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49"/>
  </p:notesMasterIdLst>
  <p:sldIdLst>
    <p:sldId id="256" r:id="rId2"/>
    <p:sldId id="506" r:id="rId3"/>
    <p:sldId id="507" r:id="rId4"/>
    <p:sldId id="508" r:id="rId5"/>
    <p:sldId id="509" r:id="rId6"/>
    <p:sldId id="510" r:id="rId7"/>
    <p:sldId id="511" r:id="rId8"/>
    <p:sldId id="491" r:id="rId9"/>
    <p:sldId id="490" r:id="rId10"/>
    <p:sldId id="527" r:id="rId11"/>
    <p:sldId id="526" r:id="rId12"/>
    <p:sldId id="487" r:id="rId13"/>
    <p:sldId id="492" r:id="rId14"/>
    <p:sldId id="531" r:id="rId15"/>
    <p:sldId id="534" r:id="rId16"/>
    <p:sldId id="494" r:id="rId17"/>
    <p:sldId id="532" r:id="rId18"/>
    <p:sldId id="488" r:id="rId19"/>
    <p:sldId id="533" r:id="rId20"/>
    <p:sldId id="497" r:id="rId21"/>
    <p:sldId id="498" r:id="rId22"/>
    <p:sldId id="489" r:id="rId23"/>
    <p:sldId id="493" r:id="rId24"/>
    <p:sldId id="484" r:id="rId25"/>
    <p:sldId id="495" r:id="rId26"/>
    <p:sldId id="485" r:id="rId27"/>
    <p:sldId id="486" r:id="rId28"/>
    <p:sldId id="528" r:id="rId29"/>
    <p:sldId id="529" r:id="rId30"/>
    <p:sldId id="530" r:id="rId31"/>
    <p:sldId id="483" r:id="rId32"/>
    <p:sldId id="501" r:id="rId33"/>
    <p:sldId id="513" r:id="rId34"/>
    <p:sldId id="502" r:id="rId35"/>
    <p:sldId id="503" r:id="rId36"/>
    <p:sldId id="524" r:id="rId37"/>
    <p:sldId id="515" r:id="rId38"/>
    <p:sldId id="525" r:id="rId39"/>
    <p:sldId id="536" r:id="rId40"/>
    <p:sldId id="517" r:id="rId41"/>
    <p:sldId id="518" r:id="rId42"/>
    <p:sldId id="519" r:id="rId43"/>
    <p:sldId id="520" r:id="rId44"/>
    <p:sldId id="535" r:id="rId45"/>
    <p:sldId id="521" r:id="rId46"/>
    <p:sldId id="522" r:id="rId47"/>
    <p:sldId id="523"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41"/>
    <p:restoredTop sz="92755"/>
  </p:normalViewPr>
  <p:slideViewPr>
    <p:cSldViewPr snapToGrid="0" snapToObjects="1">
      <p:cViewPr varScale="1">
        <p:scale>
          <a:sx n="93" d="100"/>
          <a:sy n="93" d="100"/>
        </p:scale>
        <p:origin x="208" y="25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6DC763-114C-D341-9AE2-A44CC367268A}" type="datetimeFigureOut">
              <a:rPr lang="en-US" smtClean="0"/>
              <a:t>4/2/19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56F3CF-DD11-2948-8740-1768DF17D4A6}" type="slidenum">
              <a:rPr lang="en-US" smtClean="0"/>
              <a:t>‹#›</a:t>
            </a:fld>
            <a:endParaRPr lang="en-US"/>
          </a:p>
        </p:txBody>
      </p:sp>
    </p:spTree>
    <p:extLst>
      <p:ext uri="{BB962C8B-B14F-4D97-AF65-F5344CB8AC3E}">
        <p14:creationId xmlns:p14="http://schemas.microsoft.com/office/powerpoint/2010/main" val="581496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6C5678-EE20-4FA5-88E2-6E0BD67A2E26}" type="datetime1">
              <a:rPr lang="en-US" smtClean="0"/>
              <a:t>4/2/19</a:t>
            </a:fld>
            <a:endParaRPr lang="en-US" dirty="0"/>
          </a:p>
        </p:txBody>
      </p:sp>
      <p:sp>
        <p:nvSpPr>
          <p:cNvPr id="5" name="Footer Placeholder 4"/>
          <p:cNvSpPr>
            <a:spLocks noGrp="1"/>
          </p:cNvSpPr>
          <p:nvPr>
            <p:ph type="ftr" sz="quarter" idx="11"/>
          </p:nvPr>
        </p:nvSpPr>
        <p:spPr/>
        <p:txBody>
          <a:bodyPr/>
          <a:lstStyle/>
          <a:p>
            <a:r>
              <a:rPr lang="en-US"/>
              <a:t>Footer Text</a:t>
            </a:r>
            <a:endParaRPr lang="en-US" dirty="0"/>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3965838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AAC1FD-925A-B340-8EB5-DBA9C3397271}" type="datetimeFigureOut">
              <a:rPr lang="en-US" smtClean="0"/>
              <a:t>4/2/19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E5503-B384-F040-A244-85913E229CCB}" type="slidenum">
              <a:rPr lang="en-US" smtClean="0"/>
              <a:t>‹#›</a:t>
            </a:fld>
            <a:endParaRPr lang="en-US"/>
          </a:p>
        </p:txBody>
      </p:sp>
    </p:spTree>
    <p:extLst>
      <p:ext uri="{BB962C8B-B14F-4D97-AF65-F5344CB8AC3E}">
        <p14:creationId xmlns:p14="http://schemas.microsoft.com/office/powerpoint/2010/main" val="61597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600BB2-27C5-458B-ABCE-839C88CF47CE}" type="datetime1">
              <a:rPr lang="en-US" smtClean="0"/>
              <a:t>4/2/19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397366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29162"/>
            <a:ext cx="10515599" cy="4928839"/>
          </a:xfrm>
        </p:spPr>
        <p:txBody>
          <a:bodyPr>
            <a:normAutofit/>
          </a:bodyPr>
          <a:lstStyle>
            <a:lvl1pPr marL="344488" indent="-344488">
              <a:buSzPct val="125000"/>
              <a:buFont typeface="Wingdings" charset="2"/>
              <a:buChar char="§"/>
              <a:tabLst/>
              <a:defRPr sz="3200" b="1">
                <a:latin typeface="Calisto MT" panose="02040603050505030304" pitchFamily="18" charset="77"/>
              </a:defRPr>
            </a:lvl1pPr>
            <a:lvl2pPr marL="690563" indent="-334963">
              <a:buFont typeface="Courier New" charset="0"/>
              <a:buChar char="o"/>
              <a:tabLst/>
              <a:defRPr sz="2800">
                <a:latin typeface="Calisto MT" panose="02040603050505030304" pitchFamily="18" charset="77"/>
              </a:defRPr>
            </a:lvl2pPr>
            <a:lvl3pPr marL="1035050" indent="-344488">
              <a:buFont typeface="Wingdings" charset="2"/>
              <a:buChar char="§"/>
              <a:tabLst/>
              <a:defRPr sz="2600">
                <a:latin typeface="Calisto MT" panose="02040603050505030304" pitchFamily="18" charset="77"/>
              </a:defRPr>
            </a:lvl3pPr>
            <a:lvl4pPr marL="1381125" indent="-346075">
              <a:buSzPct val="75000"/>
              <a:buFont typeface="Courier New" charset="0"/>
              <a:buChar char="o"/>
              <a:tabLst/>
              <a:defRPr sz="2600">
                <a:latin typeface="Calisto MT" panose="02040603050505030304" pitchFamily="18" charset="77"/>
              </a:defRPr>
            </a:lvl4pPr>
            <a:lvl5pPr marL="1714500" indent="-344488">
              <a:buFont typeface="Arial" charset="0"/>
              <a:buChar char="•"/>
              <a:tabLst/>
              <a:defRPr sz="2600">
                <a:latin typeface="Calisto MT" panose="02040603050505030304" pitchFamily="18"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p:cNvSpPr txBox="1"/>
          <p:nvPr userDrawn="1"/>
        </p:nvSpPr>
        <p:spPr>
          <a:xfrm>
            <a:off x="8014010" y="1750741"/>
            <a:ext cx="184731" cy="369332"/>
          </a:xfrm>
          <a:prstGeom prst="rect">
            <a:avLst/>
          </a:prstGeom>
          <a:noFill/>
        </p:spPr>
        <p:txBody>
          <a:bodyPr wrap="none" rtlCol="0">
            <a:spAutoFit/>
          </a:bodyPr>
          <a:lstStyle/>
          <a:p>
            <a:endParaRPr lang="en-US" sz="1800" dirty="0"/>
          </a:p>
        </p:txBody>
      </p:sp>
      <p:sp>
        <p:nvSpPr>
          <p:cNvPr id="12" name="Title 11"/>
          <p:cNvSpPr>
            <a:spLocks noGrp="1"/>
          </p:cNvSpPr>
          <p:nvPr>
            <p:ph type="title"/>
          </p:nvPr>
        </p:nvSpPr>
        <p:spPr>
          <a:solidFill>
            <a:schemeClr val="accent2">
              <a:lumMod val="75000"/>
            </a:schemeClr>
          </a:solidFill>
          <a:ln>
            <a:solidFill>
              <a:schemeClr val="accent2">
                <a:lumMod val="75000"/>
              </a:schemeClr>
            </a:solidFill>
          </a:ln>
        </p:spPr>
        <p:txBody>
          <a:bodyPr>
            <a:normAutofit/>
          </a:bodyPr>
          <a:lstStyle>
            <a:lvl1pPr marL="128588" indent="0">
              <a:tabLst/>
              <a:defRPr sz="4400" b="1">
                <a:solidFill>
                  <a:schemeClr val="bg1"/>
                </a:solidFill>
                <a:latin typeface="Calisto MT" panose="02040603050505030304" pitchFamily="18" charset="77"/>
              </a:defRPr>
            </a:lvl1pPr>
          </a:lstStyle>
          <a:p>
            <a:r>
              <a:rPr lang="en-US" dirty="0"/>
              <a:t>Click to edit Master title style</a:t>
            </a:r>
          </a:p>
        </p:txBody>
      </p:sp>
    </p:spTree>
    <p:extLst>
      <p:ext uri="{BB962C8B-B14F-4D97-AF65-F5344CB8AC3E}">
        <p14:creationId xmlns:p14="http://schemas.microsoft.com/office/powerpoint/2010/main" val="376195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29162"/>
            <a:ext cx="10515599" cy="4928839"/>
          </a:xfrm>
        </p:spPr>
        <p:txBody>
          <a:bodyPr>
            <a:normAutofit/>
          </a:bodyPr>
          <a:lstStyle>
            <a:lvl1pPr>
              <a:defRPr sz="3200" b="1">
                <a:latin typeface="Calisto MT" panose="02040603050505030304" pitchFamily="18" charset="77"/>
              </a:defRPr>
            </a:lvl1pPr>
            <a:lvl2pPr marL="577850" indent="-222250">
              <a:tabLst/>
              <a:defRPr sz="2800">
                <a:latin typeface="Calisto MT" panose="02040603050505030304" pitchFamily="18" charset="77"/>
              </a:defRPr>
            </a:lvl2pPr>
            <a:lvl3pPr marL="801688" indent="-223838">
              <a:tabLst/>
              <a:defRPr sz="2400">
                <a:latin typeface="Calisto MT" panose="02040603050505030304" pitchFamily="18" charset="77"/>
              </a:defRPr>
            </a:lvl3pPr>
            <a:lvl4pPr marL="1035050" indent="-233363">
              <a:tabLst/>
              <a:defRPr sz="2400">
                <a:latin typeface="Calisto MT" panose="02040603050505030304" pitchFamily="18" charset="77"/>
              </a:defRPr>
            </a:lvl4pPr>
            <a:lvl5pPr marL="1257300" indent="-233363">
              <a:tabLst/>
              <a:defRPr sz="2400">
                <a:latin typeface="Calisto MT" panose="02040603050505030304" pitchFamily="18"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p:cNvSpPr txBox="1"/>
          <p:nvPr userDrawn="1"/>
        </p:nvSpPr>
        <p:spPr>
          <a:xfrm>
            <a:off x="8014010" y="1750741"/>
            <a:ext cx="184731" cy="369332"/>
          </a:xfrm>
          <a:prstGeom prst="rect">
            <a:avLst/>
          </a:prstGeom>
          <a:noFill/>
        </p:spPr>
        <p:txBody>
          <a:bodyPr wrap="none" rtlCol="0">
            <a:spAutoFit/>
          </a:bodyPr>
          <a:lstStyle/>
          <a:p>
            <a:endParaRPr lang="en-US" sz="1800" dirty="0"/>
          </a:p>
        </p:txBody>
      </p:sp>
      <p:sp>
        <p:nvSpPr>
          <p:cNvPr id="12" name="Title 11"/>
          <p:cNvSpPr>
            <a:spLocks noGrp="1"/>
          </p:cNvSpPr>
          <p:nvPr>
            <p:ph type="title"/>
          </p:nvPr>
        </p:nvSpPr>
        <p:spPr>
          <a:solidFill>
            <a:schemeClr val="accent2">
              <a:lumMod val="75000"/>
            </a:schemeClr>
          </a:solidFill>
          <a:ln>
            <a:solidFill>
              <a:schemeClr val="accent2">
                <a:lumMod val="75000"/>
              </a:schemeClr>
            </a:solidFill>
          </a:ln>
        </p:spPr>
        <p:txBody>
          <a:bodyPr/>
          <a:lstStyle>
            <a:lvl1pPr>
              <a:defRPr>
                <a:solidFill>
                  <a:schemeClr val="bg1"/>
                </a:solidFill>
                <a:latin typeface="Calisto MT" panose="02040603050505030304" pitchFamily="18" charset="77"/>
              </a:defRPr>
            </a:lvl1pPr>
          </a:lstStyle>
          <a:p>
            <a:r>
              <a:rPr lang="en-US" dirty="0"/>
              <a:t>Click to edit Master title style</a:t>
            </a:r>
          </a:p>
        </p:txBody>
      </p:sp>
    </p:spTree>
    <p:extLst>
      <p:ext uri="{BB962C8B-B14F-4D97-AF65-F5344CB8AC3E}">
        <p14:creationId xmlns:p14="http://schemas.microsoft.com/office/powerpoint/2010/main" val="116499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1825624"/>
            <a:ext cx="10515600" cy="5032375"/>
          </a:xfrm>
        </p:spPr>
        <p:txBody>
          <a:bodyPr vert="horz" lIns="45720" tIns="0" rIns="45720" bIns="0"/>
          <a:lstStyle>
            <a:lvl1pPr marL="344488" indent="-344488">
              <a:buSzPct val="125000"/>
              <a:buFont typeface="Wingdings" charset="2"/>
              <a:buChar char="§"/>
              <a:tabLst/>
              <a:defRPr sz="3200" b="1"/>
            </a:lvl1pPr>
            <a:lvl2pPr marL="690563" indent="-346075">
              <a:buFont typeface="Courier New" charset="0"/>
              <a:buChar char="o"/>
              <a:tabLst/>
              <a:defRPr sz="2800"/>
            </a:lvl2pPr>
            <a:lvl3pPr marL="1035050" indent="-344488">
              <a:buFont typeface="Wingdings" charset="2"/>
              <a:buChar char="§"/>
              <a:tabLst/>
              <a:defRPr sz="2400"/>
            </a:lvl3pPr>
            <a:lvl4pPr marL="1381125" indent="-346075">
              <a:buSzPct val="75000"/>
              <a:buFont typeface="Courier New" charset="0"/>
              <a:buChar char="o"/>
              <a:tabLst/>
              <a:defRPr sz="2400"/>
            </a:lvl4pPr>
            <a:lvl5pPr marL="1714500" indent="-355600">
              <a:buFont typeface="Arial" charset="0"/>
              <a:buChar char="•"/>
              <a:tabLst/>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a:xfrm>
            <a:off x="838200" y="286605"/>
            <a:ext cx="10515600" cy="1285718"/>
          </a:xfrm>
        </p:spPr>
        <p:txBody>
          <a:bodyPr/>
          <a:lstStyle/>
          <a:p>
            <a:r>
              <a:rPr lang="en-US" dirty="0"/>
              <a:t>Click to edit Master title style</a:t>
            </a:r>
          </a:p>
        </p:txBody>
      </p:sp>
    </p:spTree>
    <p:extLst>
      <p:ext uri="{BB962C8B-B14F-4D97-AF65-F5344CB8AC3E}">
        <p14:creationId xmlns:p14="http://schemas.microsoft.com/office/powerpoint/2010/main" val="75044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AAC1FD-925A-B340-8EB5-DBA9C3397271}" type="datetimeFigureOut">
              <a:rPr lang="en-US" smtClean="0"/>
              <a:t>4/2/19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E5503-B384-F040-A244-85913E229CCB}" type="slidenum">
              <a:rPr lang="en-US" smtClean="0"/>
              <a:t>‹#›</a:t>
            </a:fld>
            <a:endParaRPr lang="en-US"/>
          </a:p>
        </p:txBody>
      </p:sp>
      <p:sp>
        <p:nvSpPr>
          <p:cNvPr id="7" name="TextBox 6">
            <a:extLst>
              <a:ext uri="{FF2B5EF4-FFF2-40B4-BE49-F238E27FC236}">
                <a16:creationId xmlns:a16="http://schemas.microsoft.com/office/drawing/2014/main" id="{952087E0-D734-294C-B897-B029A87E368D}"/>
              </a:ext>
            </a:extLst>
          </p:cNvPr>
          <p:cNvSpPr txBox="1"/>
          <p:nvPr userDrawn="1"/>
        </p:nvSpPr>
        <p:spPr>
          <a:xfrm>
            <a:off x="8014010" y="1750741"/>
            <a:ext cx="184731" cy="369332"/>
          </a:xfrm>
          <a:prstGeom prst="rect">
            <a:avLst/>
          </a:prstGeom>
          <a:noFill/>
        </p:spPr>
        <p:txBody>
          <a:bodyPr wrap="none" rtlCol="0">
            <a:spAutoFit/>
          </a:bodyPr>
          <a:lstStyle/>
          <a:p>
            <a:endParaRPr lang="en-US" sz="1800" dirty="0"/>
          </a:p>
        </p:txBody>
      </p:sp>
    </p:spTree>
    <p:extLst>
      <p:ext uri="{BB962C8B-B14F-4D97-AF65-F5344CB8AC3E}">
        <p14:creationId xmlns:p14="http://schemas.microsoft.com/office/powerpoint/2010/main" val="2511163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CAEA93-55E7-4DA9-90C2-089A26EEFEC4}" type="datetime1">
              <a:rPr lang="en-US" smtClean="0"/>
              <a:t>4/2/19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715166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4CF3C7-6809-4F39-BD67-A75817BDDE0A}" type="datetime1">
              <a:rPr lang="en-US" smtClean="0"/>
              <a:t>4/2/19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161446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EAEB24-CE78-465C-A726-91D0868FA48F}" type="datetime1">
              <a:rPr lang="en-US" smtClean="0"/>
              <a:t>4/2/19</a:t>
            </a:fld>
            <a:endParaRPr lang="en-US"/>
          </a:p>
        </p:txBody>
      </p:sp>
      <p:sp>
        <p:nvSpPr>
          <p:cNvPr id="8" name="Footer Placeholder 7"/>
          <p:cNvSpPr>
            <a:spLocks noGrp="1"/>
          </p:cNvSpPr>
          <p:nvPr>
            <p:ph type="ftr" sz="quarter" idx="11"/>
          </p:nvPr>
        </p:nvSpPr>
        <p:spPr/>
        <p:txBody>
          <a:bodyPr/>
          <a:lstStyle/>
          <a:p>
            <a:r>
              <a:rPr lang="en-US"/>
              <a:t>Footer Text</a:t>
            </a:r>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3247795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BAADF0-1749-4E8B-9691-B44A5F8C0895}" type="datetime1">
              <a:rPr lang="en-US" smtClean="0"/>
              <a:t>4/2/19</a:t>
            </a:fld>
            <a:endParaRPr lang="en-US"/>
          </a:p>
        </p:txBody>
      </p:sp>
      <p:sp>
        <p:nvSpPr>
          <p:cNvPr id="4" name="Footer Placeholder 3"/>
          <p:cNvSpPr>
            <a:spLocks noGrp="1"/>
          </p:cNvSpPr>
          <p:nvPr>
            <p:ph type="ftr" sz="quarter" idx="11"/>
          </p:nvPr>
        </p:nvSpPr>
        <p:spPr/>
        <p:txBody>
          <a:bodyPr/>
          <a:lstStyle/>
          <a:p>
            <a:r>
              <a:rPr lang="en-US"/>
              <a:t>Footer Text</a:t>
            </a:r>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637226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4/2/19</a:t>
            </a:fld>
            <a:endParaRPr lang="en-US"/>
          </a:p>
        </p:txBody>
      </p:sp>
      <p:sp>
        <p:nvSpPr>
          <p:cNvPr id="3" name="Footer Placeholder 2"/>
          <p:cNvSpPr>
            <a:spLocks noGrp="1"/>
          </p:cNvSpPr>
          <p:nvPr>
            <p:ph type="ftr" sz="quarter" idx="11"/>
          </p:nvPr>
        </p:nvSpPr>
        <p:spPr/>
        <p:txBody>
          <a:bodyPr/>
          <a:lstStyle/>
          <a:p>
            <a:r>
              <a:rPr lang="en-US"/>
              <a:t>Footer Text</a:t>
            </a:r>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263537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8BBB94-68E6-4675-A946-F1C5994EDBD7}" type="datetime1">
              <a:rPr lang="en-US" smtClean="0"/>
              <a:t>4/2/19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887296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C3B8377-21E3-4835-B75D-4E2847E2750F}" type="datetime1">
              <a:rPr lang="en-US" smtClean="0"/>
              <a:t>4/2/19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328893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C4986D-6BE9-4264-908F-02DB36FD8D6C}" type="datetime1">
              <a:rPr lang="en-US" smtClean="0"/>
              <a:t>4/2/19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Footer Text</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133665483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44" r:id="rId13"/>
    <p:sldLayoutId id="2147483742"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53138"/>
            <a:ext cx="10096500" cy="2671953"/>
          </a:xfrm>
          <a:solidFill>
            <a:schemeClr val="tx2">
              <a:lumMod val="20000"/>
              <a:lumOff val="80000"/>
            </a:schemeClr>
          </a:solidFill>
        </p:spPr>
        <p:txBody>
          <a:bodyPr>
            <a:normAutofit/>
          </a:bodyPr>
          <a:lstStyle/>
          <a:p>
            <a:pPr algn="ctr"/>
            <a:r>
              <a:rPr lang="en-US" b="1" dirty="0">
                <a:solidFill>
                  <a:schemeClr val="tx1">
                    <a:lumMod val="75000"/>
                    <a:lumOff val="25000"/>
                  </a:schemeClr>
                </a:solidFill>
                <a:latin typeface="Calisto MT" panose="02040603050505030304" pitchFamily="18" charset="77"/>
              </a:rPr>
              <a:t>THE</a:t>
            </a:r>
            <a:r>
              <a:rPr lang="en-US" b="1" dirty="0">
                <a:latin typeface="Calisto MT" panose="02040603050505030304" pitchFamily="18" charset="77"/>
              </a:rPr>
              <a:t> </a:t>
            </a:r>
            <a:r>
              <a:rPr lang="en-US" b="1">
                <a:latin typeface="Calisto MT" panose="02040603050505030304" pitchFamily="18" charset="77"/>
              </a:rPr>
              <a:t>GOSPEL </a:t>
            </a:r>
            <a:r>
              <a:rPr lang="en-US" b="1">
                <a:solidFill>
                  <a:schemeClr val="tx1">
                    <a:lumMod val="75000"/>
                    <a:lumOff val="25000"/>
                  </a:schemeClr>
                </a:solidFill>
                <a:latin typeface="Calisto MT" panose="02040603050505030304" pitchFamily="18" charset="77"/>
              </a:rPr>
              <a:t>AND THE CHURCH’S MINISTRY</a:t>
            </a:r>
            <a:br>
              <a:rPr lang="en-US" b="1">
                <a:solidFill>
                  <a:schemeClr val="tx1">
                    <a:lumMod val="75000"/>
                    <a:lumOff val="25000"/>
                  </a:schemeClr>
                </a:solidFill>
                <a:latin typeface="Calisto MT" panose="02040603050505030304" pitchFamily="18" charset="77"/>
              </a:rPr>
            </a:br>
            <a:r>
              <a:rPr lang="en-US" b="1">
                <a:solidFill>
                  <a:schemeClr val="tx1">
                    <a:lumMod val="75000"/>
                    <a:lumOff val="25000"/>
                  </a:schemeClr>
                </a:solidFill>
                <a:latin typeface="Calisto MT" panose="02040603050505030304" pitchFamily="18" charset="77"/>
              </a:rPr>
              <a:t>TO </a:t>
            </a:r>
            <a:r>
              <a:rPr lang="en-US" b="1" dirty="0">
                <a:solidFill>
                  <a:schemeClr val="tx1">
                    <a:lumMod val="75000"/>
                    <a:lumOff val="25000"/>
                  </a:schemeClr>
                </a:solidFill>
                <a:latin typeface="Calisto MT" panose="02040603050505030304" pitchFamily="18" charset="77"/>
              </a:rPr>
              <a:t>THE </a:t>
            </a:r>
            <a:r>
              <a:rPr lang="en-US" b="1" dirty="0">
                <a:latin typeface="Calisto MT" panose="02040603050505030304" pitchFamily="18" charset="77"/>
              </a:rPr>
              <a:t>POOR</a:t>
            </a:r>
            <a:endParaRPr lang="en-US" dirty="0">
              <a:latin typeface="Calisto MT" panose="02040603050505030304" pitchFamily="18" charset="77"/>
            </a:endParaRPr>
          </a:p>
        </p:txBody>
      </p:sp>
      <p:sp>
        <p:nvSpPr>
          <p:cNvPr id="3" name="Subtitle 2"/>
          <p:cNvSpPr>
            <a:spLocks noGrp="1"/>
          </p:cNvSpPr>
          <p:nvPr>
            <p:ph type="subTitle" idx="1"/>
          </p:nvPr>
        </p:nvSpPr>
        <p:spPr>
          <a:xfrm>
            <a:off x="1066800" y="4940300"/>
            <a:ext cx="8915400" cy="1813113"/>
          </a:xfrm>
        </p:spPr>
        <p:txBody>
          <a:bodyPr>
            <a:noAutofit/>
          </a:bodyPr>
          <a:lstStyle/>
          <a:p>
            <a:pPr algn="l">
              <a:spcBef>
                <a:spcPts val="0"/>
              </a:spcBef>
            </a:pPr>
            <a:r>
              <a:rPr lang="en-US" sz="3200" dirty="0">
                <a:solidFill>
                  <a:schemeClr val="bg1"/>
                </a:solidFill>
              </a:rPr>
              <a:t>Jason S. </a:t>
            </a:r>
            <a:r>
              <a:rPr lang="en-US" sz="3200" dirty="0" err="1">
                <a:solidFill>
                  <a:schemeClr val="bg1"/>
                </a:solidFill>
              </a:rPr>
              <a:t>DeRouchie</a:t>
            </a:r>
            <a:r>
              <a:rPr lang="en-US" sz="3200" dirty="0">
                <a:solidFill>
                  <a:schemeClr val="bg1"/>
                </a:solidFill>
              </a:rPr>
              <a:t>, PhD</a:t>
            </a:r>
          </a:p>
          <a:p>
            <a:pPr algn="l">
              <a:spcBef>
                <a:spcPts val="0"/>
              </a:spcBef>
            </a:pPr>
            <a:r>
              <a:rPr lang="en-US" sz="2400" dirty="0">
                <a:solidFill>
                  <a:schemeClr val="bg1">
                    <a:lumMod val="85000"/>
                  </a:schemeClr>
                </a:solidFill>
              </a:rPr>
              <a:t>Professor of Old Testament and Biblical Theology</a:t>
            </a:r>
          </a:p>
          <a:p>
            <a:pPr algn="l">
              <a:spcBef>
                <a:spcPts val="0"/>
              </a:spcBef>
            </a:pPr>
            <a:r>
              <a:rPr lang="en-US" sz="2400" dirty="0">
                <a:solidFill>
                  <a:schemeClr val="bg1">
                    <a:lumMod val="85000"/>
                  </a:schemeClr>
                </a:solidFill>
              </a:rPr>
              <a:t>Bethlehem College &amp; Seminary</a:t>
            </a:r>
          </a:p>
          <a:p>
            <a:pPr algn="l">
              <a:spcBef>
                <a:spcPts val="0"/>
              </a:spcBef>
            </a:pPr>
            <a:r>
              <a:rPr lang="en-US" dirty="0">
                <a:solidFill>
                  <a:schemeClr val="bg1">
                    <a:lumMod val="85000"/>
                  </a:schemeClr>
                </a:solidFill>
              </a:rPr>
              <a:t>Elder, Bethlehem Baptist Church</a:t>
            </a:r>
            <a:endParaRPr lang="en-US" sz="2400" dirty="0">
              <a:solidFill>
                <a:schemeClr val="bg1">
                  <a:lumMod val="85000"/>
                </a:schemeClr>
              </a:solidFill>
            </a:endParaRPr>
          </a:p>
          <a:p>
            <a:pPr algn="l">
              <a:spcBef>
                <a:spcPts val="0"/>
              </a:spcBef>
            </a:pPr>
            <a:r>
              <a:rPr lang="en-US" sz="2400" dirty="0" err="1">
                <a:solidFill>
                  <a:schemeClr val="bg1">
                    <a:lumMod val="85000"/>
                  </a:schemeClr>
                </a:solidFill>
              </a:rPr>
              <a:t>www.jasonderouchie.com</a:t>
            </a:r>
            <a:endParaRPr lang="en-US" sz="2400" dirty="0">
              <a:solidFill>
                <a:schemeClr val="bg1">
                  <a:lumMod val="85000"/>
                </a:schemeClr>
              </a:solidFill>
            </a:endParaRPr>
          </a:p>
        </p:txBody>
      </p:sp>
      <p:sp>
        <p:nvSpPr>
          <p:cNvPr id="4" name="Title 1">
            <a:extLst>
              <a:ext uri="{FF2B5EF4-FFF2-40B4-BE49-F238E27FC236}">
                <a16:creationId xmlns:a16="http://schemas.microsoft.com/office/drawing/2014/main" id="{8FBB5B2E-31C6-144A-A04B-A9DEA924CDB5}"/>
              </a:ext>
            </a:extLst>
          </p:cNvPr>
          <p:cNvSpPr txBox="1">
            <a:spLocks/>
          </p:cNvSpPr>
          <p:nvPr/>
        </p:nvSpPr>
        <p:spPr>
          <a:xfrm>
            <a:off x="1066800" y="3588327"/>
            <a:ext cx="10096500" cy="1072740"/>
          </a:xfrm>
          <a:prstGeom prst="rect">
            <a:avLst/>
          </a:prstGeom>
          <a:solidFill>
            <a:schemeClr val="tx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chemeClr val="bg1"/>
                </a:solidFill>
                <a:latin typeface="Calisto MT" panose="02040603050505030304" pitchFamily="18" charset="77"/>
              </a:rPr>
              <a:t>Living out Pure Religion</a:t>
            </a:r>
          </a:p>
        </p:txBody>
      </p:sp>
    </p:spTree>
    <p:extLst>
      <p:ext uri="{BB962C8B-B14F-4D97-AF65-F5344CB8AC3E}">
        <p14:creationId xmlns:p14="http://schemas.microsoft.com/office/powerpoint/2010/main" val="2495178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C1CCE07-FF7C-3249-B8B5-F43449598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3964" y="-10391"/>
            <a:ext cx="9157855" cy="6868391"/>
          </a:xfrm>
          <a:prstGeom prst="rect">
            <a:avLst/>
          </a:prstGeom>
        </p:spPr>
      </p:pic>
      <p:pic>
        <p:nvPicPr>
          <p:cNvPr id="6" name="Content Placeholder 5">
            <a:extLst>
              <a:ext uri="{FF2B5EF4-FFF2-40B4-BE49-F238E27FC236}">
                <a16:creationId xmlns:a16="http://schemas.microsoft.com/office/drawing/2014/main" id="{517EC179-9443-B44F-80E3-7940DEE9C70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5145826" cy="6861102"/>
          </a:xfrm>
        </p:spPr>
      </p:pic>
    </p:spTree>
    <p:extLst>
      <p:ext uri="{BB962C8B-B14F-4D97-AF65-F5344CB8AC3E}">
        <p14:creationId xmlns:p14="http://schemas.microsoft.com/office/powerpoint/2010/main" val="973487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E440D09-86BB-E048-8A4A-D1639BDA948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267" r="6036"/>
          <a:stretch/>
        </p:blipFill>
        <p:spPr>
          <a:xfrm>
            <a:off x="0" y="-777270"/>
            <a:ext cx="12192000" cy="11057343"/>
          </a:xfrm>
        </p:spPr>
      </p:pic>
    </p:spTree>
    <p:extLst>
      <p:ext uri="{BB962C8B-B14F-4D97-AF65-F5344CB8AC3E}">
        <p14:creationId xmlns:p14="http://schemas.microsoft.com/office/powerpoint/2010/main" val="447087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9927" y="0"/>
            <a:ext cx="9938329" cy="7453747"/>
          </a:xfrm>
        </p:spPr>
      </p:pic>
    </p:spTree>
    <p:extLst>
      <p:ext uri="{BB962C8B-B14F-4D97-AF65-F5344CB8AC3E}">
        <p14:creationId xmlns:p14="http://schemas.microsoft.com/office/powerpoint/2010/main" val="1040241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1" y="1"/>
            <a:ext cx="9144000" cy="6858000"/>
          </a:xfrm>
        </p:spPr>
      </p:pic>
    </p:spTree>
    <p:extLst>
      <p:ext uri="{BB962C8B-B14F-4D97-AF65-F5344CB8AC3E}">
        <p14:creationId xmlns:p14="http://schemas.microsoft.com/office/powerpoint/2010/main" val="464724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F2D2091-A62E-4744-8987-B90B07A61B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50815"/>
            <a:ext cx="12182761" cy="9137070"/>
          </a:xfrm>
          <a:prstGeom prst="rect">
            <a:avLst/>
          </a:prstGeom>
        </p:spPr>
      </p:pic>
      <p:sp>
        <p:nvSpPr>
          <p:cNvPr id="12" name="Content Placeholder 11">
            <a:extLst>
              <a:ext uri="{FF2B5EF4-FFF2-40B4-BE49-F238E27FC236}">
                <a16:creationId xmlns:a16="http://schemas.microsoft.com/office/drawing/2014/main" id="{EE65CBE1-0057-DB4C-9FEA-41CDE6772BED}"/>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206061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AE0706F-2486-9A41-B7D7-03E6C4E273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0182" y="0"/>
            <a:ext cx="6442363" cy="8589817"/>
          </a:xfrm>
          <a:solidFill>
            <a:schemeClr val="tx1"/>
          </a:solidFill>
        </p:spPr>
      </p:pic>
    </p:spTree>
    <p:extLst>
      <p:ext uri="{BB962C8B-B14F-4D97-AF65-F5344CB8AC3E}">
        <p14:creationId xmlns:p14="http://schemas.microsoft.com/office/powerpoint/2010/main" val="1244757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
            <a:ext cx="9144000" cy="6858000"/>
          </a:xfrm>
        </p:spPr>
      </p:pic>
    </p:spTree>
    <p:extLst>
      <p:ext uri="{BB962C8B-B14F-4D97-AF65-F5344CB8AC3E}">
        <p14:creationId xmlns:p14="http://schemas.microsoft.com/office/powerpoint/2010/main" val="1021007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3FAC5C6-EE99-9546-8336-C70DB6E798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31817"/>
            <a:ext cx="12192000" cy="9144000"/>
          </a:xfrm>
        </p:spPr>
      </p:pic>
    </p:spTree>
    <p:extLst>
      <p:ext uri="{BB962C8B-B14F-4D97-AF65-F5344CB8AC3E}">
        <p14:creationId xmlns:p14="http://schemas.microsoft.com/office/powerpoint/2010/main" val="3972847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625595-B7C6-7E4E-A189-8AC7B8FB65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1709" y="0"/>
            <a:ext cx="9144000" cy="6858000"/>
          </a:xfrm>
          <a:prstGeom prst="rect">
            <a:avLst/>
          </a:prstGeom>
        </p:spPr>
      </p:pic>
      <p:sp>
        <p:nvSpPr>
          <p:cNvPr id="5" name="Content Placeholder 4">
            <a:extLst>
              <a:ext uri="{FF2B5EF4-FFF2-40B4-BE49-F238E27FC236}">
                <a16:creationId xmlns:a16="http://schemas.microsoft.com/office/drawing/2014/main" id="{10430F48-40D1-4B4D-94E5-7A7D7F04603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88248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049AEC7-99A2-AF40-8C91-212FDB6B0C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7050578" cy="9400771"/>
          </a:xfrm>
        </p:spPr>
      </p:pic>
      <p:pic>
        <p:nvPicPr>
          <p:cNvPr id="5" name="Content Placeholder 3">
            <a:extLst>
              <a:ext uri="{FF2B5EF4-FFF2-40B4-BE49-F238E27FC236}">
                <a16:creationId xmlns:a16="http://schemas.microsoft.com/office/drawing/2014/main" id="{DC6E60CC-4728-F24B-9E96-9D1EC2B452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0578" y="0"/>
            <a:ext cx="5141422" cy="6858000"/>
          </a:xfrm>
          <a:prstGeom prst="rect">
            <a:avLst/>
          </a:prstGeom>
        </p:spPr>
      </p:pic>
    </p:spTree>
    <p:extLst>
      <p:ext uri="{BB962C8B-B14F-4D97-AF65-F5344CB8AC3E}">
        <p14:creationId xmlns:p14="http://schemas.microsoft.com/office/powerpoint/2010/main" val="3349401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solidFill>
            <a:schemeClr val="accent2">
              <a:lumMod val="75000"/>
            </a:schemeClr>
          </a:solidFill>
          <a:ln>
            <a:solidFill>
              <a:schemeClr val="accent2"/>
            </a:solidFill>
          </a:ln>
        </p:spPr>
        <p:txBody>
          <a:bodyPr/>
          <a:lstStyle/>
          <a:p>
            <a:pPr algn="ctr" eaLnBrk="1" hangingPunct="1"/>
            <a:r>
              <a:rPr lang="en-US" sz="4400" b="1" dirty="0">
                <a:solidFill>
                  <a:schemeClr val="bg1"/>
                </a:solidFill>
                <a:latin typeface="Calisto MT" panose="02040603050505030304" pitchFamily="18" charset="77"/>
              </a:rPr>
              <a:t>THIS IS OUR GOD</a:t>
            </a:r>
            <a:br>
              <a:rPr lang="en-US" dirty="0">
                <a:solidFill>
                  <a:schemeClr val="bg1"/>
                </a:solidFill>
                <a:latin typeface="Calisto MT" panose="02040603050505030304" pitchFamily="18" charset="77"/>
              </a:rPr>
            </a:br>
            <a:r>
              <a:rPr lang="en-US" sz="2000" dirty="0">
                <a:solidFill>
                  <a:schemeClr val="bg1"/>
                </a:solidFill>
                <a:latin typeface="Calisto MT" panose="02040603050505030304" pitchFamily="18" charset="77"/>
              </a:rPr>
              <a:t>Chris Tomlin on </a:t>
            </a:r>
            <a:r>
              <a:rPr lang="en-US" sz="2000" i="1" dirty="0">
                <a:solidFill>
                  <a:schemeClr val="bg1"/>
                </a:solidFill>
                <a:latin typeface="Calisto MT" panose="02040603050505030304" pitchFamily="18" charset="77"/>
              </a:rPr>
              <a:t>The Noise We Make</a:t>
            </a:r>
            <a:r>
              <a:rPr lang="en-US" sz="2000" dirty="0">
                <a:solidFill>
                  <a:schemeClr val="bg1"/>
                </a:solidFill>
                <a:latin typeface="Calisto MT" panose="02040603050505030304" pitchFamily="18" charset="77"/>
              </a:rPr>
              <a:t> (2000)</a:t>
            </a:r>
            <a:br>
              <a:rPr lang="en-US" sz="2000" dirty="0">
                <a:solidFill>
                  <a:schemeClr val="bg1"/>
                </a:solidFill>
                <a:latin typeface="Calisto MT" panose="02040603050505030304" pitchFamily="18" charset="77"/>
              </a:rPr>
            </a:br>
            <a:r>
              <a:rPr lang="en-US" sz="2000" dirty="0">
                <a:solidFill>
                  <a:schemeClr val="bg1"/>
                </a:solidFill>
                <a:latin typeface="Calisto MT" panose="02040603050505030304" pitchFamily="18" charset="77"/>
              </a:rPr>
              <a:t>From Isaiah 25</a:t>
            </a:r>
            <a:endParaRPr lang="en-US" dirty="0">
              <a:solidFill>
                <a:schemeClr val="bg1"/>
              </a:solidFill>
              <a:latin typeface="Calisto MT" panose="02040603050505030304" pitchFamily="18" charset="77"/>
            </a:endParaRPr>
          </a:p>
        </p:txBody>
      </p:sp>
      <p:sp>
        <p:nvSpPr>
          <p:cNvPr id="11267" name="Rectangle 3"/>
          <p:cNvSpPr>
            <a:spLocks noGrp="1" noChangeArrowheads="1"/>
          </p:cNvSpPr>
          <p:nvPr>
            <p:ph idx="1"/>
          </p:nvPr>
        </p:nvSpPr>
        <p:spPr>
          <a:xfrm>
            <a:off x="1981200" y="2438400"/>
            <a:ext cx="8229600" cy="3657600"/>
          </a:xfrm>
        </p:spPr>
        <p:txBody>
          <a:bodyPr>
            <a:normAutofit/>
          </a:bodyPr>
          <a:lstStyle/>
          <a:p>
            <a:pPr algn="ctr" eaLnBrk="1" hangingPunct="1">
              <a:buFont typeface="Wingdings" pitchFamily="29" charset="2"/>
              <a:buNone/>
            </a:pPr>
            <a:r>
              <a:rPr lang="en-US" sz="2800" dirty="0">
                <a:solidFill>
                  <a:schemeClr val="bg1"/>
                </a:solidFill>
                <a:latin typeface="Calisto MT" panose="02040603050505030304" pitchFamily="18" charset="77"/>
              </a:rPr>
              <a:t>A refuge for the poor,</a:t>
            </a:r>
          </a:p>
          <a:p>
            <a:pPr algn="ctr" eaLnBrk="1" hangingPunct="1">
              <a:buFont typeface="Wingdings" pitchFamily="29" charset="2"/>
              <a:buNone/>
            </a:pPr>
            <a:r>
              <a:rPr lang="en-US" sz="2800" dirty="0">
                <a:solidFill>
                  <a:schemeClr val="bg1"/>
                </a:solidFill>
                <a:latin typeface="Calisto MT" panose="02040603050505030304" pitchFamily="18" charset="77"/>
              </a:rPr>
              <a:t>A shelter from the storm––</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a:p>
            <a:pPr algn="ctr" eaLnBrk="1" hangingPunct="1">
              <a:buFont typeface="Wingdings" pitchFamily="29" charset="2"/>
              <a:buNone/>
            </a:pPr>
            <a:r>
              <a:rPr lang="en-US" sz="2800" dirty="0">
                <a:solidFill>
                  <a:schemeClr val="bg1"/>
                </a:solidFill>
                <a:latin typeface="Calisto MT" panose="02040603050505030304" pitchFamily="18" charset="77"/>
              </a:rPr>
              <a:t>He will wipe away your tears</a:t>
            </a:r>
          </a:p>
          <a:p>
            <a:pPr algn="ctr" eaLnBrk="1" hangingPunct="1">
              <a:buFont typeface="Wingdings" pitchFamily="29" charset="2"/>
              <a:buNone/>
            </a:pPr>
            <a:r>
              <a:rPr lang="en-US" sz="2800" dirty="0">
                <a:solidFill>
                  <a:schemeClr val="bg1"/>
                </a:solidFill>
                <a:latin typeface="Calisto MT" panose="02040603050505030304" pitchFamily="18" charset="77"/>
              </a:rPr>
              <a:t>And return your wasted years.</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p:txBody>
      </p:sp>
    </p:spTree>
    <p:extLst>
      <p:ext uri="{BB962C8B-B14F-4D97-AF65-F5344CB8AC3E}">
        <p14:creationId xmlns:p14="http://schemas.microsoft.com/office/powerpoint/2010/main" val="1455132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1" y="1"/>
            <a:ext cx="9144001" cy="6858001"/>
          </a:xfrm>
        </p:spPr>
      </p:pic>
    </p:spTree>
    <p:extLst>
      <p:ext uri="{BB962C8B-B14F-4D97-AF65-F5344CB8AC3E}">
        <p14:creationId xmlns:p14="http://schemas.microsoft.com/office/powerpoint/2010/main" val="602914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1" y="1"/>
            <a:ext cx="9144000" cy="6858000"/>
          </a:xfrm>
        </p:spPr>
      </p:pic>
    </p:spTree>
    <p:extLst>
      <p:ext uri="{BB962C8B-B14F-4D97-AF65-F5344CB8AC3E}">
        <p14:creationId xmlns:p14="http://schemas.microsoft.com/office/powerpoint/2010/main" val="1400046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09601"/>
            <a:ext cx="12192000" cy="8126907"/>
          </a:xfrm>
        </p:spPr>
      </p:pic>
    </p:spTree>
    <p:extLst>
      <p:ext uri="{BB962C8B-B14F-4D97-AF65-F5344CB8AC3E}">
        <p14:creationId xmlns:p14="http://schemas.microsoft.com/office/powerpoint/2010/main" val="978744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5641782" cy="11731337"/>
          </a:xfrm>
        </p:spPr>
      </p:pic>
    </p:spTree>
    <p:extLst>
      <p:ext uri="{BB962C8B-B14F-4D97-AF65-F5344CB8AC3E}">
        <p14:creationId xmlns:p14="http://schemas.microsoft.com/office/powerpoint/2010/main" val="896464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40327"/>
            <a:ext cx="12192000" cy="9144000"/>
          </a:xfrm>
        </p:spPr>
      </p:pic>
    </p:spTree>
    <p:extLst>
      <p:ext uri="{BB962C8B-B14F-4D97-AF65-F5344CB8AC3E}">
        <p14:creationId xmlns:p14="http://schemas.microsoft.com/office/powerpoint/2010/main" val="682784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68037"/>
            <a:ext cx="12192000" cy="9144000"/>
          </a:xfrm>
        </p:spPr>
      </p:pic>
    </p:spTree>
    <p:extLst>
      <p:ext uri="{BB962C8B-B14F-4D97-AF65-F5344CB8AC3E}">
        <p14:creationId xmlns:p14="http://schemas.microsoft.com/office/powerpoint/2010/main" val="22029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6719" y="-727241"/>
            <a:ext cx="6556663" cy="8745751"/>
          </a:xfrm>
        </p:spPr>
      </p:pic>
    </p:spTree>
    <p:extLst>
      <p:ext uri="{BB962C8B-B14F-4D97-AF65-F5344CB8AC3E}">
        <p14:creationId xmlns:p14="http://schemas.microsoft.com/office/powerpoint/2010/main" val="1841278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23454"/>
            <a:ext cx="12192000" cy="9144000"/>
          </a:xfrm>
        </p:spPr>
      </p:pic>
    </p:spTree>
    <p:extLst>
      <p:ext uri="{BB962C8B-B14F-4D97-AF65-F5344CB8AC3E}">
        <p14:creationId xmlns:p14="http://schemas.microsoft.com/office/powerpoint/2010/main" val="539240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A5E52A9-93EC-6340-97FF-0BE7A5D0D1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93964"/>
            <a:ext cx="12192000" cy="8096250"/>
          </a:xfrm>
        </p:spPr>
      </p:pic>
    </p:spTree>
    <p:extLst>
      <p:ext uri="{BB962C8B-B14F-4D97-AF65-F5344CB8AC3E}">
        <p14:creationId xmlns:p14="http://schemas.microsoft.com/office/powerpoint/2010/main" val="393510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F30CF02-C13C-3F48-A476-5FB80C6ED3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8594"/>
            <a:ext cx="12192000" cy="9144000"/>
          </a:xfrm>
        </p:spPr>
      </p:pic>
    </p:spTree>
    <p:extLst>
      <p:ext uri="{BB962C8B-B14F-4D97-AF65-F5344CB8AC3E}">
        <p14:creationId xmlns:p14="http://schemas.microsoft.com/office/powerpoint/2010/main" val="1273620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US"/>
          </a:p>
        </p:txBody>
      </p:sp>
      <p:sp>
        <p:nvSpPr>
          <p:cNvPr id="12291" name="Rectangle 3"/>
          <p:cNvSpPr>
            <a:spLocks noGrp="1" noChangeArrowheads="1"/>
          </p:cNvSpPr>
          <p:nvPr>
            <p:ph idx="1"/>
          </p:nvPr>
        </p:nvSpPr>
        <p:spPr>
          <a:xfrm>
            <a:off x="1981200" y="1295400"/>
            <a:ext cx="8229600" cy="4800600"/>
          </a:xfrm>
        </p:spPr>
        <p:txBody>
          <a:bodyPr>
            <a:normAutofit/>
          </a:bodyPr>
          <a:lstStyle/>
          <a:p>
            <a:pPr algn="ctr" eaLnBrk="1" hangingPunct="1">
              <a:buFont typeface="Wingdings" pitchFamily="29" charset="2"/>
              <a:buNone/>
            </a:pPr>
            <a:r>
              <a:rPr lang="en-US" sz="2800" dirty="0">
                <a:solidFill>
                  <a:schemeClr val="bg1"/>
                </a:solidFill>
                <a:latin typeface="Calisto MT" panose="02040603050505030304" pitchFamily="18" charset="77"/>
              </a:rPr>
              <a:t>So call upon his name,</a:t>
            </a:r>
          </a:p>
          <a:p>
            <a:pPr algn="ctr" eaLnBrk="1" hangingPunct="1">
              <a:buFont typeface="Wingdings" pitchFamily="29" charset="2"/>
              <a:buNone/>
            </a:pPr>
            <a:r>
              <a:rPr lang="en-US" sz="2800" dirty="0">
                <a:solidFill>
                  <a:schemeClr val="bg1"/>
                </a:solidFill>
                <a:latin typeface="Calisto MT" panose="02040603050505030304" pitchFamily="18" charset="77"/>
              </a:rPr>
              <a:t>He is mighty to save,</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p:txBody>
      </p:sp>
    </p:spTree>
    <p:extLst>
      <p:ext uri="{BB962C8B-B14F-4D97-AF65-F5344CB8AC3E}">
        <p14:creationId xmlns:p14="http://schemas.microsoft.com/office/powerpoint/2010/main" val="868373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8CEBC2-2131-AB44-AB80-1E589EE6BE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3236"/>
            <a:ext cx="12192000" cy="9144000"/>
          </a:xfrm>
          <a:prstGeom prst="rect">
            <a:avLst/>
          </a:prstGeom>
        </p:spPr>
      </p:pic>
    </p:spTree>
    <p:extLst>
      <p:ext uri="{BB962C8B-B14F-4D97-AF65-F5344CB8AC3E}">
        <p14:creationId xmlns:p14="http://schemas.microsoft.com/office/powerpoint/2010/main" val="2253933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p:spPr>
      </p:pic>
    </p:spTree>
    <p:extLst>
      <p:ext uri="{BB962C8B-B14F-4D97-AF65-F5344CB8AC3E}">
        <p14:creationId xmlns:p14="http://schemas.microsoft.com/office/powerpoint/2010/main" val="3200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2044700"/>
            <a:ext cx="11074400" cy="4813300"/>
          </a:xfrm>
        </p:spPr>
        <p:txBody>
          <a:bodyPr>
            <a:normAutofit/>
          </a:bodyPr>
          <a:lstStyle/>
          <a:p>
            <a:r>
              <a:rPr lang="en-US" dirty="0"/>
              <a:t>The Global South is at present the location of the church’s greatest growth.</a:t>
            </a:r>
          </a:p>
          <a:p>
            <a:r>
              <a:rPr lang="en-US" dirty="0"/>
              <a:t>The Global South includes 2.6 billion people who live on less that $2.00 per day. </a:t>
            </a:r>
          </a:p>
        </p:txBody>
      </p:sp>
      <p:sp>
        <p:nvSpPr>
          <p:cNvPr id="3" name="Title 2"/>
          <p:cNvSpPr>
            <a:spLocks noGrp="1"/>
          </p:cNvSpPr>
          <p:nvPr>
            <p:ph type="title"/>
          </p:nvPr>
        </p:nvSpPr>
        <p:spPr>
          <a:xfrm>
            <a:off x="558800" y="365126"/>
            <a:ext cx="11074400" cy="1285873"/>
          </a:xfrm>
        </p:spPr>
        <p:txBody>
          <a:bodyPr/>
          <a:lstStyle/>
          <a:p>
            <a:r>
              <a:rPr lang="en-US" dirty="0"/>
              <a:t>Fact Check</a:t>
            </a:r>
          </a:p>
        </p:txBody>
      </p:sp>
      <p:graphicFrame>
        <p:nvGraphicFramePr>
          <p:cNvPr id="4" name="Table 3">
            <a:extLst>
              <a:ext uri="{FF2B5EF4-FFF2-40B4-BE49-F238E27FC236}">
                <a16:creationId xmlns:a16="http://schemas.microsoft.com/office/drawing/2014/main" id="{9281F951-CEDD-EA49-B31F-9BF9B5A5F8FE}"/>
              </a:ext>
            </a:extLst>
          </p:cNvPr>
          <p:cNvGraphicFramePr>
            <a:graphicFrameLocks noGrp="1"/>
          </p:cNvGraphicFramePr>
          <p:nvPr>
            <p:extLst>
              <p:ext uri="{D42A27DB-BD31-4B8C-83A1-F6EECF244321}">
                <p14:modId xmlns:p14="http://schemas.microsoft.com/office/powerpoint/2010/main" val="556398137"/>
              </p:ext>
            </p:extLst>
          </p:nvPr>
        </p:nvGraphicFramePr>
        <p:xfrm>
          <a:off x="558800" y="4086320"/>
          <a:ext cx="11074400" cy="2438400"/>
        </p:xfrm>
        <a:graphic>
          <a:graphicData uri="http://schemas.openxmlformats.org/drawingml/2006/table">
            <a:tbl>
              <a:tblPr firstRow="1" bandRow="1">
                <a:tableStyleId>{F5AB1C69-6EDB-4FF4-983F-18BD219EF322}</a:tableStyleId>
              </a:tblPr>
              <a:tblGrid>
                <a:gridCol w="5537200">
                  <a:extLst>
                    <a:ext uri="{9D8B030D-6E8A-4147-A177-3AD203B41FA5}">
                      <a16:colId xmlns:a16="http://schemas.microsoft.com/office/drawing/2014/main" val="2805688448"/>
                    </a:ext>
                  </a:extLst>
                </a:gridCol>
                <a:gridCol w="5537200">
                  <a:extLst>
                    <a:ext uri="{9D8B030D-6E8A-4147-A177-3AD203B41FA5}">
                      <a16:colId xmlns:a16="http://schemas.microsoft.com/office/drawing/2014/main" val="2310745211"/>
                    </a:ext>
                  </a:extLst>
                </a:gridCol>
              </a:tblGrid>
              <a:tr h="440729">
                <a:tc gridSpan="2">
                  <a:txBody>
                    <a:bodyPr/>
                    <a:lstStyle/>
                    <a:p>
                      <a:r>
                        <a:rPr lang="en-US" sz="2600" dirty="0"/>
                        <a:t>Per Capita Income in 2012</a:t>
                      </a:r>
                    </a:p>
                  </a:txBody>
                  <a:tcPr/>
                </a:tc>
                <a:tc hMerge="1">
                  <a:txBody>
                    <a:bodyPr/>
                    <a:lstStyle/>
                    <a:p>
                      <a:endParaRPr lang="en-US" dirty="0"/>
                    </a:p>
                  </a:txBody>
                  <a:tcPr/>
                </a:tc>
                <a:extLst>
                  <a:ext uri="{0D108BD9-81ED-4DB2-BD59-A6C34878D82A}">
                    <a16:rowId xmlns:a16="http://schemas.microsoft.com/office/drawing/2014/main" val="2026152553"/>
                  </a:ext>
                </a:extLst>
              </a:tr>
              <a:tr h="440729">
                <a:tc>
                  <a:txBody>
                    <a:bodyPr/>
                    <a:lstStyle/>
                    <a:p>
                      <a:r>
                        <a:rPr lang="en-US" sz="2600" b="1" dirty="0"/>
                        <a:t>Congo</a:t>
                      </a:r>
                      <a:r>
                        <a:rPr lang="en-US" sz="2600" dirty="0"/>
                        <a:t> ($400.00/year)</a:t>
                      </a:r>
                    </a:p>
                  </a:txBody>
                  <a:tcPr/>
                </a:tc>
                <a:tc>
                  <a:txBody>
                    <a:bodyPr/>
                    <a:lstStyle/>
                    <a:p>
                      <a:r>
                        <a:rPr lang="en-US" sz="2600" b="1" dirty="0"/>
                        <a:t>Uganda</a:t>
                      </a:r>
                      <a:r>
                        <a:rPr lang="en-US" sz="2600" dirty="0"/>
                        <a:t> ($1,400.00/year)</a:t>
                      </a:r>
                    </a:p>
                  </a:txBody>
                  <a:tcPr/>
                </a:tc>
                <a:extLst>
                  <a:ext uri="{0D108BD9-81ED-4DB2-BD59-A6C34878D82A}">
                    <a16:rowId xmlns:a16="http://schemas.microsoft.com/office/drawing/2014/main" val="3989536371"/>
                  </a:ext>
                </a:extLst>
              </a:tr>
              <a:tr h="440729">
                <a:tc>
                  <a:txBody>
                    <a:bodyPr/>
                    <a:lstStyle/>
                    <a:p>
                      <a:r>
                        <a:rPr lang="en-US" sz="2600" b="1" dirty="0"/>
                        <a:t>Somalia</a:t>
                      </a:r>
                      <a:r>
                        <a:rPr lang="en-US" sz="2600" dirty="0"/>
                        <a:t> ($600.00/year)</a:t>
                      </a:r>
                    </a:p>
                  </a:txBody>
                  <a:tcPr/>
                </a:tc>
                <a:tc>
                  <a:txBody>
                    <a:bodyPr/>
                    <a:lstStyle/>
                    <a:p>
                      <a:r>
                        <a:rPr lang="en-US" sz="2600" b="1" dirty="0"/>
                        <a:t>Nigeria</a:t>
                      </a:r>
                      <a:r>
                        <a:rPr lang="en-US" sz="2600" dirty="0"/>
                        <a:t> ($2,700.00/year)</a:t>
                      </a:r>
                    </a:p>
                  </a:txBody>
                  <a:tcPr/>
                </a:tc>
                <a:extLst>
                  <a:ext uri="{0D108BD9-81ED-4DB2-BD59-A6C34878D82A}">
                    <a16:rowId xmlns:a16="http://schemas.microsoft.com/office/drawing/2014/main" val="3306973628"/>
                  </a:ext>
                </a:extLst>
              </a:tr>
              <a:tr h="440729">
                <a:tc>
                  <a:txBody>
                    <a:bodyPr/>
                    <a:lstStyle/>
                    <a:p>
                      <a:r>
                        <a:rPr lang="en-US" sz="2600" b="1" dirty="0"/>
                        <a:t>Ethiopia</a:t>
                      </a:r>
                      <a:r>
                        <a:rPr lang="en-US" sz="2600" dirty="0"/>
                        <a:t> ($1,200.00/year)</a:t>
                      </a:r>
                    </a:p>
                  </a:txBody>
                  <a:tcPr/>
                </a:tc>
                <a:tc>
                  <a:txBody>
                    <a:bodyPr/>
                    <a:lstStyle/>
                    <a:p>
                      <a:r>
                        <a:rPr lang="en-US" sz="2600" b="1" dirty="0"/>
                        <a:t>Pakistan</a:t>
                      </a:r>
                      <a:r>
                        <a:rPr lang="en-US" sz="2600" dirty="0"/>
                        <a:t> ($2,900.00/year)</a:t>
                      </a:r>
                    </a:p>
                  </a:txBody>
                  <a:tcPr/>
                </a:tc>
                <a:extLst>
                  <a:ext uri="{0D108BD9-81ED-4DB2-BD59-A6C34878D82A}">
                    <a16:rowId xmlns:a16="http://schemas.microsoft.com/office/drawing/2014/main" val="3845642243"/>
                  </a:ext>
                </a:extLst>
              </a:tr>
              <a:tr h="440729">
                <a:tc>
                  <a:txBody>
                    <a:bodyPr/>
                    <a:lstStyle/>
                    <a:p>
                      <a:r>
                        <a:rPr lang="en-US" sz="2600" b="1" dirty="0"/>
                        <a:t>Haiti</a:t>
                      </a:r>
                      <a:r>
                        <a:rPr lang="en-US" sz="2600" dirty="0"/>
                        <a:t> ($1,300.00/year)</a:t>
                      </a:r>
                    </a:p>
                  </a:txBody>
                  <a:tcPr/>
                </a:tc>
                <a:tc>
                  <a:txBody>
                    <a:bodyPr/>
                    <a:lstStyle/>
                    <a:p>
                      <a:endParaRPr lang="en-US" sz="2600" dirty="0"/>
                    </a:p>
                  </a:txBody>
                  <a:tcPr/>
                </a:tc>
                <a:extLst>
                  <a:ext uri="{0D108BD9-81ED-4DB2-BD59-A6C34878D82A}">
                    <a16:rowId xmlns:a16="http://schemas.microsoft.com/office/drawing/2014/main" val="1900784876"/>
                  </a:ext>
                </a:extLst>
              </a:tr>
            </a:tbl>
          </a:graphicData>
        </a:graphic>
      </p:graphicFrame>
    </p:spTree>
    <p:extLst>
      <p:ext uri="{BB962C8B-B14F-4D97-AF65-F5344CB8AC3E}">
        <p14:creationId xmlns:p14="http://schemas.microsoft.com/office/powerpoint/2010/main" val="82999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
                                            <p:txEl>
                                              <p:pRg st="0" end="0"/>
                                            </p:txEl>
                                          </p:spTgt>
                                        </p:tgtEl>
                                        <p:attrNameLst>
                                          <p:attrName>style.opacity</p:attrName>
                                        </p:attrNameLst>
                                      </p:cBhvr>
                                      <p:to>
                                        <p:strVal val="0.5"/>
                                      </p:to>
                                    </p:set>
                                    <p:animEffect filter="image" prLst="opacity: 0.5">
                                      <p:cBhvr rctx="IE">
                                        <p:cTn id="11" dur="indefinite"/>
                                        <p:tgtEl>
                                          <p:spTgt spid="2">
                                            <p:txEl>
                                              <p:pRg st="0" end="0"/>
                                            </p:tx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558801"/>
            <a:ext cx="11074400" cy="6299201"/>
          </a:xfrm>
        </p:spPr>
        <p:txBody>
          <a:bodyPr/>
          <a:lstStyle/>
          <a:p>
            <a:r>
              <a:rPr lang="en-US" dirty="0"/>
              <a:t>The church of the 21</a:t>
            </a:r>
            <a:r>
              <a:rPr lang="en-US" baseline="30000" dirty="0"/>
              <a:t>st</a:t>
            </a:r>
            <a:r>
              <a:rPr lang="en-US" dirty="0"/>
              <a:t> century will be a church of the poor.</a:t>
            </a:r>
          </a:p>
          <a:p>
            <a:r>
              <a:rPr lang="en-US" dirty="0"/>
              <a:t>The Great Commission of the 21</a:t>
            </a:r>
            <a:r>
              <a:rPr lang="en-US" baseline="30000" dirty="0"/>
              <a:t>st</a:t>
            </a:r>
            <a:r>
              <a:rPr lang="en-US" dirty="0"/>
              <a:t> century will largely consist of very poor people bringing the gospel to very poor people.</a:t>
            </a:r>
          </a:p>
        </p:txBody>
      </p:sp>
    </p:spTree>
    <p:extLst>
      <p:ext uri="{BB962C8B-B14F-4D97-AF65-F5344CB8AC3E}">
        <p14:creationId xmlns:p14="http://schemas.microsoft.com/office/powerpoint/2010/main" val="167492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2">
                                            <p:txEl>
                                              <p:pRg st="0" end="0"/>
                                            </p:txEl>
                                          </p:spTgt>
                                        </p:tgtEl>
                                        <p:attrNameLst>
                                          <p:attrName>style.opacity</p:attrName>
                                        </p:attrNameLst>
                                      </p:cBhvr>
                                      <p:to>
                                        <p:strVal val="0.5"/>
                                      </p:to>
                                    </p:set>
                                    <p:animEffect filter="image" prLst="opacity: 0.5">
                                      <p:cBhvr rctx="IE">
                                        <p:cTn id="7" dur="indefinite"/>
                                        <p:tgtEl>
                                          <p:spTgt spid="2">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1929162"/>
            <a:ext cx="11074400" cy="4928839"/>
          </a:xfrm>
        </p:spPr>
        <p:txBody>
          <a:bodyPr>
            <a:normAutofit/>
          </a:bodyPr>
          <a:lstStyle/>
          <a:p>
            <a:r>
              <a:rPr lang="en-US" u="sng" dirty="0"/>
              <a:t>1Cor 1:26–29</a:t>
            </a:r>
            <a:r>
              <a:rPr lang="en-US" dirty="0"/>
              <a:t>. </a:t>
            </a:r>
            <a:r>
              <a:rPr lang="en-US" b="0" dirty="0"/>
              <a:t>For consider your calling, brothers: not many of you were wise according to worldly standards, not many were powerful, not many were of noble birth. But God chose what is foolish in the world to shame the wise; God chose what is weak in the world to shame the strong; God chose what is low and despised in the world, even things that are not, to bring to nothing things that are, so that no human being might boast in the presence of God. </a:t>
            </a:r>
          </a:p>
        </p:txBody>
      </p:sp>
      <p:sp>
        <p:nvSpPr>
          <p:cNvPr id="3" name="Title 2"/>
          <p:cNvSpPr>
            <a:spLocks noGrp="1"/>
          </p:cNvSpPr>
          <p:nvPr>
            <p:ph type="title"/>
          </p:nvPr>
        </p:nvSpPr>
        <p:spPr>
          <a:xfrm>
            <a:off x="558800" y="365125"/>
            <a:ext cx="11074400" cy="1325563"/>
          </a:xfrm>
        </p:spPr>
        <p:txBody>
          <a:bodyPr/>
          <a:lstStyle/>
          <a:p>
            <a:r>
              <a:rPr lang="en-US" dirty="0"/>
              <a:t>God uses the poor for his purposes.</a:t>
            </a:r>
          </a:p>
        </p:txBody>
      </p:sp>
    </p:spTree>
    <p:extLst>
      <p:ext uri="{BB962C8B-B14F-4D97-AF65-F5344CB8AC3E}">
        <p14:creationId xmlns:p14="http://schemas.microsoft.com/office/powerpoint/2010/main" val="165875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457201"/>
            <a:ext cx="11074400" cy="6400800"/>
          </a:xfrm>
        </p:spPr>
        <p:txBody>
          <a:bodyPr/>
          <a:lstStyle/>
          <a:p>
            <a:r>
              <a:rPr lang="en-US" u="sng" dirty="0"/>
              <a:t>2 </a:t>
            </a:r>
            <a:r>
              <a:rPr lang="en-US" u="sng" dirty="0" err="1"/>
              <a:t>Cor</a:t>
            </a:r>
            <a:r>
              <a:rPr lang="en-US" u="sng" dirty="0"/>
              <a:t> 4:7</a:t>
            </a:r>
            <a:r>
              <a:rPr lang="en-US" dirty="0"/>
              <a:t>. </a:t>
            </a:r>
            <a:r>
              <a:rPr lang="en-US" b="0" dirty="0"/>
              <a:t>But we have this treasure in jars of clay, to show that the surpassing power belongs to God and not to us.</a:t>
            </a:r>
          </a:p>
          <a:p>
            <a:r>
              <a:rPr lang="en-US" u="sng" dirty="0"/>
              <a:t>Jas 2:5</a:t>
            </a:r>
            <a:r>
              <a:rPr lang="en-US" dirty="0"/>
              <a:t>. </a:t>
            </a:r>
            <a:r>
              <a:rPr lang="en-US" b="0" dirty="0"/>
              <a:t>Listen, my beloved brothers, has not God chosen those who are poor in the world to be rich in faith and heirs of the kingdom, which he has promised to those who love him?</a:t>
            </a:r>
          </a:p>
        </p:txBody>
      </p:sp>
    </p:spTree>
    <p:extLst>
      <p:ext uri="{BB962C8B-B14F-4D97-AF65-F5344CB8AC3E}">
        <p14:creationId xmlns:p14="http://schemas.microsoft.com/office/powerpoint/2010/main" val="70612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2">
                                            <p:txEl>
                                              <p:pRg st="0" end="0"/>
                                            </p:txEl>
                                          </p:spTgt>
                                        </p:tgtEl>
                                        <p:attrNameLst>
                                          <p:attrName>style.opacity</p:attrName>
                                        </p:attrNameLst>
                                      </p:cBhvr>
                                      <p:to>
                                        <p:strVal val="0.5"/>
                                      </p:to>
                                    </p:set>
                                    <p:animEffect filter="image" prLst="opacity: 0.5">
                                      <p:cBhvr rctx="IE">
                                        <p:cTn id="7" dur="indefinite"/>
                                        <p:tgtEl>
                                          <p:spTgt spid="2">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1929162"/>
            <a:ext cx="11074400" cy="4928839"/>
          </a:xfrm>
        </p:spPr>
        <p:txBody>
          <a:bodyPr>
            <a:normAutofit/>
          </a:bodyPr>
          <a:lstStyle/>
          <a:p>
            <a:r>
              <a:rPr lang="en-US" sz="2800" u="sng" dirty="0" err="1"/>
              <a:t>Deut</a:t>
            </a:r>
            <a:r>
              <a:rPr lang="en-US" sz="2800" u="sng" dirty="0"/>
              <a:t> 10:12–13, 16–19</a:t>
            </a:r>
            <a:r>
              <a:rPr lang="en-US" sz="2800" dirty="0"/>
              <a:t>. </a:t>
            </a:r>
            <a:r>
              <a:rPr lang="en-US" sz="2800" b="0" dirty="0"/>
              <a:t>And now, Israel, what does the LORD your God require of you, but to fear the LORD your God, to walk in all his ways, to love him, to serve the LORD your God with all your heart and with all your soul, and to keep the commandments and statutes of the LORD, which I am commanding you today for your good? </a:t>
            </a:r>
            <a:r>
              <a:rPr lang="is-IS" sz="2800" b="0" dirty="0"/>
              <a:t>… </a:t>
            </a:r>
            <a:r>
              <a:rPr lang="en-US" sz="2800" b="0" dirty="0"/>
              <a:t>Circumcise therefore the foreskin of your heart, and be no longer stubborn. For the LORD your God is God of gods and Lord of lords, the great, the mighty, and the awesome God, who is not partial and takes no bribe. He executes justice for the fatherless and the widow, and loves the sojourner, giving him food and clothing. Love the sojourner, therefore, for you were sojourners in the land of Egypt.</a:t>
            </a:r>
          </a:p>
        </p:txBody>
      </p:sp>
      <p:sp>
        <p:nvSpPr>
          <p:cNvPr id="3" name="Title 2"/>
          <p:cNvSpPr>
            <a:spLocks noGrp="1"/>
          </p:cNvSpPr>
          <p:nvPr>
            <p:ph type="title"/>
          </p:nvPr>
        </p:nvSpPr>
        <p:spPr>
          <a:xfrm>
            <a:off x="558800" y="365125"/>
            <a:ext cx="11074400" cy="1325563"/>
          </a:xfrm>
        </p:spPr>
        <p:txBody>
          <a:bodyPr/>
          <a:lstStyle/>
          <a:p>
            <a:r>
              <a:rPr lang="en-US" dirty="0"/>
              <a:t>The Text That Changed Me</a:t>
            </a:r>
          </a:p>
        </p:txBody>
      </p:sp>
    </p:spTree>
    <p:extLst>
      <p:ext uri="{BB962C8B-B14F-4D97-AF65-F5344CB8AC3E}">
        <p14:creationId xmlns:p14="http://schemas.microsoft.com/office/powerpoint/2010/main" val="711234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1929162"/>
            <a:ext cx="11074400" cy="4928839"/>
          </a:xfrm>
        </p:spPr>
        <p:txBody>
          <a:bodyPr>
            <a:normAutofit/>
          </a:bodyPr>
          <a:lstStyle/>
          <a:p>
            <a:r>
              <a:rPr lang="pt-BR" dirty="0"/>
              <a:t>Key </a:t>
            </a:r>
            <a:r>
              <a:rPr lang="pt-BR" dirty="0" err="1"/>
              <a:t>Texts</a:t>
            </a:r>
            <a:r>
              <a:rPr lang="pt-BR" dirty="0"/>
              <a:t>:</a:t>
            </a:r>
          </a:p>
          <a:p>
            <a:pPr marL="869950" lvl="1" indent="-514350">
              <a:buFont typeface="+mj-lt"/>
              <a:buAutoNum type="arabicPeriod"/>
            </a:pPr>
            <a:r>
              <a:rPr lang="pt-BR" dirty="0" err="1"/>
              <a:t>Exod</a:t>
            </a:r>
            <a:r>
              <a:rPr lang="pt-BR" dirty="0"/>
              <a:t> 22:21; 23:9; </a:t>
            </a:r>
            <a:r>
              <a:rPr lang="pt-BR" dirty="0" err="1"/>
              <a:t>Deut</a:t>
            </a:r>
            <a:r>
              <a:rPr lang="pt-BR" dirty="0"/>
              <a:t> 10:12–13, 18–19; 15:7–8, 24:17–18, 21–22</a:t>
            </a:r>
            <a:endParaRPr lang="en-US" dirty="0"/>
          </a:p>
          <a:p>
            <a:pPr marL="869950" lvl="1" indent="-514350">
              <a:buFont typeface="+mj-lt"/>
              <a:buAutoNum type="arabicPeriod"/>
            </a:pPr>
            <a:r>
              <a:rPr lang="pt-BR" dirty="0" err="1"/>
              <a:t>Ps</a:t>
            </a:r>
            <a:r>
              <a:rPr lang="pt-BR" dirty="0"/>
              <a:t> 41:1; </a:t>
            </a:r>
            <a:r>
              <a:rPr lang="pt-BR" dirty="0" err="1"/>
              <a:t>Prov</a:t>
            </a:r>
            <a:r>
              <a:rPr lang="pt-BR" dirty="0"/>
              <a:t> 14:31; 19:17; </a:t>
            </a:r>
            <a:r>
              <a:rPr lang="pt-BR" dirty="0" err="1"/>
              <a:t>Jer</a:t>
            </a:r>
            <a:r>
              <a:rPr lang="pt-BR" dirty="0"/>
              <a:t> 9:23–24; Matt 5:43–48; Luke 6:35–36</a:t>
            </a:r>
            <a:endParaRPr lang="en-US" dirty="0"/>
          </a:p>
          <a:p>
            <a:pPr marL="869950" lvl="1" indent="-514350">
              <a:buFont typeface="+mj-lt"/>
              <a:buAutoNum type="arabicPeriod"/>
            </a:pPr>
            <a:r>
              <a:rPr lang="pt-BR" dirty="0"/>
              <a:t>Matt 25:31–46</a:t>
            </a:r>
            <a:endParaRPr lang="en-US" dirty="0"/>
          </a:p>
          <a:p>
            <a:pPr marL="869950" lvl="1" indent="-514350">
              <a:buFont typeface="+mj-lt"/>
              <a:buAutoNum type="arabicPeriod"/>
            </a:pPr>
            <a:r>
              <a:rPr lang="pt-BR" dirty="0"/>
              <a:t>2 Cor 8:1–2, 8–14, 24; 9:5–15</a:t>
            </a:r>
            <a:endParaRPr lang="en-US" dirty="0"/>
          </a:p>
          <a:p>
            <a:pPr marL="869950" lvl="1" indent="-514350">
              <a:buFont typeface="+mj-lt"/>
              <a:buAutoNum type="arabicPeriod"/>
            </a:pPr>
            <a:r>
              <a:rPr lang="pt-BR" dirty="0"/>
              <a:t>Gal 2:9–10; 1 John 3:16–19, 23–24; </a:t>
            </a:r>
            <a:r>
              <a:rPr lang="pt-BR" dirty="0" err="1"/>
              <a:t>Jas</a:t>
            </a:r>
            <a:r>
              <a:rPr lang="pt-BR" dirty="0"/>
              <a:t> 1:22, 27</a:t>
            </a:r>
            <a:endParaRPr lang="en-US" dirty="0"/>
          </a:p>
          <a:p>
            <a:pPr marL="869950" lvl="1" indent="-514350">
              <a:buFont typeface="+mj-lt"/>
              <a:buAutoNum type="arabicPeriod"/>
            </a:pPr>
            <a:r>
              <a:rPr lang="pt-BR" dirty="0" err="1"/>
              <a:t>Jas</a:t>
            </a:r>
            <a:r>
              <a:rPr lang="pt-BR" dirty="0"/>
              <a:t> 2:1–18</a:t>
            </a:r>
            <a:endParaRPr lang="en-US" dirty="0"/>
          </a:p>
        </p:txBody>
      </p:sp>
      <p:sp>
        <p:nvSpPr>
          <p:cNvPr id="3" name="Title 2"/>
          <p:cNvSpPr>
            <a:spLocks noGrp="1"/>
          </p:cNvSpPr>
          <p:nvPr>
            <p:ph type="title"/>
          </p:nvPr>
        </p:nvSpPr>
        <p:spPr>
          <a:xfrm>
            <a:off x="558800" y="365125"/>
            <a:ext cx="11074400" cy="1325563"/>
          </a:xfrm>
        </p:spPr>
        <p:txBody>
          <a:bodyPr/>
          <a:lstStyle/>
          <a:p>
            <a:r>
              <a:rPr lang="en-US" dirty="0"/>
              <a:t>Why Must We Engage in Mercy Ministry?</a:t>
            </a:r>
          </a:p>
        </p:txBody>
      </p:sp>
    </p:spTree>
    <p:extLst>
      <p:ext uri="{BB962C8B-B14F-4D97-AF65-F5344CB8AC3E}">
        <p14:creationId xmlns:p14="http://schemas.microsoft.com/office/powerpoint/2010/main" val="1166577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1929162"/>
            <a:ext cx="11074400" cy="4928839"/>
          </a:xfrm>
        </p:spPr>
        <p:txBody>
          <a:bodyPr>
            <a:normAutofit/>
          </a:bodyPr>
          <a:lstStyle/>
          <a:p>
            <a:pPr marL="463550" indent="-463550">
              <a:buSzPct val="100000"/>
              <a:buFont typeface="+mj-lt"/>
              <a:buAutoNum type="arabicPeriod"/>
            </a:pPr>
            <a:r>
              <a:rPr lang="en-US" dirty="0"/>
              <a:t>Carrying out the gospel ministry Christ initiated, God calls us to remember the poor.</a:t>
            </a:r>
          </a:p>
          <a:p>
            <a:pPr marL="750888" lvl="1" indent="-328613"/>
            <a:r>
              <a:rPr lang="en-US" b="1" u="sng" dirty="0"/>
              <a:t>Luke 4:18–19</a:t>
            </a:r>
            <a:r>
              <a:rPr lang="en-US" b="1" dirty="0"/>
              <a:t>. </a:t>
            </a:r>
            <a:r>
              <a:rPr lang="en-US" dirty="0"/>
              <a:t>The Spirit of the Lord is upon me, because he has anointed me to proclaim good news to the poor. He has sent me to proclaim liberty to the captives and recovering of sight to the blind, to set at liberty those who are oppressed, </a:t>
            </a:r>
            <a:r>
              <a:rPr lang="en-US" baseline="30000" dirty="0"/>
              <a:t>19</a:t>
            </a:r>
            <a:r>
              <a:rPr lang="en-US" dirty="0"/>
              <a:t> to proclaim the year of the Lord’s favor.</a:t>
            </a:r>
          </a:p>
          <a:p>
            <a:pPr lvl="1"/>
            <a:r>
              <a:rPr lang="pt-BR" b="1" u="sng" dirty="0"/>
              <a:t>Gal 2:9–10</a:t>
            </a:r>
            <a:r>
              <a:rPr lang="pt-BR" b="1" dirty="0"/>
              <a:t>. </a:t>
            </a:r>
            <a:r>
              <a:rPr lang="en-US" b="0" dirty="0"/>
              <a:t>They gave the right hand of fellowship to Barnabas and me, that we should go to the Gentiles and they to the circumcised. </a:t>
            </a:r>
            <a:r>
              <a:rPr lang="en-US" b="0" baseline="30000" dirty="0"/>
              <a:t>10</a:t>
            </a:r>
            <a:r>
              <a:rPr lang="en-US" b="0" dirty="0"/>
              <a:t> Only, they asked us to remember the poor, the very thing I was eager to do.</a:t>
            </a:r>
            <a:endParaRPr lang="en-US" dirty="0"/>
          </a:p>
          <a:p>
            <a:pPr marL="750888" lvl="1" indent="-328613"/>
            <a:endParaRPr lang="en-US" dirty="0"/>
          </a:p>
          <a:p>
            <a:pPr marL="750888" lvl="1" indent="-328613"/>
            <a:endParaRPr lang="en-US" b="0" dirty="0"/>
          </a:p>
        </p:txBody>
      </p:sp>
      <p:sp>
        <p:nvSpPr>
          <p:cNvPr id="3" name="Title 2"/>
          <p:cNvSpPr>
            <a:spLocks noGrp="1"/>
          </p:cNvSpPr>
          <p:nvPr>
            <p:ph type="title"/>
          </p:nvPr>
        </p:nvSpPr>
        <p:spPr>
          <a:xfrm>
            <a:off x="558800" y="365125"/>
            <a:ext cx="11074400" cy="1325563"/>
          </a:xfrm>
        </p:spPr>
        <p:txBody>
          <a:bodyPr/>
          <a:lstStyle/>
          <a:p>
            <a:r>
              <a:rPr lang="en-US" dirty="0"/>
              <a:t>Why Must We Engage in Mercy Ministry?</a:t>
            </a:r>
          </a:p>
        </p:txBody>
      </p:sp>
    </p:spTree>
    <p:extLst>
      <p:ext uri="{BB962C8B-B14F-4D97-AF65-F5344CB8AC3E}">
        <p14:creationId xmlns:p14="http://schemas.microsoft.com/office/powerpoint/2010/main" val="232095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
                                            <p:txEl>
                                              <p:pRg st="1" end="1"/>
                                            </p:txEl>
                                          </p:spTgt>
                                        </p:tgtEl>
                                        <p:attrNameLst>
                                          <p:attrName>style.opacity</p:attrName>
                                        </p:attrNameLst>
                                      </p:cBhvr>
                                      <p:to>
                                        <p:strVal val="0.5"/>
                                      </p:to>
                                    </p:set>
                                    <p:animEffect filter="image" prLst="opacity: 0.5">
                                      <p:cBhvr rctx="IE">
                                        <p:cTn id="11" dur="indefinite"/>
                                        <p:tgtEl>
                                          <p:spTgt spid="2">
                                            <p:txEl>
                                              <p:pRg st="1" end="1"/>
                                            </p:txEl>
                                          </p:spTgt>
                                        </p:tgtEl>
                                      </p:cBhvr>
                                    </p:animEffect>
                                  </p:childTnLst>
                                </p:cTn>
                              </p:par>
                              <p:par>
                                <p:cTn id="12" presetID="1" presetClass="entr" presetSubtype="0" fill="hold" nodeType="with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457200"/>
            <a:ext cx="11074400" cy="6400801"/>
          </a:xfrm>
        </p:spPr>
        <p:txBody>
          <a:bodyPr>
            <a:normAutofit/>
          </a:bodyPr>
          <a:lstStyle/>
          <a:p>
            <a:pPr lvl="1"/>
            <a:r>
              <a:rPr lang="pt-BR" b="1" u="sng" dirty="0"/>
              <a:t>1 John 3:17</a:t>
            </a:r>
            <a:r>
              <a:rPr lang="pt-BR" b="1" dirty="0"/>
              <a:t>. </a:t>
            </a:r>
            <a:r>
              <a:rPr lang="pt-BR" b="0" dirty="0" err="1"/>
              <a:t>But</a:t>
            </a:r>
            <a:r>
              <a:rPr lang="pt-BR" b="0" dirty="0"/>
              <a:t> </a:t>
            </a:r>
            <a:r>
              <a:rPr lang="pt-BR" b="0" dirty="0" err="1"/>
              <a:t>if</a:t>
            </a:r>
            <a:r>
              <a:rPr lang="pt-BR" b="0" dirty="0"/>
              <a:t> </a:t>
            </a:r>
            <a:r>
              <a:rPr lang="pt-BR" b="0" dirty="0" err="1"/>
              <a:t>anyone</a:t>
            </a:r>
            <a:r>
              <a:rPr lang="pt-BR" b="0" dirty="0"/>
              <a:t> </a:t>
            </a:r>
            <a:r>
              <a:rPr lang="pt-BR" b="0" dirty="0" err="1"/>
              <a:t>has</a:t>
            </a:r>
            <a:r>
              <a:rPr lang="pt-BR" b="0" dirty="0"/>
              <a:t> </a:t>
            </a:r>
            <a:r>
              <a:rPr lang="pt-BR" b="0" dirty="0" err="1"/>
              <a:t>the</a:t>
            </a:r>
            <a:r>
              <a:rPr lang="pt-BR" b="0" dirty="0"/>
              <a:t> </a:t>
            </a:r>
            <a:r>
              <a:rPr lang="pt-BR" b="0" dirty="0" err="1"/>
              <a:t>world’s</a:t>
            </a:r>
            <a:r>
              <a:rPr lang="pt-BR" b="0" dirty="0"/>
              <a:t> </a:t>
            </a:r>
            <a:r>
              <a:rPr lang="pt-BR" b="0" dirty="0" err="1"/>
              <a:t>goods</a:t>
            </a:r>
            <a:r>
              <a:rPr lang="pt-BR" b="0" dirty="0"/>
              <a:t> </a:t>
            </a:r>
            <a:r>
              <a:rPr lang="pt-BR" b="0" dirty="0" err="1"/>
              <a:t>and</a:t>
            </a:r>
            <a:r>
              <a:rPr lang="pt-BR" b="0" dirty="0"/>
              <a:t> </a:t>
            </a:r>
            <a:r>
              <a:rPr lang="pt-BR" b="0" dirty="0" err="1"/>
              <a:t>sees</a:t>
            </a:r>
            <a:r>
              <a:rPr lang="pt-BR" b="0" dirty="0"/>
              <a:t> </a:t>
            </a:r>
            <a:r>
              <a:rPr lang="pt-BR" b="0" dirty="0" err="1"/>
              <a:t>his</a:t>
            </a:r>
            <a:r>
              <a:rPr lang="pt-BR" b="0" dirty="0"/>
              <a:t> </a:t>
            </a:r>
            <a:r>
              <a:rPr lang="pt-BR" b="0" dirty="0" err="1"/>
              <a:t>brother</a:t>
            </a:r>
            <a:r>
              <a:rPr lang="pt-BR" b="0" dirty="0"/>
              <a:t> in </a:t>
            </a:r>
            <a:r>
              <a:rPr lang="pt-BR" b="0" dirty="0" err="1"/>
              <a:t>need</a:t>
            </a:r>
            <a:r>
              <a:rPr lang="pt-BR" b="0" dirty="0"/>
              <a:t>, </a:t>
            </a:r>
            <a:r>
              <a:rPr lang="pt-BR" b="0" dirty="0" err="1"/>
              <a:t>yet</a:t>
            </a:r>
            <a:r>
              <a:rPr lang="pt-BR" b="0" dirty="0"/>
              <a:t> closes </a:t>
            </a:r>
            <a:r>
              <a:rPr lang="pt-BR" b="0" dirty="0" err="1"/>
              <a:t>his</a:t>
            </a:r>
            <a:r>
              <a:rPr lang="pt-BR" b="0" dirty="0"/>
              <a:t> </a:t>
            </a:r>
            <a:r>
              <a:rPr lang="pt-BR" b="0" dirty="0" err="1"/>
              <a:t>heart</a:t>
            </a:r>
            <a:r>
              <a:rPr lang="pt-BR" b="0" dirty="0"/>
              <a:t> </a:t>
            </a:r>
            <a:r>
              <a:rPr lang="pt-BR" b="0" dirty="0" err="1"/>
              <a:t>against</a:t>
            </a:r>
            <a:r>
              <a:rPr lang="pt-BR" b="0" dirty="0"/>
              <a:t> </a:t>
            </a:r>
            <a:r>
              <a:rPr lang="pt-BR" b="0" dirty="0" err="1"/>
              <a:t>him</a:t>
            </a:r>
            <a:r>
              <a:rPr lang="pt-BR" b="0" dirty="0"/>
              <a:t>, </a:t>
            </a:r>
            <a:r>
              <a:rPr lang="pt-BR" b="0" dirty="0" err="1"/>
              <a:t>how</a:t>
            </a:r>
            <a:r>
              <a:rPr lang="pt-BR" b="0" dirty="0"/>
              <a:t> does </a:t>
            </a:r>
            <a:r>
              <a:rPr lang="pt-BR" b="0" dirty="0" err="1"/>
              <a:t>God’s</a:t>
            </a:r>
            <a:r>
              <a:rPr lang="pt-BR" b="0" dirty="0"/>
              <a:t> </a:t>
            </a:r>
            <a:r>
              <a:rPr lang="pt-BR" b="0" dirty="0" err="1"/>
              <a:t>love</a:t>
            </a:r>
            <a:r>
              <a:rPr lang="pt-BR" b="0" dirty="0"/>
              <a:t> </a:t>
            </a:r>
            <a:r>
              <a:rPr lang="pt-BR" b="0" dirty="0" err="1"/>
              <a:t>abide</a:t>
            </a:r>
            <a:r>
              <a:rPr lang="pt-BR" b="0" dirty="0"/>
              <a:t> in </a:t>
            </a:r>
            <a:r>
              <a:rPr lang="pt-BR" b="0" dirty="0" err="1"/>
              <a:t>him</a:t>
            </a:r>
            <a:r>
              <a:rPr lang="pt-BR" b="0" dirty="0"/>
              <a:t>?</a:t>
            </a:r>
          </a:p>
          <a:p>
            <a:pPr marL="750888" lvl="1" indent="-328613"/>
            <a:endParaRPr lang="en-US" dirty="0"/>
          </a:p>
          <a:p>
            <a:pPr marL="750888" lvl="1" indent="-328613"/>
            <a:endParaRPr lang="en-US" dirty="0"/>
          </a:p>
          <a:p>
            <a:pPr marL="750888" lvl="1" indent="-328613"/>
            <a:endParaRPr lang="en-US" b="0" dirty="0"/>
          </a:p>
        </p:txBody>
      </p:sp>
    </p:spTree>
    <p:extLst>
      <p:ext uri="{BB962C8B-B14F-4D97-AF65-F5344CB8AC3E}">
        <p14:creationId xmlns:p14="http://schemas.microsoft.com/office/powerpoint/2010/main" val="812324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pPr eaLnBrk="1" hangingPunct="1"/>
            <a:endParaRPr lang="en-US"/>
          </a:p>
        </p:txBody>
      </p:sp>
      <p:sp>
        <p:nvSpPr>
          <p:cNvPr id="1027" name="Rectangle 3"/>
          <p:cNvSpPr>
            <a:spLocks noGrp="1" noChangeArrowheads="1"/>
          </p:cNvSpPr>
          <p:nvPr>
            <p:ph idx="1"/>
          </p:nvPr>
        </p:nvSpPr>
        <p:spPr>
          <a:xfrm>
            <a:off x="1981200" y="1295400"/>
            <a:ext cx="8229600" cy="4800600"/>
          </a:xfrm>
        </p:spPr>
        <p:txBody>
          <a:bodyPr>
            <a:normAutofit/>
          </a:bodyPr>
          <a:lstStyle/>
          <a:p>
            <a:pPr algn="ctr" eaLnBrk="1" hangingPunct="1">
              <a:buFont typeface="Wingdings" pitchFamily="29" charset="2"/>
              <a:buNone/>
            </a:pPr>
            <a:r>
              <a:rPr lang="en-US" sz="2800" dirty="0">
                <a:solidFill>
                  <a:schemeClr val="bg1"/>
                </a:solidFill>
                <a:latin typeface="Calisto MT" panose="02040603050505030304" pitchFamily="18" charset="77"/>
              </a:rPr>
              <a:t>A father to the orphan,</a:t>
            </a:r>
          </a:p>
          <a:p>
            <a:pPr algn="ctr" eaLnBrk="1" hangingPunct="1">
              <a:buFont typeface="Wingdings" pitchFamily="29" charset="2"/>
              <a:buNone/>
            </a:pPr>
            <a:r>
              <a:rPr lang="en-US" sz="2800" dirty="0">
                <a:solidFill>
                  <a:schemeClr val="bg1"/>
                </a:solidFill>
                <a:latin typeface="Calisto MT" panose="02040603050505030304" pitchFamily="18" charset="77"/>
              </a:rPr>
              <a:t>A healer to the broken––</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a:p>
            <a:pPr algn="ctr" eaLnBrk="1" hangingPunct="1">
              <a:buFont typeface="Wingdings" pitchFamily="29" charset="2"/>
              <a:buNone/>
            </a:pPr>
            <a:r>
              <a:rPr lang="en-US" sz="2800" dirty="0">
                <a:solidFill>
                  <a:schemeClr val="bg1"/>
                </a:solidFill>
                <a:latin typeface="Calisto MT" panose="02040603050505030304" pitchFamily="18" charset="77"/>
              </a:rPr>
              <a:t>He brings peace to our madness</a:t>
            </a:r>
          </a:p>
          <a:p>
            <a:pPr algn="ctr" eaLnBrk="1" hangingPunct="1">
              <a:buFont typeface="Wingdings" pitchFamily="29" charset="2"/>
              <a:buNone/>
            </a:pPr>
            <a:r>
              <a:rPr lang="en-US" sz="2800" dirty="0">
                <a:solidFill>
                  <a:schemeClr val="bg1"/>
                </a:solidFill>
                <a:latin typeface="Calisto MT" panose="02040603050505030304" pitchFamily="18" charset="77"/>
              </a:rPr>
              <a:t>And comfort in our sadness.</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p:txBody>
      </p:sp>
    </p:spTree>
    <p:extLst>
      <p:ext uri="{BB962C8B-B14F-4D97-AF65-F5344CB8AC3E}">
        <p14:creationId xmlns:p14="http://schemas.microsoft.com/office/powerpoint/2010/main" val="4621966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526474"/>
            <a:ext cx="11074400" cy="6331528"/>
          </a:xfrm>
        </p:spPr>
        <p:txBody>
          <a:bodyPr>
            <a:normAutofit/>
          </a:bodyPr>
          <a:lstStyle/>
          <a:p>
            <a:pPr marL="463550" indent="-463550">
              <a:buSzPct val="100000"/>
              <a:buFont typeface="+mj-lt"/>
              <a:buAutoNum type="arabicPeriod" startAt="2"/>
            </a:pPr>
            <a:r>
              <a:rPr lang="en-US" dirty="0"/>
              <a:t>Our care for the poor is a necessary consequence of our personal experience of gospel grace.</a:t>
            </a:r>
          </a:p>
          <a:p>
            <a:pPr marL="804863" lvl="1" indent="-327025"/>
            <a:r>
              <a:rPr lang="en-US" b="1" u="sng" dirty="0"/>
              <a:t>2 Cor. 8:9</a:t>
            </a:r>
            <a:r>
              <a:rPr lang="en-US" b="1" dirty="0"/>
              <a:t>. </a:t>
            </a:r>
            <a:r>
              <a:rPr lang="en-US" dirty="0"/>
              <a:t>For you know the grace of our Lord Jesus Christ, that though he was rich, yet for your sake he became poor, so that you by his poverty might become rich. </a:t>
            </a:r>
          </a:p>
          <a:p>
            <a:pPr marL="804863" lvl="1" indent="-327025"/>
            <a:r>
              <a:rPr lang="en-US" b="1" u="sng" dirty="0"/>
              <a:t>2 Cor. 9:13</a:t>
            </a:r>
            <a:r>
              <a:rPr lang="en-US" b="1" dirty="0"/>
              <a:t>. </a:t>
            </a:r>
            <a:r>
              <a:rPr lang="en-US" dirty="0"/>
              <a:t>By their approval of this service, they will glorify God because of your submission that comes from your confession of the gospel of Christ, and the generosity of your contribution for them and for all others. </a:t>
            </a:r>
          </a:p>
        </p:txBody>
      </p:sp>
    </p:spTree>
    <p:extLst>
      <p:ext uri="{BB962C8B-B14F-4D97-AF65-F5344CB8AC3E}">
        <p14:creationId xmlns:p14="http://schemas.microsoft.com/office/powerpoint/2010/main" val="106379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
                                            <p:txEl>
                                              <p:pRg st="1" end="1"/>
                                            </p:txEl>
                                          </p:spTgt>
                                        </p:tgtEl>
                                        <p:attrNameLst>
                                          <p:attrName>style.opacity</p:attrName>
                                        </p:attrNameLst>
                                      </p:cBhvr>
                                      <p:to>
                                        <p:strVal val="0.5"/>
                                      </p:to>
                                    </p:set>
                                    <p:animEffect filter="image" prLst="opacity: 0.5">
                                      <p:cBhvr rctx="IE">
                                        <p:cTn id="11" dur="indefinite"/>
                                        <p:tgtEl>
                                          <p:spTgt spid="2">
                                            <p:txEl>
                                              <p:pRg st="1" end="1"/>
                                            </p:tx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442914"/>
            <a:ext cx="11074400" cy="6415087"/>
          </a:xfrm>
        </p:spPr>
        <p:txBody>
          <a:bodyPr>
            <a:normAutofit/>
          </a:bodyPr>
          <a:lstStyle/>
          <a:p>
            <a:pPr marL="514350" indent="-514350">
              <a:buSzPct val="100000"/>
              <a:buFont typeface="+mj-lt"/>
              <a:buAutoNum type="arabicPeriod" startAt="3"/>
            </a:pPr>
            <a:r>
              <a:rPr lang="en-US" dirty="0"/>
              <a:t>Loving and following God necessitates that we delight in what he delights and go where he goes, which includes care for the poor. </a:t>
            </a:r>
          </a:p>
          <a:p>
            <a:pPr lvl="1"/>
            <a:r>
              <a:rPr lang="en-US" b="1" u="sng" dirty="0"/>
              <a:t>Matt. 5:43–45</a:t>
            </a:r>
            <a:r>
              <a:rPr lang="en-US" b="1" dirty="0"/>
              <a:t>. </a:t>
            </a:r>
            <a:r>
              <a:rPr lang="en-US" dirty="0"/>
              <a:t>You have heard that it was said, ‘You shall love your neighbor and hate your enemy.’ But I say to you, Love your enemies and pray for those who persecute you, so that you may be sons of your Father who is in heaven. For he makes his sun rise on the evil and on the good, and sends rain on the just and on the unjust. </a:t>
            </a:r>
          </a:p>
          <a:p>
            <a:pPr lvl="1"/>
            <a:r>
              <a:rPr lang="en-US" b="1" u="sng" dirty="0"/>
              <a:t>Luke 6:35–36</a:t>
            </a:r>
            <a:r>
              <a:rPr lang="en-US" b="1" dirty="0"/>
              <a:t>. </a:t>
            </a:r>
            <a:r>
              <a:rPr lang="en-US" dirty="0"/>
              <a:t>But love your enemies, and do good, and lend, expecting nothing in return, and your reward will be great, and you will be sons of the Most High, for he is kind to the ungrateful and the evil. Be merciful, even as your Father is merciful.</a:t>
            </a:r>
          </a:p>
        </p:txBody>
      </p:sp>
    </p:spTree>
    <p:extLst>
      <p:ext uri="{BB962C8B-B14F-4D97-AF65-F5344CB8AC3E}">
        <p14:creationId xmlns:p14="http://schemas.microsoft.com/office/powerpoint/2010/main" val="102764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
                                            <p:txEl>
                                              <p:pRg st="1" end="1"/>
                                            </p:txEl>
                                          </p:spTgt>
                                        </p:tgtEl>
                                        <p:attrNameLst>
                                          <p:attrName>style.opacity</p:attrName>
                                        </p:attrNameLst>
                                      </p:cBhvr>
                                      <p:to>
                                        <p:strVal val="0.5"/>
                                      </p:to>
                                    </p:set>
                                    <p:animEffect filter="image" prLst="opacity: 0.5">
                                      <p:cBhvr rctx="IE">
                                        <p:cTn id="11" dur="indefinite"/>
                                        <p:tgtEl>
                                          <p:spTgt spid="2">
                                            <p:txEl>
                                              <p:pRg st="1" end="1"/>
                                            </p:txEl>
                                          </p:spTgt>
                                        </p:tgtEl>
                                      </p:cBhvr>
                                    </p:animEffect>
                                  </p:childTnLst>
                                </p:cTn>
                              </p:par>
                              <p:par>
                                <p:cTn id="12" presetID="1" presetClass="entr" presetSubtype="0" fill="hold" nodeType="with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442914"/>
            <a:ext cx="11074400" cy="6415087"/>
          </a:xfrm>
        </p:spPr>
        <p:txBody>
          <a:bodyPr>
            <a:normAutofit/>
          </a:bodyPr>
          <a:lstStyle/>
          <a:p>
            <a:pPr marL="514350" indent="-514350">
              <a:buSzPct val="100000"/>
              <a:buFont typeface="+mj-lt"/>
              <a:buAutoNum type="arabicPeriod" startAt="4"/>
            </a:pPr>
            <a:r>
              <a:rPr lang="en-US" dirty="0"/>
              <a:t>In loving the poor, we are manifesting and proving our love for Christ.</a:t>
            </a:r>
          </a:p>
          <a:p>
            <a:pPr lvl="1"/>
            <a:r>
              <a:rPr lang="en-US" b="1" u="sng" dirty="0"/>
              <a:t>Matt. 25:40</a:t>
            </a:r>
            <a:r>
              <a:rPr lang="en-US" b="1" dirty="0"/>
              <a:t>. </a:t>
            </a:r>
            <a:r>
              <a:rPr lang="en-US" dirty="0"/>
              <a:t>And the King will answer them, ‘Truly, I say to you, as you did it to one of the least of these my brothers, you did it to me.’ </a:t>
            </a:r>
          </a:p>
          <a:p>
            <a:pPr lvl="1"/>
            <a:r>
              <a:rPr lang="en-US" b="1" u="sng" dirty="0"/>
              <a:t>2 Cor. 8:8</a:t>
            </a:r>
            <a:r>
              <a:rPr lang="en-US" b="1" dirty="0"/>
              <a:t>. </a:t>
            </a:r>
            <a:r>
              <a:rPr lang="en-US" dirty="0"/>
              <a:t>I say this not as a command, but to prove by the earnestness of others that your love also is genuine. </a:t>
            </a:r>
          </a:p>
        </p:txBody>
      </p:sp>
    </p:spTree>
    <p:extLst>
      <p:ext uri="{BB962C8B-B14F-4D97-AF65-F5344CB8AC3E}">
        <p14:creationId xmlns:p14="http://schemas.microsoft.com/office/powerpoint/2010/main" val="23948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
                                            <p:txEl>
                                              <p:pRg st="1" end="1"/>
                                            </p:txEl>
                                          </p:spTgt>
                                        </p:tgtEl>
                                        <p:attrNameLst>
                                          <p:attrName>style.opacity</p:attrName>
                                        </p:attrNameLst>
                                      </p:cBhvr>
                                      <p:to>
                                        <p:strVal val="0.5"/>
                                      </p:to>
                                    </p:set>
                                    <p:animEffect filter="image" prLst="opacity: 0.5">
                                      <p:cBhvr rctx="IE">
                                        <p:cTn id="11" dur="indefinite"/>
                                        <p:tgtEl>
                                          <p:spTgt spid="2">
                                            <p:txEl>
                                              <p:pRg st="1" end="1"/>
                                            </p:txEl>
                                          </p:spTgt>
                                        </p:tgtEl>
                                      </p:cBhvr>
                                    </p:animEffect>
                                  </p:childTnLst>
                                </p:cTn>
                              </p:par>
                              <p:par>
                                <p:cTn id="12" presetID="1" presetClass="entr" presetSubtype="0" fill="hold" nodeType="with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357189"/>
            <a:ext cx="11074400" cy="6500812"/>
          </a:xfrm>
        </p:spPr>
        <p:txBody>
          <a:bodyPr>
            <a:normAutofit/>
          </a:bodyPr>
          <a:lstStyle/>
          <a:p>
            <a:pPr marL="514350" indent="-514350">
              <a:buSzPct val="100000"/>
              <a:buFont typeface="+mj-lt"/>
              <a:buAutoNum type="arabicPeriod" startAt="5"/>
            </a:pPr>
            <a:r>
              <a:rPr lang="en-US" dirty="0"/>
              <a:t>Failure to extend mercy to needy believers identifies that we ourselves are not believers and liable for severe judgment.</a:t>
            </a:r>
          </a:p>
          <a:p>
            <a:pPr marL="804863" lvl="1" indent="-327025"/>
            <a:r>
              <a:rPr lang="en-US" b="1" u="sng" dirty="0"/>
              <a:t>Matt 25:41–42, 45</a:t>
            </a:r>
            <a:r>
              <a:rPr lang="en-US" b="1" dirty="0"/>
              <a:t>. </a:t>
            </a:r>
            <a:r>
              <a:rPr lang="en-US" dirty="0"/>
              <a:t>Then he will say to those on his left, “Depart from me, you cursed, into the eternal fire prepared for the devil and his angels. For I was hungry and you gave me no food, I was thirsty and you gave me no drink.” </a:t>
            </a:r>
            <a:r>
              <a:rPr lang="is-IS" dirty="0"/>
              <a:t>…</a:t>
            </a:r>
            <a:r>
              <a:rPr lang="en-US" dirty="0"/>
              <a:t> Then he will answer them, saying, “Truly, I say to you, as you did not do it to one of the least of these, you did not do it to me.”</a:t>
            </a:r>
          </a:p>
          <a:p>
            <a:pPr marL="804863" lvl="1" indent="-327025"/>
            <a:r>
              <a:rPr lang="en-US" b="1" u="sng" dirty="0"/>
              <a:t>2 Cor 8:7–8; 9:13</a:t>
            </a:r>
            <a:r>
              <a:rPr lang="en-US" b="1" dirty="0"/>
              <a:t>. </a:t>
            </a:r>
            <a:r>
              <a:rPr lang="en-US" dirty="0"/>
              <a:t>Excel in this act of grace also … </a:t>
            </a:r>
            <a:r>
              <a:rPr lang="en-US" baseline="30000" dirty="0"/>
              <a:t>8</a:t>
            </a:r>
            <a:r>
              <a:rPr lang="en-US" dirty="0"/>
              <a:t> to prove … that your love also is genuine…. </a:t>
            </a:r>
            <a:r>
              <a:rPr lang="en-US" baseline="30000" dirty="0"/>
              <a:t>9:13</a:t>
            </a:r>
            <a:r>
              <a:rPr lang="en-US" dirty="0"/>
              <a:t> By their approval of this service, they will glorify God because of your submission that comes from your confession of the gospel of Christ. </a:t>
            </a:r>
          </a:p>
        </p:txBody>
      </p:sp>
    </p:spTree>
    <p:extLst>
      <p:ext uri="{BB962C8B-B14F-4D97-AF65-F5344CB8AC3E}">
        <p14:creationId xmlns:p14="http://schemas.microsoft.com/office/powerpoint/2010/main" val="174216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mph" presetSubtype="0" nodeType="clickEffect">
                                  <p:stCondLst>
                                    <p:cond delay="0"/>
                                  </p:stCondLst>
                                  <p:childTnLst>
                                    <p:set>
                                      <p:cBhvr>
                                        <p:cTn id="14" dur="indefinite"/>
                                        <p:tgtEl>
                                          <p:spTgt spid="2">
                                            <p:txEl>
                                              <p:pRg st="1" end="1"/>
                                            </p:txEl>
                                          </p:spTgt>
                                        </p:tgtEl>
                                        <p:attrNameLst>
                                          <p:attrName>style.opacity</p:attrName>
                                        </p:attrNameLst>
                                      </p:cBhvr>
                                      <p:to>
                                        <p:strVal val="0.5"/>
                                      </p:to>
                                    </p:set>
                                    <p:animEffect filter="image" prLst="opacity: 0.5">
                                      <p:cBhvr rctx="IE">
                                        <p:cTn id="15" dur="indefinite"/>
                                        <p:tgtEl>
                                          <p:spTgt spid="2">
                                            <p:txEl>
                                              <p:pRg st="1" end="1"/>
                                            </p:txEl>
                                          </p:spTgt>
                                        </p:tgtEl>
                                      </p:cBhvr>
                                    </p:animEffect>
                                  </p:childTnLst>
                                </p:cTn>
                              </p:par>
                              <p:par>
                                <p:cTn id="16" presetID="1" presetClass="entr" presetSubtype="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357188"/>
            <a:ext cx="11074400" cy="6694775"/>
          </a:xfrm>
        </p:spPr>
        <p:txBody>
          <a:bodyPr>
            <a:normAutofit/>
          </a:bodyPr>
          <a:lstStyle/>
          <a:p>
            <a:pPr marL="804863" lvl="1" indent="-327025"/>
            <a:r>
              <a:rPr lang="en-US" b="1" u="sng" dirty="0"/>
              <a:t>Jas 2:12–13</a:t>
            </a:r>
            <a:r>
              <a:rPr lang="en-US" b="1" dirty="0"/>
              <a:t>. </a:t>
            </a:r>
            <a:r>
              <a:rPr lang="en-US" dirty="0"/>
              <a:t>So speak and so act as those who are to be judged under the law of liberty. For judgment is without mercy to one who has shown no mercy. Mercy triumphs over judgment.</a:t>
            </a:r>
          </a:p>
        </p:txBody>
      </p:sp>
    </p:spTree>
    <p:extLst>
      <p:ext uri="{BB962C8B-B14F-4D97-AF65-F5344CB8AC3E}">
        <p14:creationId xmlns:p14="http://schemas.microsoft.com/office/powerpoint/2010/main" val="27885926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357189"/>
            <a:ext cx="11074400" cy="6500812"/>
          </a:xfrm>
        </p:spPr>
        <p:txBody>
          <a:bodyPr>
            <a:normAutofit/>
          </a:bodyPr>
          <a:lstStyle/>
          <a:p>
            <a:pPr marL="514350" indent="-514350">
              <a:buSzPct val="100000"/>
              <a:buFont typeface="+mj-lt"/>
              <a:buAutoNum type="arabicPeriod" startAt="6"/>
            </a:pPr>
            <a:r>
              <a:rPr lang="en-US" dirty="0"/>
              <a:t>Care for the poor serves as a pointer to the eternal-saving grace of the gospel and supplies a context from which to evangelize, speaking of relief from eternal suffering.</a:t>
            </a:r>
          </a:p>
          <a:p>
            <a:pPr marL="804863" lvl="1" indent="-327025"/>
            <a:r>
              <a:rPr lang="en-US" b="1" u="sng" dirty="0"/>
              <a:t>Matt 5:16</a:t>
            </a:r>
            <a:r>
              <a:rPr lang="en-US" b="1" dirty="0"/>
              <a:t>. </a:t>
            </a:r>
            <a:r>
              <a:rPr lang="en-US" dirty="0"/>
              <a:t>In the same way, let your light shine before others, so that they may see your good works and give glory to your Father who is in heaven. </a:t>
            </a:r>
          </a:p>
          <a:p>
            <a:pPr marL="804863" lvl="1" indent="-327025"/>
            <a:r>
              <a:rPr lang="en-US" dirty="0"/>
              <a:t>Jesus’ feeding of the 5,000 suppled a context from which he could point to himself as the true manna, the living that we must eat to satisfy our souls (John 6:14, 27, 35).</a:t>
            </a:r>
          </a:p>
          <a:p>
            <a:pPr marL="804863" lvl="1" indent="-327025"/>
            <a:r>
              <a:rPr lang="en-US" dirty="0"/>
              <a:t>Jesus’ healing of the blind man suppled a framework for his reception of spiritual sight and a context for Jesus to castigate spiritual </a:t>
            </a:r>
            <a:r>
              <a:rPr lang="en-US" dirty="0" err="1"/>
              <a:t>blindedness</a:t>
            </a:r>
            <a:r>
              <a:rPr lang="en-US" dirty="0"/>
              <a:t> (John 9:1–7, 35–41).</a:t>
            </a:r>
          </a:p>
        </p:txBody>
      </p:sp>
    </p:spTree>
    <p:extLst>
      <p:ext uri="{BB962C8B-B14F-4D97-AF65-F5344CB8AC3E}">
        <p14:creationId xmlns:p14="http://schemas.microsoft.com/office/powerpoint/2010/main" val="165572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
                                            <p:txEl>
                                              <p:pRg st="1" end="1"/>
                                            </p:txEl>
                                          </p:spTgt>
                                        </p:tgtEl>
                                        <p:attrNameLst>
                                          <p:attrName>style.opacity</p:attrName>
                                        </p:attrNameLst>
                                      </p:cBhvr>
                                      <p:to>
                                        <p:strVal val="0.5"/>
                                      </p:to>
                                    </p:set>
                                    <p:animEffect filter="image" prLst="opacity: 0.5">
                                      <p:cBhvr rctx="IE">
                                        <p:cTn id="11" dur="indefinite"/>
                                        <p:tgtEl>
                                          <p:spTgt spid="2">
                                            <p:txEl>
                                              <p:pRg st="1" end="1"/>
                                            </p:txEl>
                                          </p:spTgt>
                                        </p:tgtEl>
                                      </p:cBhvr>
                                    </p:animEffect>
                                  </p:childTnLst>
                                </p:cTn>
                              </p:par>
                              <p:par>
                                <p:cTn id="12" presetID="1" presetClass="entr" presetSubtype="0" fill="hold" nodeType="with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p:cTn id="17" dur="indefinite"/>
                                        <p:tgtEl>
                                          <p:spTgt spid="2">
                                            <p:txEl>
                                              <p:pRg st="2" end="2"/>
                                            </p:txEl>
                                          </p:spTgt>
                                        </p:tgtEl>
                                        <p:attrNameLst>
                                          <p:attrName>style.opacity</p:attrName>
                                        </p:attrNameLst>
                                      </p:cBhvr>
                                      <p:to>
                                        <p:strVal val="0.5"/>
                                      </p:to>
                                    </p:set>
                                    <p:animEffect filter="image" prLst="opacity: 0.5">
                                      <p:cBhvr rctx="IE">
                                        <p:cTn id="18" dur="indefinite"/>
                                        <p:tgtEl>
                                          <p:spTgt spid="2">
                                            <p:txEl>
                                              <p:pRg st="2" end="2"/>
                                            </p:txEl>
                                          </p:spTgt>
                                        </p:tgtEl>
                                      </p:cBhvr>
                                    </p:animEffect>
                                  </p:childTnLst>
                                </p:cTn>
                              </p:par>
                              <p:par>
                                <p:cTn id="19" presetID="1" presetClass="entr" presetSubtype="0"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357189"/>
            <a:ext cx="11074400" cy="6500812"/>
          </a:xfrm>
        </p:spPr>
        <p:txBody>
          <a:bodyPr>
            <a:normAutofit/>
          </a:bodyPr>
          <a:lstStyle/>
          <a:p>
            <a:pPr marL="514350" indent="-514350">
              <a:buSzPct val="100000"/>
              <a:buFont typeface="+mj-lt"/>
              <a:buAutoNum type="arabicPeriod" startAt="7"/>
            </a:pPr>
            <a:r>
              <a:rPr lang="en-US" dirty="0"/>
              <a:t>Through care for the poor we are declaring and demonstrating the already elements of Jesus’s declaring, “I am making all things new.”</a:t>
            </a:r>
          </a:p>
          <a:p>
            <a:pPr marL="804863" lvl="1" indent="-327025"/>
            <a:r>
              <a:rPr lang="en-US" b="1" u="sng" dirty="0"/>
              <a:t>Rev. 21:5</a:t>
            </a:r>
            <a:r>
              <a:rPr lang="en-US" b="1" dirty="0"/>
              <a:t>.</a:t>
            </a:r>
            <a:r>
              <a:rPr lang="en-US" dirty="0"/>
              <a:t> And he who was seated on the throne said, “Behold, I am making all things new.” Also he said, “Write this down, for these words are trustworthy and true.”</a:t>
            </a:r>
          </a:p>
          <a:p>
            <a:pPr marL="804863" lvl="1" indent="-327025"/>
            <a:r>
              <a:rPr lang="en-US" b="1" u="sng" dirty="0"/>
              <a:t>2Cor. 5:17</a:t>
            </a:r>
            <a:r>
              <a:rPr lang="en-US" b="1" dirty="0"/>
              <a:t>. </a:t>
            </a:r>
            <a:r>
              <a:rPr lang="en-US" dirty="0"/>
              <a:t>Therefore, if anyone is in Christ, he is a new creation. The old has passed away; behold, the new has come.</a:t>
            </a:r>
          </a:p>
          <a:p>
            <a:pPr marL="804863" lvl="1" indent="-327025"/>
            <a:r>
              <a:rPr lang="en-US" b="1" u="sng" dirty="0"/>
              <a:t>Col. 1:20</a:t>
            </a:r>
            <a:r>
              <a:rPr lang="en-US" b="1" dirty="0"/>
              <a:t>. </a:t>
            </a:r>
            <a:r>
              <a:rPr lang="is-IS" dirty="0"/>
              <a:t>… And </a:t>
            </a:r>
            <a:r>
              <a:rPr lang="en-US" dirty="0"/>
              <a:t>through him to reconcile to himself all things, whether on earth or in heaven, making peace by the blood of his cross.</a:t>
            </a:r>
          </a:p>
        </p:txBody>
      </p:sp>
    </p:spTree>
    <p:extLst>
      <p:ext uri="{BB962C8B-B14F-4D97-AF65-F5344CB8AC3E}">
        <p14:creationId xmlns:p14="http://schemas.microsoft.com/office/powerpoint/2010/main" val="208378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
                                            <p:txEl>
                                              <p:pRg st="1" end="1"/>
                                            </p:txEl>
                                          </p:spTgt>
                                        </p:tgtEl>
                                        <p:attrNameLst>
                                          <p:attrName>style.opacity</p:attrName>
                                        </p:attrNameLst>
                                      </p:cBhvr>
                                      <p:to>
                                        <p:strVal val="0.5"/>
                                      </p:to>
                                    </p:set>
                                    <p:animEffect filter="image" prLst="opacity: 0.5">
                                      <p:cBhvr rctx="IE">
                                        <p:cTn id="11" dur="indefinite"/>
                                        <p:tgtEl>
                                          <p:spTgt spid="2">
                                            <p:txEl>
                                              <p:pRg st="1" end="1"/>
                                            </p:txEl>
                                          </p:spTgt>
                                        </p:tgtEl>
                                      </p:cBhvr>
                                    </p:animEffect>
                                  </p:childTnLst>
                                </p:cTn>
                              </p:par>
                              <p:par>
                                <p:cTn id="12" presetID="1" presetClass="entr" presetSubtype="0" fill="hold" nodeType="with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p:cTn id="17" dur="indefinite"/>
                                        <p:tgtEl>
                                          <p:spTgt spid="2">
                                            <p:txEl>
                                              <p:pRg st="2" end="2"/>
                                            </p:txEl>
                                          </p:spTgt>
                                        </p:tgtEl>
                                        <p:attrNameLst>
                                          <p:attrName>style.opacity</p:attrName>
                                        </p:attrNameLst>
                                      </p:cBhvr>
                                      <p:to>
                                        <p:strVal val="0.5"/>
                                      </p:to>
                                    </p:set>
                                    <p:animEffect filter="image" prLst="opacity: 0.5">
                                      <p:cBhvr rctx="IE">
                                        <p:cTn id="18" dur="indefinite"/>
                                        <p:tgtEl>
                                          <p:spTgt spid="2">
                                            <p:txEl>
                                              <p:pRg st="2" end="2"/>
                                            </p:txEl>
                                          </p:spTgt>
                                        </p:tgtEl>
                                      </p:cBhvr>
                                    </p:animEffect>
                                  </p:childTnLst>
                                </p:cTn>
                              </p:par>
                              <p:par>
                                <p:cTn id="19" presetID="1" presetClass="entr" presetSubtype="0"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800" y="357189"/>
            <a:ext cx="11074400" cy="6500812"/>
          </a:xfrm>
        </p:spPr>
        <p:txBody>
          <a:bodyPr>
            <a:normAutofit/>
          </a:bodyPr>
          <a:lstStyle/>
          <a:p>
            <a:pPr marL="804863" lvl="1" indent="-327025"/>
            <a:r>
              <a:rPr lang="en-US" b="1" u="sng" dirty="0"/>
              <a:t>Rev. 7:15–17</a:t>
            </a:r>
            <a:r>
              <a:rPr lang="en-US" b="1" dirty="0"/>
              <a:t>. </a:t>
            </a:r>
            <a:r>
              <a:rPr lang="en-US" dirty="0"/>
              <a:t>Therefore they are before the throne of God, and serve him day and night in his temple; and he who sits on the throne will shelter them with his presence. They shall hunger no more, neither thirst anymore; the sun shall not strike them, nor any scorching heat. For the Lamb in the midst of the throne will be their shepherd, and he will guide them to springs of living water, and God will wipe away every tear from their eyes.</a:t>
            </a:r>
          </a:p>
        </p:txBody>
      </p:sp>
    </p:spTree>
    <p:extLst>
      <p:ext uri="{BB962C8B-B14F-4D97-AF65-F5344CB8AC3E}">
        <p14:creationId xmlns:p14="http://schemas.microsoft.com/office/powerpoint/2010/main" val="755065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US"/>
          </a:p>
        </p:txBody>
      </p:sp>
      <p:sp>
        <p:nvSpPr>
          <p:cNvPr id="12291" name="Rectangle 3"/>
          <p:cNvSpPr>
            <a:spLocks noGrp="1" noChangeArrowheads="1"/>
          </p:cNvSpPr>
          <p:nvPr>
            <p:ph idx="1"/>
          </p:nvPr>
        </p:nvSpPr>
        <p:spPr>
          <a:xfrm>
            <a:off x="1981200" y="1295400"/>
            <a:ext cx="8229600" cy="4800600"/>
          </a:xfrm>
        </p:spPr>
        <p:txBody>
          <a:bodyPr>
            <a:normAutofit/>
          </a:bodyPr>
          <a:lstStyle/>
          <a:p>
            <a:pPr algn="ctr" eaLnBrk="1" hangingPunct="1">
              <a:buFont typeface="Wingdings" pitchFamily="29" charset="2"/>
              <a:buNone/>
            </a:pPr>
            <a:r>
              <a:rPr lang="en-US" sz="2800" dirty="0">
                <a:solidFill>
                  <a:schemeClr val="bg1"/>
                </a:solidFill>
                <a:latin typeface="Calisto MT" panose="02040603050505030304" pitchFamily="18" charset="77"/>
              </a:rPr>
              <a:t>So call upon his name,</a:t>
            </a:r>
          </a:p>
          <a:p>
            <a:pPr algn="ctr" eaLnBrk="1" hangingPunct="1">
              <a:buFont typeface="Wingdings" pitchFamily="29" charset="2"/>
              <a:buNone/>
            </a:pPr>
            <a:r>
              <a:rPr lang="en-US" sz="2800" dirty="0">
                <a:solidFill>
                  <a:schemeClr val="bg1"/>
                </a:solidFill>
                <a:latin typeface="Calisto MT" panose="02040603050505030304" pitchFamily="18" charset="77"/>
              </a:rPr>
              <a:t>He is mighty to save,</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a:p>
            <a:pPr algn="ctr" eaLnBrk="1" hangingPunct="1">
              <a:buFont typeface="Wingdings" pitchFamily="29" charset="2"/>
              <a:buNone/>
            </a:pPr>
            <a:endParaRPr lang="en-US" sz="2800" dirty="0">
              <a:solidFill>
                <a:schemeClr val="bg1"/>
              </a:solidFill>
              <a:latin typeface="Calisto MT" panose="02040603050505030304" pitchFamily="18" charset="77"/>
            </a:endParaRPr>
          </a:p>
          <a:p>
            <a:pPr algn="ctr" eaLnBrk="1" hangingPunct="1">
              <a:buFont typeface="Wingdings" pitchFamily="29" charset="2"/>
              <a:buNone/>
            </a:pPr>
            <a:r>
              <a:rPr lang="en-US" sz="2800" dirty="0">
                <a:solidFill>
                  <a:schemeClr val="bg1"/>
                </a:solidFill>
                <a:latin typeface="Calisto MT" panose="02040603050505030304" pitchFamily="18" charset="77"/>
              </a:rPr>
              <a:t>This is the one we have waited for (3x)</a:t>
            </a:r>
          </a:p>
          <a:p>
            <a:pPr algn="ctr" eaLnBrk="1" hangingPunct="1">
              <a:buFont typeface="Wingdings" pitchFamily="29" charset="2"/>
              <a:buNone/>
            </a:pPr>
            <a:r>
              <a:rPr lang="en-US" sz="2800" dirty="0">
                <a:solidFill>
                  <a:schemeClr val="bg1"/>
                </a:solidFill>
                <a:latin typeface="Calisto MT" panose="02040603050505030304" pitchFamily="18" charset="77"/>
              </a:rPr>
              <a:t>Jesus, Lord and Savior.</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p:txBody>
      </p:sp>
    </p:spTree>
    <p:extLst>
      <p:ext uri="{BB962C8B-B14F-4D97-AF65-F5344CB8AC3E}">
        <p14:creationId xmlns:p14="http://schemas.microsoft.com/office/powerpoint/2010/main" val="691131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pPr eaLnBrk="1" hangingPunct="1"/>
            <a:endParaRPr lang="en-US"/>
          </a:p>
        </p:txBody>
      </p:sp>
      <p:sp>
        <p:nvSpPr>
          <p:cNvPr id="1027" name="Rectangle 3"/>
          <p:cNvSpPr>
            <a:spLocks noGrp="1" noChangeArrowheads="1"/>
          </p:cNvSpPr>
          <p:nvPr>
            <p:ph idx="1"/>
          </p:nvPr>
        </p:nvSpPr>
        <p:spPr>
          <a:xfrm>
            <a:off x="1981200" y="1295400"/>
            <a:ext cx="8229600" cy="4800600"/>
          </a:xfrm>
        </p:spPr>
        <p:txBody>
          <a:bodyPr>
            <a:normAutofit/>
          </a:bodyPr>
          <a:lstStyle/>
          <a:p>
            <a:pPr algn="ctr" eaLnBrk="1" hangingPunct="1">
              <a:buFont typeface="Wingdings" pitchFamily="29" charset="2"/>
              <a:buNone/>
            </a:pPr>
            <a:r>
              <a:rPr lang="en-US" sz="2800" dirty="0">
                <a:solidFill>
                  <a:schemeClr val="bg1"/>
                </a:solidFill>
                <a:latin typeface="Calisto MT" panose="02040603050505030304" pitchFamily="18" charset="77"/>
              </a:rPr>
              <a:t>A fountain for the thirsty,</a:t>
            </a:r>
          </a:p>
          <a:p>
            <a:pPr algn="ctr" eaLnBrk="1" hangingPunct="1">
              <a:buFont typeface="Wingdings" pitchFamily="29" charset="2"/>
              <a:buNone/>
            </a:pPr>
            <a:r>
              <a:rPr lang="en-US" sz="2800" dirty="0">
                <a:solidFill>
                  <a:schemeClr val="bg1"/>
                </a:solidFill>
                <a:latin typeface="Calisto MT" panose="02040603050505030304" pitchFamily="18" charset="77"/>
              </a:rPr>
              <a:t>A lover for the lonely––</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a:p>
            <a:pPr algn="ctr" eaLnBrk="1" hangingPunct="1">
              <a:buFont typeface="Wingdings" pitchFamily="29" charset="2"/>
              <a:buNone/>
            </a:pPr>
            <a:r>
              <a:rPr lang="en-US" sz="2800" dirty="0">
                <a:solidFill>
                  <a:schemeClr val="bg1"/>
                </a:solidFill>
                <a:latin typeface="Calisto MT" panose="02040603050505030304" pitchFamily="18" charset="77"/>
              </a:rPr>
              <a:t>He brings glory to the humble</a:t>
            </a:r>
          </a:p>
          <a:p>
            <a:pPr algn="ctr" eaLnBrk="1" hangingPunct="1">
              <a:buFont typeface="Wingdings" pitchFamily="29" charset="2"/>
              <a:buNone/>
            </a:pPr>
            <a:r>
              <a:rPr lang="en-US" sz="2800" dirty="0">
                <a:solidFill>
                  <a:schemeClr val="bg1"/>
                </a:solidFill>
                <a:latin typeface="Calisto MT" panose="02040603050505030304" pitchFamily="18" charset="77"/>
              </a:rPr>
              <a:t>And crowns for the faithful.</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p:txBody>
      </p:sp>
    </p:spTree>
    <p:extLst>
      <p:ext uri="{BB962C8B-B14F-4D97-AF65-F5344CB8AC3E}">
        <p14:creationId xmlns:p14="http://schemas.microsoft.com/office/powerpoint/2010/main" val="114998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t> </a:t>
            </a:r>
            <a:endParaRPr lang="en-US" dirty="0"/>
          </a:p>
        </p:txBody>
      </p:sp>
      <p:sp>
        <p:nvSpPr>
          <p:cNvPr id="12291" name="Rectangle 3"/>
          <p:cNvSpPr>
            <a:spLocks noGrp="1" noChangeArrowheads="1"/>
          </p:cNvSpPr>
          <p:nvPr>
            <p:ph idx="1"/>
          </p:nvPr>
        </p:nvSpPr>
        <p:spPr>
          <a:xfrm>
            <a:off x="1981200" y="1295400"/>
            <a:ext cx="8229600" cy="4800600"/>
          </a:xfrm>
        </p:spPr>
        <p:txBody>
          <a:bodyPr>
            <a:normAutofit/>
          </a:bodyPr>
          <a:lstStyle/>
          <a:p>
            <a:pPr algn="ctr" eaLnBrk="1" hangingPunct="1">
              <a:buFont typeface="Wingdings" pitchFamily="29" charset="2"/>
              <a:buNone/>
            </a:pPr>
            <a:r>
              <a:rPr lang="en-US" sz="2800" dirty="0">
                <a:solidFill>
                  <a:schemeClr val="bg1"/>
                </a:solidFill>
                <a:latin typeface="Calisto MT" panose="02040603050505030304" pitchFamily="18" charset="77"/>
              </a:rPr>
              <a:t>So call upon his name,</a:t>
            </a:r>
          </a:p>
          <a:p>
            <a:pPr algn="ctr" eaLnBrk="1" hangingPunct="1">
              <a:buFont typeface="Wingdings" pitchFamily="29" charset="2"/>
              <a:buNone/>
            </a:pPr>
            <a:r>
              <a:rPr lang="en-US" sz="2800" dirty="0">
                <a:solidFill>
                  <a:schemeClr val="bg1"/>
                </a:solidFill>
                <a:latin typeface="Calisto MT" panose="02040603050505030304" pitchFamily="18" charset="77"/>
              </a:rPr>
              <a:t>He is mighty to save,</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a:p>
            <a:pPr algn="ctr" eaLnBrk="1" hangingPunct="1">
              <a:buFont typeface="Wingdings" pitchFamily="29" charset="2"/>
              <a:buNone/>
            </a:pPr>
            <a:r>
              <a:rPr lang="en-US" sz="2800" dirty="0">
                <a:solidFill>
                  <a:schemeClr val="bg1"/>
                </a:solidFill>
                <a:latin typeface="Calisto MT" panose="02040603050505030304" pitchFamily="18" charset="77"/>
              </a:rPr>
              <a:t>(2x)</a:t>
            </a:r>
          </a:p>
          <a:p>
            <a:pPr algn="ctr" eaLnBrk="1" hangingPunct="1">
              <a:buFont typeface="Wingdings" pitchFamily="29" charset="2"/>
              <a:buNone/>
            </a:pPr>
            <a:endParaRPr lang="en-US" sz="2800" dirty="0">
              <a:solidFill>
                <a:schemeClr val="bg1"/>
              </a:solidFill>
              <a:latin typeface="Calisto MT" panose="02040603050505030304" pitchFamily="18" charset="77"/>
            </a:endParaRPr>
          </a:p>
          <a:p>
            <a:pPr algn="ctr" eaLnBrk="1" hangingPunct="1">
              <a:buFont typeface="Wingdings" pitchFamily="29" charset="2"/>
              <a:buNone/>
            </a:pPr>
            <a:r>
              <a:rPr lang="en-US" sz="2800" dirty="0">
                <a:solidFill>
                  <a:schemeClr val="bg1"/>
                </a:solidFill>
                <a:latin typeface="Calisto MT" panose="02040603050505030304" pitchFamily="18" charset="77"/>
              </a:rPr>
              <a:t>You are the one we have waited for (3x)</a:t>
            </a:r>
          </a:p>
          <a:p>
            <a:pPr algn="ctr" eaLnBrk="1" hangingPunct="1">
              <a:buFont typeface="Wingdings" pitchFamily="29" charset="2"/>
              <a:buNone/>
            </a:pPr>
            <a:r>
              <a:rPr lang="en-US" sz="2800" dirty="0">
                <a:solidFill>
                  <a:schemeClr val="bg1"/>
                </a:solidFill>
                <a:latin typeface="Calisto MT" panose="02040603050505030304" pitchFamily="18" charset="77"/>
              </a:rPr>
              <a:t>Jesus, Lord and Savior.</a:t>
            </a:r>
          </a:p>
          <a:p>
            <a:pPr algn="ctr" eaLnBrk="1" hangingPunct="1">
              <a:buFont typeface="Wingdings" pitchFamily="29" charset="2"/>
              <a:buNone/>
            </a:pPr>
            <a:r>
              <a:rPr lang="en-US" sz="2800" dirty="0">
                <a:solidFill>
                  <a:schemeClr val="bg1"/>
                </a:solidFill>
                <a:latin typeface="Calisto MT" panose="02040603050505030304" pitchFamily="18" charset="77"/>
              </a:rPr>
              <a:t>This is our God.</a:t>
            </a:r>
          </a:p>
        </p:txBody>
      </p:sp>
    </p:spTree>
    <p:extLst>
      <p:ext uri="{BB962C8B-B14F-4D97-AF65-F5344CB8AC3E}">
        <p14:creationId xmlns:p14="http://schemas.microsoft.com/office/powerpoint/2010/main" val="42171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48471"/>
            <a:ext cx="12192000" cy="8126907"/>
          </a:xfrm>
        </p:spPr>
      </p:pic>
    </p:spTree>
    <p:extLst>
      <p:ext uri="{BB962C8B-B14F-4D97-AF65-F5344CB8AC3E}">
        <p14:creationId xmlns:p14="http://schemas.microsoft.com/office/powerpoint/2010/main" val="1687587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817" y="-973281"/>
            <a:ext cx="12399817" cy="9299863"/>
          </a:xfrm>
        </p:spPr>
      </p:pic>
    </p:spTree>
    <p:extLst>
      <p:ext uri="{BB962C8B-B14F-4D97-AF65-F5344CB8AC3E}">
        <p14:creationId xmlns:p14="http://schemas.microsoft.com/office/powerpoint/2010/main" val="13483263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{D325E418-E03F-9248-909E-56AE9A70CC5B}tf10001057</Template>
  <TotalTime>64654</TotalTime>
  <Words>1570</Words>
  <Application>Microsoft Macintosh PowerPoint</Application>
  <PresentationFormat>Widescreen</PresentationFormat>
  <Paragraphs>100</Paragraphs>
  <Slides>47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Calibri</vt:lpstr>
      <vt:lpstr>Calibri Light</vt:lpstr>
      <vt:lpstr>Calisto MT</vt:lpstr>
      <vt:lpstr>Courier New</vt:lpstr>
      <vt:lpstr>Wingdings</vt:lpstr>
      <vt:lpstr>Office Theme</vt:lpstr>
      <vt:lpstr>THE GOSPEL AND THE CHURCH’S MINISTRY TO THE POOR</vt:lpstr>
      <vt:lpstr>THIS IS OUR GOD Chris Tomlin on The Noise We Make (2000) From Isaiah 25</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Fact Check</vt:lpstr>
      <vt:lpstr>PowerPoint Presentation</vt:lpstr>
      <vt:lpstr>God uses the poor for his purposes.</vt:lpstr>
      <vt:lpstr>PowerPoint Presentation</vt:lpstr>
      <vt:lpstr>The Text That Changed Me</vt:lpstr>
      <vt:lpstr>Why Must We Engage in Mercy Ministry?</vt:lpstr>
      <vt:lpstr>Why Must We Engage in Mercy Ministry?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Bethlehem College and Seminary</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Zephaniah</dc:title>
  <dc:creator>Jason DeRouchie</dc:creator>
  <cp:lastModifiedBy>Jason DeRouchie</cp:lastModifiedBy>
  <cp:revision>405</cp:revision>
  <dcterms:created xsi:type="dcterms:W3CDTF">2015-09-20T10:17:33Z</dcterms:created>
  <dcterms:modified xsi:type="dcterms:W3CDTF">2019-04-02T11:24:58Z</dcterms:modified>
</cp:coreProperties>
</file>