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73" r:id="rId5"/>
    <p:sldId id="269" r:id="rId6"/>
    <p:sldId id="270" r:id="rId7"/>
    <p:sldId id="271" r:id="rId8"/>
    <p:sldId id="272" r:id="rId9"/>
    <p:sldId id="264" r:id="rId10"/>
    <p:sldId id="274" r:id="rId11"/>
    <p:sldId id="275" r:id="rId12"/>
    <p:sldId id="277" r:id="rId13"/>
    <p:sldId id="278" r:id="rId14"/>
    <p:sldId id="259"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63"/>
    <p:restoredTop sz="94666"/>
  </p:normalViewPr>
  <p:slideViewPr>
    <p:cSldViewPr snapToGrid="0" snapToObjects="1">
      <p:cViewPr varScale="1">
        <p:scale>
          <a:sx n="98" d="100"/>
          <a:sy n="98" d="100"/>
        </p:scale>
        <p:origin x="82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a:solidFill>
            <a:schemeClr val="tx2">
              <a:lumMod val="25000"/>
            </a:schemeClr>
          </a:solidFill>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dirty="0"/>
              <a:t>Click to edit Master title style</a:t>
            </a:r>
          </a:p>
        </p:txBody>
      </p:sp>
      <p:sp>
        <p:nvSpPr>
          <p:cNvPr id="3" name="Subtitle 2"/>
          <p:cNvSpPr>
            <a:spLocks noGrp="1"/>
          </p:cNvSpPr>
          <p:nvPr>
            <p:ph type="subTitle" idx="1"/>
          </p:nvPr>
        </p:nvSpPr>
        <p:spPr>
          <a:xfrm>
            <a:off x="1751012" y="3886199"/>
            <a:ext cx="8676222" cy="2553789"/>
          </a:xfrm>
        </p:spPr>
        <p:txBody>
          <a:bodyPr anchor="t">
            <a:normAutofit/>
          </a:bodyPr>
          <a:lstStyle>
            <a:lvl1pPr marL="0" indent="0" algn="ctr">
              <a:buNone/>
              <a:defRPr sz="24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61322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5394" y="374466"/>
            <a:ext cx="10776857" cy="1166949"/>
          </a:xfrm>
          <a:solidFill>
            <a:schemeClr val="accent1">
              <a:lumMod val="75000"/>
            </a:schemeClr>
          </a:solidFill>
        </p:spPr>
        <p:txBody>
          <a:bodyPr>
            <a:normAutofit/>
          </a:bodyPr>
          <a:lstStyle>
            <a:lvl1pPr>
              <a:defRPr sz="3600" b="1"/>
            </a:lvl1pPr>
          </a:lstStyle>
          <a:p>
            <a:r>
              <a:rPr lang="en-US" dirty="0"/>
              <a:t>Click to edit Master title style</a:t>
            </a:r>
          </a:p>
        </p:txBody>
      </p:sp>
      <p:sp>
        <p:nvSpPr>
          <p:cNvPr id="3" name="Content Placeholder 2"/>
          <p:cNvSpPr>
            <a:spLocks noGrp="1"/>
          </p:cNvSpPr>
          <p:nvPr>
            <p:ph idx="1" hasCustomPrompt="1"/>
          </p:nvPr>
        </p:nvSpPr>
        <p:spPr>
          <a:xfrm>
            <a:off x="705394" y="1776549"/>
            <a:ext cx="10776857" cy="5081451"/>
          </a:xfrm>
        </p:spPr>
        <p:txBody>
          <a:bodyPr anchor="t"/>
          <a:lstStyle>
            <a:lvl1pPr marL="463550" indent="-463550">
              <a:buClr>
                <a:schemeClr val="bg1"/>
              </a:buClr>
              <a:buFont typeface="Wingdings" pitchFamily="2" charset="2"/>
              <a:buChar char="q"/>
              <a:tabLst/>
              <a:defRPr sz="32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1pPr>
            <a:lvl2pPr marL="928688" indent="-471488">
              <a:buClr>
                <a:schemeClr val="bg1"/>
              </a:buClr>
              <a:buFont typeface="Wingdings" pitchFamily="2" charset="2"/>
              <a:buChar char="v"/>
              <a:tabLst/>
              <a:defRPr sz="28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2pPr>
            <a:lvl3pPr marL="1376363" indent="-461963">
              <a:buClr>
                <a:schemeClr val="bg1"/>
              </a:buClr>
              <a:buFont typeface="Courier New" panose="02070309020205020404" pitchFamily="49" charset="0"/>
              <a:buChar char="o"/>
              <a:tabLst/>
              <a:defRPr sz="24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3pPr>
            <a:lvl4pPr marL="1841500" indent="-469900">
              <a:buClr>
                <a:schemeClr val="bg1"/>
              </a:buClr>
              <a:buFont typeface="Wingdings" pitchFamily="2" charset="2"/>
              <a:buChar char="§"/>
              <a:tabLst/>
              <a:defRPr sz="24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4pPr>
            <a:lvl5pPr marL="2289175" indent="-460375">
              <a:buClr>
                <a:schemeClr val="bg1"/>
              </a:buClr>
              <a:tabLst/>
              <a:defRPr sz="24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45732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518818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7CB0E3-8313-1C42-9DB0-2D0023B1A42D}" type="datetimeFigureOut">
              <a:rPr lang="en-US" smtClean="0"/>
              <a:t>4/1/19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366419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7CB0E3-8313-1C42-9DB0-2D0023B1A42D}" type="datetimeFigureOut">
              <a:rPr lang="en-US" smtClean="0"/>
              <a:t>4/1/19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4085475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7CB0E3-8313-1C42-9DB0-2D0023B1A42D}" type="datetimeFigureOut">
              <a:rPr lang="en-US" smtClean="0"/>
              <a:t>4/1/19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510818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7CB0E3-8313-1C42-9DB0-2D0023B1A42D}" type="datetimeFigureOut">
              <a:rPr lang="en-US" smtClean="0"/>
              <a:t>4/1/19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46197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B7CB0E3-8313-1C42-9DB0-2D0023B1A42D}" type="datetimeFigureOut">
              <a:rPr lang="en-US" smtClean="0"/>
              <a:t>4/1/19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542586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B7CB0E3-8313-1C42-9DB0-2D0023B1A42D}" type="datetimeFigureOut">
              <a:rPr lang="en-US" smtClean="0"/>
              <a:t>4/1/19</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851981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B7CB0E3-8313-1C42-9DB0-2D0023B1A42D}" type="datetimeFigureOut">
              <a:rPr lang="en-US" smtClean="0"/>
              <a:t>4/1/19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679637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4287146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029591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26884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199428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860175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7CB0E3-8313-1C42-9DB0-2D0023B1A42D}"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331574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7CB0E3-8313-1C42-9DB0-2D0023B1A42D}" type="datetimeFigureOut">
              <a:rPr lang="en-US" smtClean="0"/>
              <a:t>4/1/19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844001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B7CB0E3-8313-1C42-9DB0-2D0023B1A42D}" type="datetimeFigureOut">
              <a:rPr lang="en-US" smtClean="0"/>
              <a:t>4/1/19</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5F62EF84-8FF8-AA44-B374-C4B99AEA4DB0}" type="slidenum">
              <a:rPr lang="en-US" smtClean="0"/>
              <a:t>‹#›</a:t>
            </a:fld>
            <a:endParaRPr lang="en-US"/>
          </a:p>
        </p:txBody>
      </p:sp>
    </p:spTree>
    <p:extLst>
      <p:ext uri="{BB962C8B-B14F-4D97-AF65-F5344CB8AC3E}">
        <p14:creationId xmlns:p14="http://schemas.microsoft.com/office/powerpoint/2010/main" val="16876760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EB6D-E09A-7849-9CE1-652B42128B32}"/>
              </a:ext>
            </a:extLst>
          </p:cNvPr>
          <p:cNvSpPr>
            <a:spLocks noGrp="1"/>
          </p:cNvSpPr>
          <p:nvPr>
            <p:ph type="ctrTitle"/>
          </p:nvPr>
        </p:nvSpPr>
        <p:spPr>
          <a:xfrm>
            <a:off x="753035" y="828339"/>
            <a:ext cx="10703859" cy="2981662"/>
          </a:xfrm>
        </p:spPr>
        <p:txBody>
          <a:bodyPr>
            <a:normAutofit/>
          </a:bodyPr>
          <a:lstStyle/>
          <a:p>
            <a:r>
              <a:rPr lang="en-US" sz="6000" dirty="0"/>
              <a:t>Seven Ways to </a:t>
            </a:r>
            <a:r>
              <a:rPr lang="en-US" sz="6000" dirty="0">
                <a:solidFill>
                  <a:schemeClr val="accent4"/>
                </a:solidFill>
              </a:rPr>
              <a:t>see and savor the divine son </a:t>
            </a:r>
            <a:r>
              <a:rPr lang="en-US" sz="6000" dirty="0"/>
              <a:t>in all of scripture</a:t>
            </a:r>
          </a:p>
        </p:txBody>
      </p:sp>
      <p:sp>
        <p:nvSpPr>
          <p:cNvPr id="3" name="Subtitle 2">
            <a:extLst>
              <a:ext uri="{FF2B5EF4-FFF2-40B4-BE49-F238E27FC236}">
                <a16:creationId xmlns:a16="http://schemas.microsoft.com/office/drawing/2014/main" id="{9255B97D-3316-4A42-958C-CE082A083670}"/>
              </a:ext>
            </a:extLst>
          </p:cNvPr>
          <p:cNvSpPr>
            <a:spLocks noGrp="1"/>
          </p:cNvSpPr>
          <p:nvPr>
            <p:ph type="subTitle" idx="1"/>
          </p:nvPr>
        </p:nvSpPr>
        <p:spPr>
          <a:xfrm>
            <a:off x="1751012" y="4356847"/>
            <a:ext cx="8676222" cy="2083141"/>
          </a:xfrm>
        </p:spPr>
        <p:txBody>
          <a:bodyPr/>
          <a:lstStyle/>
          <a:p>
            <a:r>
              <a:rPr lang="en-US" sz="2800" dirty="0"/>
              <a:t>Jason S. </a:t>
            </a:r>
            <a:r>
              <a:rPr lang="en-US" sz="2800" dirty="0" err="1"/>
              <a:t>DeRouchie</a:t>
            </a:r>
            <a:r>
              <a:rPr lang="en-US" sz="2800" dirty="0"/>
              <a:t>, PhD</a:t>
            </a:r>
          </a:p>
          <a:p>
            <a:r>
              <a:rPr lang="en-US" dirty="0"/>
              <a:t>Professor of Old Testament and Biblical Theology</a:t>
            </a:r>
          </a:p>
          <a:p>
            <a:r>
              <a:rPr lang="en-US" dirty="0"/>
              <a:t>Bethlehem College &amp; Seminary</a:t>
            </a:r>
          </a:p>
          <a:p>
            <a:r>
              <a:rPr lang="en-US" dirty="0" err="1"/>
              <a:t>www.jasonderouchie.com</a:t>
            </a:r>
            <a:endParaRPr lang="en-US" dirty="0"/>
          </a:p>
        </p:txBody>
      </p:sp>
    </p:spTree>
    <p:extLst>
      <p:ext uri="{BB962C8B-B14F-4D97-AF65-F5344CB8AC3E}">
        <p14:creationId xmlns:p14="http://schemas.microsoft.com/office/powerpoint/2010/main" val="4251787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p:txBody>
          <a:bodyPr/>
          <a:lstStyle/>
          <a:p>
            <a:r>
              <a:rPr lang="en-US" dirty="0"/>
              <a:t>Jesus’s relationship to the old testament</a:t>
            </a:r>
          </a:p>
        </p:txBody>
      </p:sp>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p:txBody>
          <a:bodyPr>
            <a:normAutofit/>
          </a:bodyPr>
          <a:lstStyle/>
          <a:p>
            <a:r>
              <a:rPr lang="en-US" sz="2800" dirty="0"/>
              <a:t>The Old Testament first promised the good news embodied in the person and work of Jesus Christ.</a:t>
            </a:r>
          </a:p>
          <a:p>
            <a:r>
              <a:rPr lang="en-US" sz="2800" dirty="0"/>
              <a:t>A proper understanding of the Old Testament will move us to identify a unified message focused on the Messiah and the mission he would spark. </a:t>
            </a:r>
          </a:p>
          <a:p>
            <a:r>
              <a:rPr lang="en-US" sz="2800" dirty="0"/>
              <a:t>God created all things (including the Old Testament) by the Son, through the Son, and for the Son, so the Old Testament was written for the glory of the divine Son.</a:t>
            </a:r>
          </a:p>
        </p:txBody>
      </p:sp>
    </p:spTree>
    <p:extLst>
      <p:ext uri="{BB962C8B-B14F-4D97-AF65-F5344CB8AC3E}">
        <p14:creationId xmlns:p14="http://schemas.microsoft.com/office/powerpoint/2010/main" val="71866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3">
                                            <p:txEl>
                                              <p:pRg st="0" end="0"/>
                                            </p:txEl>
                                          </p:spTgt>
                                        </p:tgtEl>
                                        <p:attrNameLst>
                                          <p:attrName>style.opacity</p:attrName>
                                        </p:attrNameLst>
                                      </p:cBhvr>
                                      <p:to>
                                        <p:strVal val="0.5"/>
                                      </p:to>
                                    </p:set>
                                    <p:animEffect filter="image" prLst="opacity: 0.5">
                                      <p:cBhvr rctx="IE">
                                        <p:cTn id="11" dur="indefinite"/>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3">
                                            <p:txEl>
                                              <p:pRg st="1" end="1"/>
                                            </p:txEl>
                                          </p:spTgt>
                                        </p:tgtEl>
                                        <p:attrNameLst>
                                          <p:attrName>style.opacity</p:attrName>
                                        </p:attrNameLst>
                                      </p:cBhvr>
                                      <p:to>
                                        <p:strVal val="0.5"/>
                                      </p:to>
                                    </p:set>
                                    <p:animEffect filter="image" prLst="opacity: 0.5">
                                      <p:cBhvr rctx="IE">
                                        <p:cTn id="18" dur="indefinite"/>
                                        <p:tgtEl>
                                          <p:spTgt spid="3">
                                            <p:txEl>
                                              <p:pRg st="1" end="1"/>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p:txBody>
          <a:bodyPr>
            <a:normAutofit fontScale="90000"/>
          </a:bodyPr>
          <a:lstStyle/>
          <a:p>
            <a:r>
              <a:rPr lang="en-US" dirty="0"/>
              <a:t>Seven ways to see and savor</a:t>
            </a:r>
            <a:br>
              <a:rPr lang="en-US" dirty="0"/>
            </a:br>
            <a:r>
              <a:rPr lang="en-US" dirty="0"/>
              <a:t>the divine son in the old testament</a:t>
            </a:r>
          </a:p>
        </p:txBody>
      </p:sp>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p:txBody>
          <a:bodyPr>
            <a:normAutofit/>
          </a:bodyPr>
          <a:lstStyle/>
          <a:p>
            <a:pPr marL="514350" indent="-514350">
              <a:buFont typeface="+mj-lt"/>
              <a:buAutoNum type="arabicPeriod"/>
            </a:pPr>
            <a:r>
              <a:rPr lang="en-US" sz="2800" dirty="0">
                <a:effectLst/>
              </a:rPr>
              <a:t>When you read the OT’s direct messianic predictions, see and savor the realization of the divine Son.</a:t>
            </a:r>
          </a:p>
          <a:p>
            <a:pPr marL="514350" indent="-514350">
              <a:buFont typeface="+mj-lt"/>
              <a:buAutoNum type="arabicPeriod"/>
            </a:pPr>
            <a:r>
              <a:rPr lang="en-US" sz="2800" dirty="0">
                <a:effectLst/>
              </a:rPr>
              <a:t>When you consider the OT’s salvation-historical story and trajectories, see and savor how the divine Son stands as the goal and climax of all Scripture’s progress and integration.</a:t>
            </a:r>
          </a:p>
        </p:txBody>
      </p:sp>
    </p:spTree>
    <p:extLst>
      <p:ext uri="{BB962C8B-B14F-4D97-AF65-F5344CB8AC3E}">
        <p14:creationId xmlns:p14="http://schemas.microsoft.com/office/powerpoint/2010/main" val="336468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3">
                                            <p:txEl>
                                              <p:pRg st="0" end="0"/>
                                            </p:txEl>
                                          </p:spTgt>
                                        </p:tgtEl>
                                        <p:attrNameLst>
                                          <p:attrName>style.opacity</p:attrName>
                                        </p:attrNameLst>
                                      </p:cBhvr>
                                      <p:to>
                                        <p:strVal val="0.5"/>
                                      </p:to>
                                    </p:set>
                                    <p:animEffect filter="image" prLst="opacity: 0.5">
                                      <p:cBhvr rctx="IE">
                                        <p:cTn id="11" dur="indefinite"/>
                                        <p:tgtEl>
                                          <p:spTgt spid="3">
                                            <p:txEl>
                                              <p:pRg st="0" end="0"/>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4005886551"/>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endParaRPr lang="en-US" sz="3200" b="1" dirty="0"/>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endParaRPr lang="en-US" sz="3200" b="1" dirty="0"/>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3809208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1429703547"/>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1" dirty="0"/>
                        <a:t>OT </a:t>
                      </a:r>
                      <a:br>
                        <a:rPr lang="en-US" sz="2800" b="1" dirty="0"/>
                      </a:br>
                      <a:r>
                        <a:rPr lang="en-US" sz="2800" b="1" dirty="0"/>
                        <a:t>Narrative Foundation</a:t>
                      </a:r>
                    </a:p>
                  </a:txBody>
                  <a:tcPr/>
                </a:tc>
                <a:tc>
                  <a:txBody>
                    <a:bodyPr/>
                    <a:lstStyle/>
                    <a:p>
                      <a:r>
                        <a:rPr lang="en-US" sz="3200" b="1" dirty="0"/>
                        <a:t>K</a:t>
                      </a:r>
                    </a:p>
                  </a:txBody>
                  <a:tcPr>
                    <a:solidFill>
                      <a:schemeClr val="accent4"/>
                    </a:solidFill>
                  </a:tcPr>
                </a:tc>
                <a:tc>
                  <a:txBody>
                    <a:bodyPr/>
                    <a:lstStyle/>
                    <a:p>
                      <a:r>
                        <a:rPr lang="en-US" sz="3200" b="1"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endParaRPr lang="en-US" sz="3200" b="1" dirty="0"/>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755840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3772314348"/>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1" dirty="0"/>
                        <a:t>OT </a:t>
                      </a:r>
                      <a:br>
                        <a:rPr lang="en-US" sz="2800" b="1" dirty="0"/>
                      </a:br>
                      <a:r>
                        <a:rPr lang="en-US" sz="2800" b="1"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1"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endParaRPr lang="en-US" sz="3200" b="1" dirty="0"/>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4031901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2218811032"/>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1" dirty="0"/>
                        <a:t>OT </a:t>
                      </a:r>
                      <a:br>
                        <a:rPr lang="en-US" sz="2800" b="1" dirty="0"/>
                      </a:br>
                      <a:r>
                        <a:rPr lang="en-US" sz="2800" b="1"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1"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1900772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152168301"/>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1" dirty="0"/>
                        <a:t>OT </a:t>
                      </a:r>
                      <a:br>
                        <a:rPr lang="en-US" sz="2800" b="1" dirty="0"/>
                      </a:br>
                      <a:r>
                        <a:rPr lang="en-US" sz="2800" b="1"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1"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1527446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3690912102"/>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1" dirty="0"/>
                        <a:t>OT </a:t>
                      </a:r>
                      <a:br>
                        <a:rPr lang="en-US" sz="2800" b="1" dirty="0"/>
                      </a:br>
                      <a:r>
                        <a:rPr lang="en-US" sz="2800" b="1"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0"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r>
                        <a:rPr lang="en-US" sz="3200" b="1" dirty="0"/>
                        <a:t>Dispersion and Return</a:t>
                      </a:r>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702850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3756273421"/>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0"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r>
                        <a:rPr lang="en-US" sz="3200" b="0" dirty="0"/>
                        <a:t>Dispersion and Return</a:t>
                      </a:r>
                    </a:p>
                  </a:txBody>
                  <a:tcPr/>
                </a:tc>
                <a:extLst>
                  <a:ext uri="{0D108BD9-81ED-4DB2-BD59-A6C34878D82A}">
                    <a16:rowId xmlns:a16="http://schemas.microsoft.com/office/drawing/2014/main" val="3194032105"/>
                  </a:ext>
                </a:extLst>
              </a:tr>
              <a:tr h="753035">
                <a:tc rowSpan="2">
                  <a:txBody>
                    <a:bodyPr/>
                    <a:lstStyle/>
                    <a:p>
                      <a:r>
                        <a:rPr lang="en-US" sz="2800" b="1" dirty="0"/>
                        <a:t>NT</a:t>
                      </a:r>
                      <a:br>
                        <a:rPr lang="en-US" sz="2800" b="1" dirty="0"/>
                      </a:br>
                      <a:r>
                        <a:rPr lang="en-US" sz="2800" b="1" dirty="0"/>
                        <a:t>Narrative Fulfillment</a:t>
                      </a:r>
                    </a:p>
                  </a:txBody>
                  <a:tcPr/>
                </a:tc>
                <a:tc>
                  <a:txBody>
                    <a:bodyPr/>
                    <a:lstStyle/>
                    <a:p>
                      <a:r>
                        <a:rPr lang="en-US" sz="3200" b="1" dirty="0"/>
                        <a:t>O</a:t>
                      </a:r>
                    </a:p>
                  </a:txBody>
                  <a:tcPr>
                    <a:solidFill>
                      <a:schemeClr val="accent4"/>
                    </a:solidFill>
                  </a:tcPr>
                </a:tc>
                <a:tc>
                  <a:txBody>
                    <a:bodyPr/>
                    <a:lstStyle/>
                    <a:p>
                      <a:r>
                        <a:rPr lang="en-US" sz="3200" b="1" dirty="0"/>
                        <a:t>Overlap of the Ages</a:t>
                      </a:r>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171821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4236441969"/>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0"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r>
                        <a:rPr lang="en-US" sz="3200" b="0" dirty="0"/>
                        <a:t>Dispersion and Return</a:t>
                      </a:r>
                    </a:p>
                  </a:txBody>
                  <a:tcPr/>
                </a:tc>
                <a:extLst>
                  <a:ext uri="{0D108BD9-81ED-4DB2-BD59-A6C34878D82A}">
                    <a16:rowId xmlns:a16="http://schemas.microsoft.com/office/drawing/2014/main" val="3194032105"/>
                  </a:ext>
                </a:extLst>
              </a:tr>
              <a:tr h="753035">
                <a:tc rowSpan="2">
                  <a:txBody>
                    <a:bodyPr/>
                    <a:lstStyle/>
                    <a:p>
                      <a:r>
                        <a:rPr lang="en-US" sz="2800" b="1" dirty="0"/>
                        <a:t>NT</a:t>
                      </a:r>
                      <a:br>
                        <a:rPr lang="en-US" sz="2800" b="1" dirty="0"/>
                      </a:br>
                      <a:r>
                        <a:rPr lang="en-US" sz="2800" b="1" dirty="0"/>
                        <a:t>Narrative Fulfillment</a:t>
                      </a:r>
                    </a:p>
                  </a:txBody>
                  <a:tcPr/>
                </a:tc>
                <a:tc>
                  <a:txBody>
                    <a:bodyPr/>
                    <a:lstStyle/>
                    <a:p>
                      <a:r>
                        <a:rPr lang="en-US" sz="3200" b="1" dirty="0"/>
                        <a:t>O</a:t>
                      </a:r>
                    </a:p>
                  </a:txBody>
                  <a:tcPr>
                    <a:solidFill>
                      <a:schemeClr val="accent4"/>
                    </a:solidFill>
                  </a:tcPr>
                </a:tc>
                <a:tc>
                  <a:txBody>
                    <a:bodyPr/>
                    <a:lstStyle/>
                    <a:p>
                      <a:r>
                        <a:rPr lang="en-US" sz="3200" dirty="0"/>
                        <a:t>Overlap of the Ages</a:t>
                      </a:r>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r>
                        <a:rPr lang="en-US" sz="3200" b="1" dirty="0"/>
                        <a:t>Mission Accomplished</a:t>
                      </a:r>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3226624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cap="none" dirty="0">
                <a:ln w="0"/>
                <a:solidFill>
                  <a:sysClr val="windowText" lastClr="000000"/>
                </a:solidFill>
                <a:effectLst>
                  <a:outerShdw blurRad="38100" dist="25400" dir="5400000" algn="ctr" rotWithShape="0">
                    <a:srgbClr val="6E747A">
                      <a:alpha val="43000"/>
                    </a:srgbClr>
                  </a:outerShdw>
                </a:effectLst>
              </a:rPr>
              <a:t>God’s Kingdom Plan in Scripture</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4147841080"/>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0"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r>
                        <a:rPr lang="en-US" sz="3200" b="0" dirty="0"/>
                        <a:t>Dispersion and Return</a:t>
                      </a:r>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r>
                        <a:rPr lang="en-US" sz="3200" dirty="0"/>
                        <a:t>Overlap of the Ages</a:t>
                      </a:r>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r>
                        <a:rPr lang="en-US" sz="3200" b="0" dirty="0"/>
                        <a:t>Mission Accomplished</a:t>
                      </a:r>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2889109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p:txBody>
          <a:bodyPr>
            <a:normAutofit fontScale="90000"/>
          </a:bodyPr>
          <a:lstStyle/>
          <a:p>
            <a:r>
              <a:rPr lang="en-US" dirty="0"/>
              <a:t>Seven ways to see and savor</a:t>
            </a:r>
            <a:br>
              <a:rPr lang="en-US" dirty="0"/>
            </a:br>
            <a:r>
              <a:rPr lang="en-US" dirty="0"/>
              <a:t>the divine son in the old testament</a:t>
            </a:r>
          </a:p>
        </p:txBody>
      </p:sp>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p:txBody>
          <a:bodyPr>
            <a:normAutofit/>
          </a:bodyPr>
          <a:lstStyle/>
          <a:p>
            <a:pPr marL="514350" indent="-514350">
              <a:buFont typeface="+mj-lt"/>
              <a:buAutoNum type="arabicPeriod"/>
            </a:pPr>
            <a:r>
              <a:rPr lang="en-US" sz="2800" dirty="0">
                <a:effectLst/>
              </a:rPr>
              <a:t>When you read the OT’s direct messianic predictions, see and savor the realization of the divine Son.</a:t>
            </a:r>
          </a:p>
          <a:p>
            <a:pPr marL="514350" indent="-514350">
              <a:buFont typeface="+mj-lt"/>
              <a:buAutoNum type="arabicPeriod"/>
            </a:pPr>
            <a:r>
              <a:rPr lang="en-US" sz="2800" dirty="0">
                <a:effectLst/>
              </a:rPr>
              <a:t>When you consider the OT’s salvation-historical story and trajectories, see and savor how the divine Son stands as the goal and climax of all Scripture’s progress </a:t>
            </a:r>
            <a:r>
              <a:rPr lang="en-US" sz="2800">
                <a:effectLst/>
              </a:rPr>
              <a:t>and integration.</a:t>
            </a:r>
            <a:endParaRPr lang="en-US" sz="2800" dirty="0">
              <a:effectLst/>
            </a:endParaRPr>
          </a:p>
          <a:p>
            <a:pPr marL="514350" indent="-514350">
              <a:buFont typeface="+mj-lt"/>
              <a:buAutoNum type="arabicPeriod"/>
            </a:pPr>
            <a:r>
              <a:rPr lang="en-US" sz="2800" dirty="0">
                <a:effectLst/>
              </a:rPr>
              <a:t>When you recognize similarities and contrasts between the old and new ages, creations, and covenants, see and savor how the divine Son influences all reality.</a:t>
            </a:r>
            <a:endParaRPr lang="en-US" sz="2800" dirty="0"/>
          </a:p>
        </p:txBody>
      </p:sp>
    </p:spTree>
    <p:extLst>
      <p:ext uri="{BB962C8B-B14F-4D97-AF65-F5344CB8AC3E}">
        <p14:creationId xmlns:p14="http://schemas.microsoft.com/office/powerpoint/2010/main" val="426306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par>
                                <p:cTn id="10" presetID="9" presetClass="emph" presetSubtype="0" nodeType="withEffect">
                                  <p:stCondLst>
                                    <p:cond delay="0"/>
                                  </p:stCondLst>
                                  <p:childTnLst>
                                    <p:set>
                                      <p:cBhvr>
                                        <p:cTn id="11" dur="indefinite"/>
                                        <p:tgtEl>
                                          <p:spTgt spid="3">
                                            <p:txEl>
                                              <p:pRg st="1" end="1"/>
                                            </p:txEl>
                                          </p:spTgt>
                                        </p:tgtEl>
                                        <p:attrNameLst>
                                          <p:attrName>style.opacity</p:attrName>
                                        </p:attrNameLst>
                                      </p:cBhvr>
                                      <p:to>
                                        <p:strVal val="0.5"/>
                                      </p:to>
                                    </p:set>
                                    <p:animEffect filter="image" prLst="opacity: 0.5">
                                      <p:cBhvr rctx="IE">
                                        <p:cTn id="12" dur="indefinite"/>
                                        <p:tgtEl>
                                          <p:spTgt spid="3">
                                            <p:txEl>
                                              <p:pRg st="1" end="1"/>
                                            </p:txEl>
                                          </p:spTgt>
                                        </p:tgtEl>
                                      </p:cBhvr>
                                    </p:animEffec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a:xfrm>
            <a:off x="705394" y="430307"/>
            <a:ext cx="10776857" cy="6427694"/>
          </a:xfrm>
        </p:spPr>
        <p:txBody>
          <a:bodyPr>
            <a:normAutofit/>
          </a:bodyPr>
          <a:lstStyle/>
          <a:p>
            <a:pPr marL="514350" indent="-514350">
              <a:buFont typeface="+mj-lt"/>
              <a:buAutoNum type="arabicPeriod" startAt="4"/>
            </a:pPr>
            <a:r>
              <a:rPr lang="en-US" sz="2800" dirty="0">
                <a:effectLst/>
              </a:rPr>
              <a:t>When you identify OT characters, events, and institutions or objects that clarify and anticipate the person and work of Christ, see and savor the divine Son as the substance of all earlier shadows.</a:t>
            </a:r>
          </a:p>
          <a:p>
            <a:pPr marL="514350" indent="-514350">
              <a:buFont typeface="+mj-lt"/>
              <a:buAutoNum type="arabicPeriod" startAt="4"/>
            </a:pPr>
            <a:r>
              <a:rPr lang="en-US" sz="2800" dirty="0">
                <a:effectLst/>
              </a:rPr>
              <a:t>When you revel in Yahweh’s identity and activity, see and savor the person of the divine Son.</a:t>
            </a:r>
          </a:p>
          <a:p>
            <a:pPr marL="514350" indent="-514350">
              <a:buFont typeface="+mj-lt"/>
              <a:buAutoNum type="arabicPeriod" startAt="4"/>
            </a:pPr>
            <a:r>
              <a:rPr lang="en-US" sz="2800" dirty="0">
                <a:effectLst/>
              </a:rPr>
              <a:t>When you observe how the OT law and wisdom express ethical ideals, see and savor the justifying work of the divine Son.</a:t>
            </a:r>
          </a:p>
          <a:p>
            <a:pPr marL="514350" indent="-514350">
              <a:buFont typeface="+mj-lt"/>
              <a:buAutoNum type="arabicPeriod" startAt="4"/>
            </a:pPr>
            <a:r>
              <a:rPr lang="en-US" sz="2800" dirty="0">
                <a:effectLst/>
              </a:rPr>
              <a:t>When you use the OT to instruct or guide others, calling them to love and thus fulfill the law, see and savor the sanctifying work of the divine Son.</a:t>
            </a:r>
            <a:endParaRPr lang="en-US" sz="2800" dirty="0"/>
          </a:p>
        </p:txBody>
      </p:sp>
    </p:spTree>
    <p:extLst>
      <p:ext uri="{BB962C8B-B14F-4D97-AF65-F5344CB8AC3E}">
        <p14:creationId xmlns:p14="http://schemas.microsoft.com/office/powerpoint/2010/main" val="122297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nodeType="clickEffect">
                                  <p:stCondLst>
                                    <p:cond delay="0"/>
                                  </p:stCondLst>
                                  <p:childTnLst>
                                    <p:set>
                                      <p:cBhvr>
                                        <p:cTn id="13" dur="indefinite"/>
                                        <p:tgtEl>
                                          <p:spTgt spid="3">
                                            <p:txEl>
                                              <p:pRg st="1" end="1"/>
                                            </p:txEl>
                                          </p:spTgt>
                                        </p:tgtEl>
                                        <p:attrNameLst>
                                          <p:attrName>style.opacity</p:attrName>
                                        </p:attrNameLst>
                                      </p:cBhvr>
                                      <p:to>
                                        <p:strVal val="0.5"/>
                                      </p:to>
                                    </p:set>
                                    <p:animEffect filter="image" prLst="opacity: 0.5">
                                      <p:cBhvr rctx="IE">
                                        <p:cTn id="14" dur="indefinite"/>
                                        <p:tgtEl>
                                          <p:spTgt spid="3">
                                            <p:txEl>
                                              <p:pRg st="1" end="1"/>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p:cTn id="20" dur="indefinite"/>
                                        <p:tgtEl>
                                          <p:spTgt spid="3">
                                            <p:txEl>
                                              <p:pRg st="2" end="2"/>
                                            </p:txEl>
                                          </p:spTgt>
                                        </p:tgtEl>
                                        <p:attrNameLst>
                                          <p:attrName>style.opacity</p:attrName>
                                        </p:attrNameLst>
                                      </p:cBhvr>
                                      <p:to>
                                        <p:strVal val="0.5"/>
                                      </p:to>
                                    </p:set>
                                    <p:animEffect filter="image" prLst="opacity: 0.5">
                                      <p:cBhvr rctx="IE">
                                        <p:cTn id="21" dur="indefinite"/>
                                        <p:tgtEl>
                                          <p:spTgt spid="3">
                                            <p:txEl>
                                              <p:pRg st="2" end="2"/>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a:xfrm>
            <a:off x="705394" y="430307"/>
            <a:ext cx="10776857" cy="6427694"/>
          </a:xfrm>
        </p:spPr>
        <p:txBody>
          <a:bodyPr>
            <a:normAutofit fontScale="92500" lnSpcReduction="20000"/>
          </a:bodyPr>
          <a:lstStyle/>
          <a:p>
            <a:pPr marL="0" indent="0">
              <a:buNone/>
            </a:pPr>
            <a:r>
              <a:rPr lang="en-US" sz="3000" b="1" dirty="0">
                <a:effectLst/>
              </a:rPr>
              <a:t>See and Savor the Divine Son in all of Scripture by:</a:t>
            </a:r>
          </a:p>
          <a:p>
            <a:pPr marL="514350" lvl="0" indent="-514350">
              <a:buFont typeface="+mj-lt"/>
              <a:buAutoNum type="arabicPeriod"/>
            </a:pPr>
            <a:r>
              <a:rPr lang="en-US" sz="3000" dirty="0">
                <a:effectLst/>
              </a:rPr>
              <a:t>Reading the OT’s direct messianic predictions;</a:t>
            </a:r>
          </a:p>
          <a:p>
            <a:pPr marL="514350" lvl="0" indent="-514350">
              <a:buFont typeface="+mj-lt"/>
              <a:buAutoNum type="arabicPeriod"/>
            </a:pPr>
            <a:r>
              <a:rPr lang="en-US" sz="3000" dirty="0">
                <a:effectLst/>
              </a:rPr>
              <a:t>Considering the OT’s salvation-historical story and trajectories;</a:t>
            </a:r>
          </a:p>
          <a:p>
            <a:pPr marL="514350" lvl="0" indent="-514350">
              <a:buFont typeface="+mj-lt"/>
              <a:buAutoNum type="arabicPeriod"/>
            </a:pPr>
            <a:r>
              <a:rPr lang="en-US" sz="3000" dirty="0">
                <a:effectLst/>
              </a:rPr>
              <a:t>Recognizing similarities and contrasts between the old and new ages, creations, and covenants;</a:t>
            </a:r>
          </a:p>
          <a:p>
            <a:pPr marL="514350" lvl="0" indent="-514350">
              <a:buFont typeface="+mj-lt"/>
              <a:buAutoNum type="arabicPeriod"/>
            </a:pPr>
            <a:r>
              <a:rPr lang="en-US" sz="3000" dirty="0">
                <a:effectLst/>
              </a:rPr>
              <a:t>Identifying OT characters, events, and institutions or objects that clarify and anticipate the person and work of Christ;</a:t>
            </a:r>
          </a:p>
          <a:p>
            <a:pPr marL="514350" lvl="0" indent="-514350">
              <a:buFont typeface="+mj-lt"/>
              <a:buAutoNum type="arabicPeriod"/>
            </a:pPr>
            <a:r>
              <a:rPr lang="en-US" sz="3000" dirty="0">
                <a:effectLst/>
              </a:rPr>
              <a:t>Reveling in Yahweh’s identity and activity;</a:t>
            </a:r>
          </a:p>
          <a:p>
            <a:pPr marL="514350" lvl="0" indent="-514350">
              <a:buFont typeface="+mj-lt"/>
              <a:buAutoNum type="arabicPeriod"/>
            </a:pPr>
            <a:r>
              <a:rPr lang="en-US" sz="3000" dirty="0">
                <a:effectLst/>
              </a:rPr>
              <a:t>Observing how the old covenant law characterizes the nature of perfect righteousness and wisdom; and</a:t>
            </a:r>
          </a:p>
          <a:p>
            <a:pPr marL="514350" lvl="0" indent="-514350">
              <a:buFont typeface="+mj-lt"/>
              <a:buAutoNum type="arabicPeriod"/>
            </a:pPr>
            <a:r>
              <a:rPr lang="en-US" sz="3000" dirty="0">
                <a:effectLst/>
              </a:rPr>
              <a:t>Using the OT to instruct or guide others and experiencing the power to love and thus fulfill the law.</a:t>
            </a:r>
          </a:p>
        </p:txBody>
      </p:sp>
    </p:spTree>
    <p:extLst>
      <p:ext uri="{BB962C8B-B14F-4D97-AF65-F5344CB8AC3E}">
        <p14:creationId xmlns:p14="http://schemas.microsoft.com/office/powerpoint/2010/main" val="40117404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{D3522379-A4CA-B24E-83F7-B1AA06A3919F}tf10001063</Template>
  <TotalTime>6056</TotalTime>
  <Words>723</Words>
  <Application>Microsoft Macintosh PowerPoint</Application>
  <PresentationFormat>Widescreen</PresentationFormat>
  <Paragraphs>153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Century Gothic</vt:lpstr>
      <vt:lpstr>Courier New</vt:lpstr>
      <vt:lpstr>Wingdings</vt:lpstr>
      <vt:lpstr>Mesh</vt:lpstr>
      <vt:lpstr>Seven Ways to see and savor the divine son in all of scripture</vt:lpstr>
      <vt:lpstr>Jesus’s relationship to the old testament</vt:lpstr>
      <vt:lpstr>Seven ways to see and savor the divine son in the old testament</vt:lpstr>
      <vt:lpstr>God’s Kingdom Plan in Scripture</vt:lpstr>
      <vt:lpstr>God’s Kingdom Plan in Scripture</vt:lpstr>
      <vt:lpstr>God’s Kingdom Plan in Scripture</vt:lpstr>
      <vt:lpstr>God’s Kingdom Plan in Scripture</vt:lpstr>
      <vt:lpstr>God’s Kingdom Plan in Scripture</vt:lpstr>
      <vt:lpstr>God’s Kingdom Plan in Scripture</vt:lpstr>
      <vt:lpstr>God’s Kingdom Plan in Scripture</vt:lpstr>
      <vt:lpstr>God’s Kingdom Plan in Scripture</vt:lpstr>
      <vt:lpstr>God’s Kingdom Plan in Scripture</vt:lpstr>
      <vt:lpstr>Seven ways to see and savor the divine son in the old testament</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how to faithfully see and savor the divine son in all of scripture</dc:title>
  <dc:creator>––</dc:creator>
  <cp:lastModifiedBy>Jason DeRouchie</cp:lastModifiedBy>
  <cp:revision>29</cp:revision>
  <dcterms:created xsi:type="dcterms:W3CDTF">2018-09-22T01:07:40Z</dcterms:created>
  <dcterms:modified xsi:type="dcterms:W3CDTF">2019-04-01T13:05:26Z</dcterms:modified>
</cp:coreProperties>
</file>