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3"/>
  </p:notesMasterIdLst>
  <p:sldIdLst>
    <p:sldId id="256" r:id="rId2"/>
    <p:sldId id="299" r:id="rId3"/>
    <p:sldId id="276" r:id="rId4"/>
    <p:sldId id="343" r:id="rId5"/>
    <p:sldId id="342" r:id="rId6"/>
    <p:sldId id="344" r:id="rId7"/>
    <p:sldId id="345" r:id="rId8"/>
    <p:sldId id="346" r:id="rId9"/>
    <p:sldId id="347" r:id="rId10"/>
    <p:sldId id="348" r:id="rId11"/>
    <p:sldId id="349" r:id="rId12"/>
    <p:sldId id="350" r:id="rId13"/>
    <p:sldId id="351" r:id="rId14"/>
    <p:sldId id="352" r:id="rId15"/>
    <p:sldId id="353" r:id="rId16"/>
    <p:sldId id="354" r:id="rId17"/>
    <p:sldId id="355" r:id="rId18"/>
    <p:sldId id="356" r:id="rId19"/>
    <p:sldId id="357" r:id="rId20"/>
    <p:sldId id="358" r:id="rId21"/>
    <p:sldId id="359"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92906"/>
    <a:srgbClr val="613605"/>
    <a:srgbClr val="945200"/>
    <a:srgbClr val="FFF4E7"/>
    <a:srgbClr val="FFE8C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11"/>
    <p:restoredTop sz="94533"/>
  </p:normalViewPr>
  <p:slideViewPr>
    <p:cSldViewPr snapToGrid="0" snapToObjects="1">
      <p:cViewPr varScale="1">
        <p:scale>
          <a:sx n="122" d="100"/>
          <a:sy n="122" d="100"/>
        </p:scale>
        <p:origin x="240" y="616"/>
      </p:cViewPr>
      <p:guideLst/>
    </p:cSldViewPr>
  </p:slid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37ECD87-4109-DE44-9A6B-2CEBDB4321BA}" type="datetimeFigureOut">
              <a:rPr lang="en-US" smtClean="0"/>
              <a:t>5/5/19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4EF4C4A-CEF5-D042-A6C2-4653C2B8AFB9}" type="slidenum">
              <a:rPr lang="en-US" smtClean="0"/>
              <a:t>‹#›</a:t>
            </a:fld>
            <a:endParaRPr lang="en-US"/>
          </a:p>
        </p:txBody>
      </p:sp>
    </p:spTree>
    <p:extLst>
      <p:ext uri="{BB962C8B-B14F-4D97-AF65-F5344CB8AC3E}">
        <p14:creationId xmlns:p14="http://schemas.microsoft.com/office/powerpoint/2010/main" val="34731316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86B42C-322B-0E4B-A6C8-42F72BA22D5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BB0ED90-0F39-0540-B28F-28990E696C1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F0EE229-BAFE-1547-ABE1-A0CEA737AA32}"/>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5" name="Footer Placeholder 4">
            <a:extLst>
              <a:ext uri="{FF2B5EF4-FFF2-40B4-BE49-F238E27FC236}">
                <a16:creationId xmlns:a16="http://schemas.microsoft.com/office/drawing/2014/main" id="{C3519D06-1768-E049-A95D-2DECEA5B2A7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C8AD4E-96E3-B141-99E5-CBFC7EB1C8B9}"/>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781042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09B40B-FF59-054B-B4BA-AB78768EDBF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786A36A-D6B6-AA42-9D56-39C388E1CD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B6954CA-8E8E-644A-8525-FCB103828C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8C30FDC-A796-5C4B-9F8F-1D768EF35E49}"/>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6" name="Footer Placeholder 5">
            <a:extLst>
              <a:ext uri="{FF2B5EF4-FFF2-40B4-BE49-F238E27FC236}">
                <a16:creationId xmlns:a16="http://schemas.microsoft.com/office/drawing/2014/main" id="{16FED117-8326-9140-809C-CABFFB6FD3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C6F8D96-09C5-7E4D-BB99-BD293784995E}"/>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4209678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99E83E-0854-E345-9B83-B0913392A8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DD8FF6-3EFF-2B4C-9E85-49E6053FA54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A5AD4D-620E-DF4A-8D3E-D826AB0D5E8E}"/>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5" name="Footer Placeholder 4">
            <a:extLst>
              <a:ext uri="{FF2B5EF4-FFF2-40B4-BE49-F238E27FC236}">
                <a16:creationId xmlns:a16="http://schemas.microsoft.com/office/drawing/2014/main" id="{10DACC3A-4D45-8D40-9675-3469591328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6F037A-B706-D848-BC13-914DE60684BC}"/>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72955429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7B56262-628E-5042-93A5-54C6561BDA9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F34E318-DF41-7646-9972-072E8740776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F98C3F-7DDD-E44D-9B4C-A4EE7439EBB1}"/>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5" name="Footer Placeholder 4">
            <a:extLst>
              <a:ext uri="{FF2B5EF4-FFF2-40B4-BE49-F238E27FC236}">
                <a16:creationId xmlns:a16="http://schemas.microsoft.com/office/drawing/2014/main" id="{578E80D3-13F6-5148-AC40-528D94AFA4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B94F4F-22E8-4D40-A554-383B1402BBC5}"/>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7293990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492906">
            <a:alpha val="5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C39D-AEB1-3D4B-825E-08FEC6ECAD9C}"/>
              </a:ext>
            </a:extLst>
          </p:cNvPr>
          <p:cNvSpPr>
            <a:spLocks noGrp="1"/>
          </p:cNvSpPr>
          <p:nvPr>
            <p:ph type="title"/>
          </p:nvPr>
        </p:nvSpPr>
        <p:spPr>
          <a:xfrm>
            <a:off x="838200" y="365125"/>
            <a:ext cx="10515600" cy="927647"/>
          </a:xfrm>
          <a:solidFill>
            <a:srgbClr val="492906"/>
          </a:solidFill>
        </p:spPr>
        <p:txBody>
          <a:bodyPr>
            <a:normAutofit/>
          </a:bodyPr>
          <a:lstStyle>
            <a:lvl1pPr>
              <a:defRPr sz="4800">
                <a:solidFill>
                  <a:schemeClr val="bg1"/>
                </a:solidFill>
                <a:latin typeface="+mn-lt"/>
                <a:cs typeface="Angsana New" panose="02020603050405020304" pitchFamily="18" charset="-34"/>
              </a:defRPr>
            </a:lvl1pPr>
          </a:lstStyle>
          <a:p>
            <a:r>
              <a:rPr lang="en-US" dirty="0"/>
              <a:t>Click to edit Master title style</a:t>
            </a:r>
          </a:p>
        </p:txBody>
      </p:sp>
      <p:sp>
        <p:nvSpPr>
          <p:cNvPr id="3" name="Content Placeholder 2">
            <a:extLst>
              <a:ext uri="{FF2B5EF4-FFF2-40B4-BE49-F238E27FC236}">
                <a16:creationId xmlns:a16="http://schemas.microsoft.com/office/drawing/2014/main" id="{22DC6D95-05A5-CA48-8D41-FAAF9F660615}"/>
              </a:ext>
            </a:extLst>
          </p:cNvPr>
          <p:cNvSpPr>
            <a:spLocks noGrp="1"/>
          </p:cNvSpPr>
          <p:nvPr>
            <p:ph idx="1"/>
          </p:nvPr>
        </p:nvSpPr>
        <p:spPr>
          <a:xfrm>
            <a:off x="838200" y="1497724"/>
            <a:ext cx="10515600" cy="5360276"/>
          </a:xfrm>
        </p:spPr>
        <p:txBody>
          <a:bodyPr/>
          <a:lstStyle>
            <a:lvl1pPr marL="471488" indent="-471488">
              <a:buClr>
                <a:srgbClr val="492906"/>
              </a:buClr>
              <a:buSzPct val="80000"/>
              <a:buFont typeface="Wingdings" pitchFamily="2" charset="2"/>
              <a:buChar char="q"/>
              <a:tabLst/>
              <a:defRPr sz="4800" b="1">
                <a:solidFill>
                  <a:srgbClr val="492906"/>
                </a:solidFill>
                <a:latin typeface="Angsana New" panose="02020603050405020304" pitchFamily="18" charset="-34"/>
                <a:cs typeface="Angsana New" panose="02020603050405020304" pitchFamily="18" charset="-34"/>
              </a:defRPr>
            </a:lvl1pPr>
            <a:lvl2pPr marL="927100" indent="-469900">
              <a:buClr>
                <a:srgbClr val="492906"/>
              </a:buClr>
              <a:buSzPct val="80000"/>
              <a:buFont typeface="Wingdings" pitchFamily="2" charset="2"/>
              <a:buChar char="v"/>
              <a:tabLst/>
              <a:defRPr sz="4400" b="1">
                <a:solidFill>
                  <a:srgbClr val="492906"/>
                </a:solidFill>
                <a:latin typeface="Angsana New" panose="02020603050405020304" pitchFamily="18" charset="-34"/>
                <a:cs typeface="Angsana New" panose="02020603050405020304" pitchFamily="18" charset="-34"/>
              </a:defRPr>
            </a:lvl2pPr>
            <a:lvl3pPr marL="1382713" indent="-468313">
              <a:buClr>
                <a:srgbClr val="492906"/>
              </a:buClr>
              <a:buSzPct val="80000"/>
              <a:buFont typeface="Courier New" panose="02070309020205020404" pitchFamily="49" charset="0"/>
              <a:buChar char="o"/>
              <a:tabLst/>
              <a:defRPr sz="4000">
                <a:solidFill>
                  <a:srgbClr val="492906"/>
                </a:solidFill>
                <a:latin typeface="Angsana New" panose="02020603050405020304" pitchFamily="18" charset="-34"/>
                <a:cs typeface="Angsana New" panose="02020603050405020304" pitchFamily="18" charset="-34"/>
              </a:defRPr>
            </a:lvl3pPr>
            <a:lvl4pPr marL="1838325" indent="-466725">
              <a:buClr>
                <a:srgbClr val="492906"/>
              </a:buClr>
              <a:buSzPct val="80000"/>
              <a:buFont typeface="Wingdings" pitchFamily="2" charset="2"/>
              <a:buChar char="§"/>
              <a:tabLst/>
              <a:defRPr sz="4000">
                <a:solidFill>
                  <a:srgbClr val="492906"/>
                </a:solidFill>
                <a:latin typeface="Angsana New" panose="02020603050405020304" pitchFamily="18" charset="-34"/>
                <a:cs typeface="Angsana New" panose="02020603050405020304" pitchFamily="18" charset="-34"/>
              </a:defRPr>
            </a:lvl4pPr>
            <a:lvl5pPr marL="2295525" indent="-466725">
              <a:buClr>
                <a:srgbClr val="492906"/>
              </a:buClr>
              <a:buSzPct val="80000"/>
              <a:tabLst/>
              <a:defRPr sz="4000">
                <a:solidFill>
                  <a:srgbClr val="492906"/>
                </a:solidFill>
                <a:latin typeface="Angsana New" panose="02020603050405020304" pitchFamily="18" charset="-34"/>
                <a:cs typeface="Angsana New" panose="02020603050405020304" pitchFamily="18" charset="-34"/>
              </a:defRPr>
            </a:lvl5pPr>
            <a:lvl6pPr marL="2744788" indent="-458788">
              <a:buSzPct val="80000"/>
              <a:tabLst/>
              <a:defRPr sz="3600">
                <a:solidFill>
                  <a:srgbClr val="492906"/>
                </a:solidFill>
                <a:latin typeface="Angsana New" panose="02020603050405020304" pitchFamily="18" charset="-34"/>
                <a:cs typeface="Angsana New" panose="02020603050405020304" pitchFamily="18" charset="-34"/>
              </a:defRPr>
            </a:lvl6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Sixth level</a:t>
            </a:r>
          </a:p>
        </p:txBody>
      </p:sp>
    </p:spTree>
    <p:extLst>
      <p:ext uri="{BB962C8B-B14F-4D97-AF65-F5344CB8AC3E}">
        <p14:creationId xmlns:p14="http://schemas.microsoft.com/office/powerpoint/2010/main" val="26852758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solidFill>
          <a:srgbClr val="492906">
            <a:alpha val="5000"/>
          </a:srgb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27C39D-AEB1-3D4B-825E-08FEC6ECAD9C}"/>
              </a:ext>
            </a:extLst>
          </p:cNvPr>
          <p:cNvSpPr>
            <a:spLocks noGrp="1"/>
          </p:cNvSpPr>
          <p:nvPr>
            <p:ph type="title"/>
          </p:nvPr>
        </p:nvSpPr>
        <p:spPr>
          <a:xfrm>
            <a:off x="838200" y="365125"/>
            <a:ext cx="10515600" cy="927647"/>
          </a:xfrm>
          <a:solidFill>
            <a:srgbClr val="945200"/>
          </a:solidFill>
        </p:spPr>
        <p:txBody>
          <a:bodyPr>
            <a:normAutofit/>
          </a:bodyPr>
          <a:lstStyle>
            <a:lvl1pPr>
              <a:defRPr sz="4800">
                <a:solidFill>
                  <a:schemeClr val="bg1"/>
                </a:solidFill>
                <a:latin typeface="+mn-lt"/>
                <a:cs typeface="Angsana New" panose="02020603050405020304" pitchFamily="18" charset="-34"/>
              </a:defRPr>
            </a:lvl1pPr>
          </a:lstStyle>
          <a:p>
            <a:r>
              <a:rPr lang="en-US" dirty="0"/>
              <a:t>Click to edit Master title style</a:t>
            </a:r>
          </a:p>
        </p:txBody>
      </p:sp>
      <p:sp>
        <p:nvSpPr>
          <p:cNvPr id="3" name="Content Placeholder 2">
            <a:extLst>
              <a:ext uri="{FF2B5EF4-FFF2-40B4-BE49-F238E27FC236}">
                <a16:creationId xmlns:a16="http://schemas.microsoft.com/office/drawing/2014/main" id="{22DC6D95-05A5-CA48-8D41-FAAF9F660615}"/>
              </a:ext>
            </a:extLst>
          </p:cNvPr>
          <p:cNvSpPr>
            <a:spLocks noGrp="1"/>
          </p:cNvSpPr>
          <p:nvPr>
            <p:ph idx="1"/>
          </p:nvPr>
        </p:nvSpPr>
        <p:spPr>
          <a:xfrm>
            <a:off x="838200" y="1497724"/>
            <a:ext cx="10515600" cy="5360276"/>
          </a:xfrm>
        </p:spPr>
        <p:txBody>
          <a:bodyPr/>
          <a:lstStyle>
            <a:lvl1pPr marL="471488" indent="-471488">
              <a:buClr>
                <a:srgbClr val="492906"/>
              </a:buClr>
              <a:buSzPct val="80000"/>
              <a:buFont typeface="Wingdings" pitchFamily="2" charset="2"/>
              <a:buChar char="q"/>
              <a:tabLst/>
              <a:defRPr sz="4800" b="1">
                <a:solidFill>
                  <a:srgbClr val="492906"/>
                </a:solidFill>
                <a:latin typeface="Angsana New" panose="02020603050405020304" pitchFamily="18" charset="-34"/>
                <a:cs typeface="Angsana New" panose="02020603050405020304" pitchFamily="18" charset="-34"/>
              </a:defRPr>
            </a:lvl1pPr>
            <a:lvl2pPr marL="927100" indent="-469900">
              <a:buClr>
                <a:srgbClr val="492906"/>
              </a:buClr>
              <a:buSzPct val="80000"/>
              <a:buFont typeface="Wingdings" pitchFamily="2" charset="2"/>
              <a:buChar char="v"/>
              <a:tabLst/>
              <a:defRPr sz="4400" b="1">
                <a:solidFill>
                  <a:srgbClr val="492906"/>
                </a:solidFill>
                <a:latin typeface="Angsana New" panose="02020603050405020304" pitchFamily="18" charset="-34"/>
                <a:cs typeface="Angsana New" panose="02020603050405020304" pitchFamily="18" charset="-34"/>
              </a:defRPr>
            </a:lvl2pPr>
            <a:lvl3pPr marL="1382713" indent="-468313">
              <a:buClr>
                <a:srgbClr val="492906"/>
              </a:buClr>
              <a:buSzPct val="80000"/>
              <a:buFont typeface="Courier New" panose="02070309020205020404" pitchFamily="49" charset="0"/>
              <a:buChar char="o"/>
              <a:tabLst/>
              <a:defRPr sz="4000">
                <a:solidFill>
                  <a:srgbClr val="492906"/>
                </a:solidFill>
                <a:latin typeface="Angsana New" panose="02020603050405020304" pitchFamily="18" charset="-34"/>
                <a:cs typeface="Angsana New" panose="02020603050405020304" pitchFamily="18" charset="-34"/>
              </a:defRPr>
            </a:lvl3pPr>
            <a:lvl4pPr marL="1838325" indent="-466725">
              <a:buClr>
                <a:srgbClr val="492906"/>
              </a:buClr>
              <a:buSzPct val="80000"/>
              <a:buFont typeface="Wingdings" pitchFamily="2" charset="2"/>
              <a:buChar char="§"/>
              <a:tabLst/>
              <a:defRPr sz="4000">
                <a:solidFill>
                  <a:srgbClr val="492906"/>
                </a:solidFill>
                <a:latin typeface="Angsana New" panose="02020603050405020304" pitchFamily="18" charset="-34"/>
                <a:cs typeface="Angsana New" panose="02020603050405020304" pitchFamily="18" charset="-34"/>
              </a:defRPr>
            </a:lvl4pPr>
            <a:lvl5pPr marL="2295525" indent="-466725">
              <a:buClr>
                <a:srgbClr val="492906"/>
              </a:buClr>
              <a:buSzPct val="80000"/>
              <a:tabLst/>
              <a:defRPr sz="4000">
                <a:solidFill>
                  <a:srgbClr val="492906"/>
                </a:solidFill>
                <a:latin typeface="Angsana New" panose="02020603050405020304" pitchFamily="18" charset="-34"/>
                <a:cs typeface="Angsana New" panose="02020603050405020304" pitchFamily="18" charset="-34"/>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8476555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02557-F884-E243-8543-EBD4A25A8CD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DE257DD-2FB3-1440-B75B-C8759832816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EDBBE73-719E-5043-8BEC-23A380629F2C}"/>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5" name="Footer Placeholder 4">
            <a:extLst>
              <a:ext uri="{FF2B5EF4-FFF2-40B4-BE49-F238E27FC236}">
                <a16:creationId xmlns:a16="http://schemas.microsoft.com/office/drawing/2014/main" id="{31EBD787-C0C7-1241-B0A6-B718343CE98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3E3383D-457A-264B-8111-F388124E8306}"/>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3816798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4F0FC-041A-844F-91BB-B2DE6DD42DD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F7ABF7-BC1C-BE41-93BB-8096C94C3F1E}"/>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3B988B4-8C54-ED4C-9677-E086B3414D4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0A13400-98F1-F94B-B68A-7F1D15A9A373}"/>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6" name="Footer Placeholder 5">
            <a:extLst>
              <a:ext uri="{FF2B5EF4-FFF2-40B4-BE49-F238E27FC236}">
                <a16:creationId xmlns:a16="http://schemas.microsoft.com/office/drawing/2014/main" id="{C696120F-BA14-9F49-8E10-B51F4DBD49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6680BB-EBD4-8A48-8ECC-32F9113AC9F2}"/>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8836571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84D18A-C618-5A4A-A645-ABBF1092FE7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AA4003-0F70-9C44-A2A9-7767224C78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56FD1E3-9E7C-2B4A-889B-14643ABBC52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4DC90B2-B28F-2F44-BC4E-ADC7C7D1D6D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09C9E3-DA3F-EE4B-9C29-8C2182CE8FC0}"/>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D8220DFD-A9C8-0B48-BB56-1C3CE661ED7F}"/>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8" name="Footer Placeholder 7">
            <a:extLst>
              <a:ext uri="{FF2B5EF4-FFF2-40B4-BE49-F238E27FC236}">
                <a16:creationId xmlns:a16="http://schemas.microsoft.com/office/drawing/2014/main" id="{6E0370DE-6924-E941-AF08-25BCA426375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8769F5-6286-D148-8810-244A3A7EA61A}"/>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2960540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FB0AB-502C-C540-A812-84B7D85C594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B31B757-4089-584C-A5C5-95B3FD9997CB}"/>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4" name="Footer Placeholder 3">
            <a:extLst>
              <a:ext uri="{FF2B5EF4-FFF2-40B4-BE49-F238E27FC236}">
                <a16:creationId xmlns:a16="http://schemas.microsoft.com/office/drawing/2014/main" id="{A97B21E0-692C-EC4D-B73F-BA33ECC6D5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6C2EE24-7EA8-9948-8566-D5A596075B6E}"/>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1468250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055462D-CBF6-DA4B-9D24-9C497A5317CC}"/>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3" name="Footer Placeholder 2">
            <a:extLst>
              <a:ext uri="{FF2B5EF4-FFF2-40B4-BE49-F238E27FC236}">
                <a16:creationId xmlns:a16="http://schemas.microsoft.com/office/drawing/2014/main" id="{94E4DA7C-291A-6E42-BC56-32B82424A49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60D639E-3B20-E043-8075-E260C9B5BC19}"/>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2860816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0B38DE-CB2C-7044-8868-9C9FAFE3F2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6F58137-D275-F543-8761-E38F9DBC43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37988A7-8AC5-EA40-BAB7-8D21FA71743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96AE91F-CC14-6244-82F5-19508B9F02E1}"/>
              </a:ext>
            </a:extLst>
          </p:cNvPr>
          <p:cNvSpPr>
            <a:spLocks noGrp="1"/>
          </p:cNvSpPr>
          <p:nvPr>
            <p:ph type="dt" sz="half" idx="10"/>
          </p:nvPr>
        </p:nvSpPr>
        <p:spPr/>
        <p:txBody>
          <a:bodyPr/>
          <a:lstStyle/>
          <a:p>
            <a:fld id="{8163AAF4-3932-514B-8393-D96687F5B08B}" type="datetimeFigureOut">
              <a:rPr lang="en-US" smtClean="0"/>
              <a:t>5/5/19</a:t>
            </a:fld>
            <a:endParaRPr lang="en-US"/>
          </a:p>
        </p:txBody>
      </p:sp>
      <p:sp>
        <p:nvSpPr>
          <p:cNvPr id="6" name="Footer Placeholder 5">
            <a:extLst>
              <a:ext uri="{FF2B5EF4-FFF2-40B4-BE49-F238E27FC236}">
                <a16:creationId xmlns:a16="http://schemas.microsoft.com/office/drawing/2014/main" id="{D133B5E8-1CAC-4649-B6C9-A0BCD87959D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3513CF6-89D1-DF40-AA6A-822E20800202}"/>
              </a:ext>
            </a:extLst>
          </p:cNvPr>
          <p:cNvSpPr>
            <a:spLocks noGrp="1"/>
          </p:cNvSpPr>
          <p:nvPr>
            <p:ph type="sldNum" sz="quarter" idx="12"/>
          </p:nvPr>
        </p:nvSpPr>
        <p:spPr/>
        <p:txBody>
          <a:bodyPr/>
          <a:lstStyle/>
          <a:p>
            <a:fld id="{2CB1DCD3-0E5E-F846-9A2F-4F8EBAB71EFD}" type="slidenum">
              <a:rPr lang="en-US" smtClean="0"/>
              <a:t>‹#›</a:t>
            </a:fld>
            <a:endParaRPr lang="en-US"/>
          </a:p>
        </p:txBody>
      </p:sp>
    </p:spTree>
    <p:extLst>
      <p:ext uri="{BB962C8B-B14F-4D97-AF65-F5344CB8AC3E}">
        <p14:creationId xmlns:p14="http://schemas.microsoft.com/office/powerpoint/2010/main" val="11756267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5A01AEC-7993-E743-9CCF-6C23DBED15F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9D55F2A-D660-FE40-BA83-9060BC07D84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53B099-6511-9443-8275-CC6FAB48C50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63AAF4-3932-514B-8393-D96687F5B08B}" type="datetimeFigureOut">
              <a:rPr lang="en-US" smtClean="0"/>
              <a:t>5/5/19</a:t>
            </a:fld>
            <a:endParaRPr lang="en-US"/>
          </a:p>
        </p:txBody>
      </p:sp>
      <p:sp>
        <p:nvSpPr>
          <p:cNvPr id="5" name="Footer Placeholder 4">
            <a:extLst>
              <a:ext uri="{FF2B5EF4-FFF2-40B4-BE49-F238E27FC236}">
                <a16:creationId xmlns:a16="http://schemas.microsoft.com/office/drawing/2014/main" id="{EF8C931B-6C83-B94C-98D5-EB34B01DD48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91DDB53-077B-5945-A9D8-F48DCA1950F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B1DCD3-0E5E-F846-9A2F-4F8EBAB71EFD}" type="slidenum">
              <a:rPr lang="en-US" smtClean="0"/>
              <a:t>‹#›</a:t>
            </a:fld>
            <a:endParaRPr lang="en-US"/>
          </a:p>
        </p:txBody>
      </p:sp>
    </p:spTree>
    <p:extLst>
      <p:ext uri="{BB962C8B-B14F-4D97-AF65-F5344CB8AC3E}">
        <p14:creationId xmlns:p14="http://schemas.microsoft.com/office/powerpoint/2010/main" val="30703908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45200">
            <a:alpha val="5000"/>
          </a:srgbClr>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DEA56F0-7048-DB42-A871-8829E075C5C6}"/>
              </a:ext>
            </a:extLst>
          </p:cNvPr>
          <p:cNvSpPr txBox="1"/>
          <p:nvPr/>
        </p:nvSpPr>
        <p:spPr>
          <a:xfrm>
            <a:off x="9194104" y="4439577"/>
            <a:ext cx="1844007" cy="2554545"/>
          </a:xfrm>
          <a:prstGeom prst="rect">
            <a:avLst/>
          </a:prstGeom>
          <a:solidFill>
            <a:srgbClr val="492906"/>
          </a:solidFill>
          <a:ln>
            <a:solidFill>
              <a:srgbClr val="945200"/>
            </a:solidFill>
          </a:ln>
        </p:spPr>
        <p:txBody>
          <a:bodyPr wrap="square" rtlCol="0">
            <a:spAutoFit/>
          </a:bodyPr>
          <a:lstStyle/>
          <a:p>
            <a:pPr algn="ctr"/>
            <a:r>
              <a:rPr lang="en-US" sz="3200" dirty="0">
                <a:solidFill>
                  <a:schemeClr val="bg1"/>
                </a:solidFill>
              </a:rPr>
              <a:t>					</a:t>
            </a:r>
          </a:p>
        </p:txBody>
      </p:sp>
      <p:sp>
        <p:nvSpPr>
          <p:cNvPr id="2" name="Title 1">
            <a:extLst>
              <a:ext uri="{FF2B5EF4-FFF2-40B4-BE49-F238E27FC236}">
                <a16:creationId xmlns:a16="http://schemas.microsoft.com/office/drawing/2014/main" id="{45458C93-D055-C440-919C-ED2CE08293D7}"/>
              </a:ext>
            </a:extLst>
          </p:cNvPr>
          <p:cNvSpPr>
            <a:spLocks noGrp="1"/>
          </p:cNvSpPr>
          <p:nvPr>
            <p:ph type="ctrTitle"/>
          </p:nvPr>
        </p:nvSpPr>
        <p:spPr>
          <a:xfrm>
            <a:off x="1175657" y="393173"/>
            <a:ext cx="9862455" cy="3161955"/>
          </a:xfrm>
          <a:solidFill>
            <a:srgbClr val="492906"/>
          </a:solidFill>
        </p:spPr>
        <p:txBody>
          <a:bodyPr>
            <a:normAutofit/>
          </a:bodyPr>
          <a:lstStyle/>
          <a:p>
            <a:r>
              <a:rPr lang="en-US" sz="7200" dirty="0">
                <a:solidFill>
                  <a:schemeClr val="bg1"/>
                </a:solidFill>
                <a:latin typeface="Angsana New" panose="02020603050405020304" pitchFamily="18" charset="-34"/>
                <a:cs typeface="Angsana New" panose="02020603050405020304" pitchFamily="18" charset="-34"/>
              </a:rPr>
              <a:t>HOW TO</a:t>
            </a:r>
            <a:br>
              <a:rPr lang="en-US" sz="7200" dirty="0">
                <a:solidFill>
                  <a:schemeClr val="bg1"/>
                </a:solidFill>
                <a:latin typeface="Angsana New" panose="02020603050405020304" pitchFamily="18" charset="-34"/>
                <a:cs typeface="Angsana New" panose="02020603050405020304" pitchFamily="18" charset="-34"/>
              </a:rPr>
            </a:br>
            <a:r>
              <a:rPr lang="en-US" sz="7200" dirty="0">
                <a:solidFill>
                  <a:schemeClr val="bg1"/>
                </a:solidFill>
                <a:latin typeface="Angsana New" panose="02020603050405020304" pitchFamily="18" charset="-34"/>
                <a:cs typeface="Angsana New" panose="02020603050405020304" pitchFamily="18" charset="-34"/>
              </a:rPr>
              <a:t>UNDERSTAND AND APPLY</a:t>
            </a:r>
            <a:br>
              <a:rPr lang="en-US" sz="7200" dirty="0">
                <a:solidFill>
                  <a:schemeClr val="bg1"/>
                </a:solidFill>
                <a:latin typeface="Angsana New" panose="02020603050405020304" pitchFamily="18" charset="-34"/>
                <a:cs typeface="Angsana New" panose="02020603050405020304" pitchFamily="18" charset="-34"/>
              </a:rPr>
            </a:br>
            <a:r>
              <a:rPr lang="en-US" sz="7200" dirty="0">
                <a:solidFill>
                  <a:schemeClr val="bg1"/>
                </a:solidFill>
                <a:latin typeface="Angsana New" panose="02020603050405020304" pitchFamily="18" charset="-34"/>
                <a:cs typeface="Angsana New" panose="02020603050405020304" pitchFamily="18" charset="-34"/>
              </a:rPr>
              <a:t>THE OLD TESTAMENT</a:t>
            </a:r>
          </a:p>
        </p:txBody>
      </p:sp>
      <p:sp>
        <p:nvSpPr>
          <p:cNvPr id="3" name="Subtitle 2">
            <a:extLst>
              <a:ext uri="{FF2B5EF4-FFF2-40B4-BE49-F238E27FC236}">
                <a16:creationId xmlns:a16="http://schemas.microsoft.com/office/drawing/2014/main" id="{E9555379-7FCC-094E-98AE-C89DEE208A08}"/>
              </a:ext>
            </a:extLst>
          </p:cNvPr>
          <p:cNvSpPr>
            <a:spLocks noGrp="1"/>
          </p:cNvSpPr>
          <p:nvPr>
            <p:ph type="subTitle" idx="1"/>
          </p:nvPr>
        </p:nvSpPr>
        <p:spPr>
          <a:xfrm>
            <a:off x="1175657" y="4527259"/>
            <a:ext cx="9862454" cy="2042642"/>
          </a:xfrm>
        </p:spPr>
        <p:txBody>
          <a:bodyPr>
            <a:normAutofit fontScale="92500" lnSpcReduction="10000"/>
          </a:bodyPr>
          <a:lstStyle/>
          <a:p>
            <a:pPr algn="l"/>
            <a:r>
              <a:rPr lang="en-US" sz="2800" dirty="0">
                <a:solidFill>
                  <a:srgbClr val="492906"/>
                </a:solidFill>
              </a:rPr>
              <a:t>Jason S. </a:t>
            </a:r>
            <a:r>
              <a:rPr lang="en-US" sz="2800" dirty="0" err="1">
                <a:solidFill>
                  <a:srgbClr val="492906"/>
                </a:solidFill>
              </a:rPr>
              <a:t>DeRouchie</a:t>
            </a:r>
            <a:r>
              <a:rPr lang="en-US" sz="2800" dirty="0">
                <a:solidFill>
                  <a:srgbClr val="492906"/>
                </a:solidFill>
              </a:rPr>
              <a:t>, PhD</a:t>
            </a:r>
          </a:p>
          <a:p>
            <a:pPr algn="l"/>
            <a:r>
              <a:rPr lang="en-US" dirty="0">
                <a:solidFill>
                  <a:srgbClr val="945200"/>
                </a:solidFill>
              </a:rPr>
              <a:t>Professor of Old Testament and Biblical Theology</a:t>
            </a:r>
          </a:p>
          <a:p>
            <a:pPr algn="l"/>
            <a:r>
              <a:rPr lang="en-US" dirty="0">
                <a:solidFill>
                  <a:srgbClr val="945200"/>
                </a:solidFill>
              </a:rPr>
              <a:t>Bethlehem College &amp; Seminary</a:t>
            </a:r>
          </a:p>
          <a:p>
            <a:pPr algn="l"/>
            <a:r>
              <a:rPr lang="en-US" dirty="0">
                <a:solidFill>
                  <a:srgbClr val="945200"/>
                </a:solidFill>
              </a:rPr>
              <a:t>Elder, Bethlehem Baptist Church</a:t>
            </a:r>
          </a:p>
          <a:p>
            <a:pPr algn="l"/>
            <a:r>
              <a:rPr lang="en-US" dirty="0">
                <a:solidFill>
                  <a:srgbClr val="945200"/>
                </a:solidFill>
              </a:rPr>
              <a:t>Spring 2019</a:t>
            </a:r>
          </a:p>
        </p:txBody>
      </p:sp>
      <p:sp>
        <p:nvSpPr>
          <p:cNvPr id="6" name="TextBox 5">
            <a:extLst>
              <a:ext uri="{FF2B5EF4-FFF2-40B4-BE49-F238E27FC236}">
                <a16:creationId xmlns:a16="http://schemas.microsoft.com/office/drawing/2014/main" id="{DB87981B-E697-6945-8073-29DF4C2319A9}"/>
              </a:ext>
            </a:extLst>
          </p:cNvPr>
          <p:cNvSpPr txBox="1"/>
          <p:nvPr/>
        </p:nvSpPr>
        <p:spPr>
          <a:xfrm>
            <a:off x="1175656" y="3748806"/>
            <a:ext cx="9862455" cy="584775"/>
          </a:xfrm>
          <a:prstGeom prst="rect">
            <a:avLst/>
          </a:prstGeom>
          <a:solidFill>
            <a:srgbClr val="945200"/>
          </a:solidFill>
          <a:ln>
            <a:solidFill>
              <a:srgbClr val="945200"/>
            </a:solidFill>
          </a:ln>
        </p:spPr>
        <p:txBody>
          <a:bodyPr wrap="square" rtlCol="0">
            <a:spAutoFit/>
          </a:bodyPr>
          <a:lstStyle/>
          <a:p>
            <a:pPr algn="ctr"/>
            <a:r>
              <a:rPr lang="en-US" sz="3200" dirty="0">
                <a:solidFill>
                  <a:schemeClr val="bg1"/>
                </a:solidFill>
              </a:rPr>
              <a:t>TWELVE STEPS FROM EXEGESIS TO THEOLOGY</a:t>
            </a:r>
          </a:p>
        </p:txBody>
      </p:sp>
      <p:pic>
        <p:nvPicPr>
          <p:cNvPr id="5" name="Picture 4">
            <a:extLst>
              <a:ext uri="{FF2B5EF4-FFF2-40B4-BE49-F238E27FC236}">
                <a16:creationId xmlns:a16="http://schemas.microsoft.com/office/drawing/2014/main" id="{CE84CBD6-2563-D345-9A52-85FE90A56555}"/>
              </a:ext>
            </a:extLst>
          </p:cNvPr>
          <p:cNvPicPr>
            <a:picLocks noChangeAspect="1"/>
          </p:cNvPicPr>
          <p:nvPr/>
        </p:nvPicPr>
        <p:blipFill>
          <a:blip r:embed="rId2"/>
          <a:stretch>
            <a:fillRect/>
          </a:stretch>
        </p:blipFill>
        <p:spPr>
          <a:xfrm>
            <a:off x="9337666" y="4575202"/>
            <a:ext cx="1572385" cy="2245220"/>
          </a:xfrm>
          <a:prstGeom prst="rect">
            <a:avLst/>
          </a:prstGeom>
        </p:spPr>
      </p:pic>
    </p:spTree>
    <p:extLst>
      <p:ext uri="{BB962C8B-B14F-4D97-AF65-F5344CB8AC3E}">
        <p14:creationId xmlns:p14="http://schemas.microsoft.com/office/powerpoint/2010/main" val="807597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a:bodyPr>
          <a:lstStyle/>
          <a:p>
            <a:pPr lvl="1"/>
            <a:r>
              <a:rPr lang="en-US" dirty="0"/>
              <a:t>The Literary Function of Daniel 3: </a:t>
            </a:r>
          </a:p>
          <a:p>
            <a:pPr lvl="2"/>
            <a:r>
              <a:rPr lang="en-US" dirty="0"/>
              <a:t>In Dan 2, King Nebuchadnezzar dreamed of a statue with four parts, each of which represented an earthly kingdom that would ultimately be overthrown by God’s kingdom that would never perish (Dan 2:44). Babylon, led by Nebuchadnezzar, was the first of these kingdoms (2:37–38).</a:t>
            </a:r>
          </a:p>
          <a:p>
            <a:pPr lvl="2"/>
            <a:r>
              <a:rPr lang="en-US" dirty="0"/>
              <a:t>In Dan 3, Nebuchadnezzar seeks not only be the head of gold but the whole statue, and he erects a massive image of himself that all peoples, nations, and languages were to worship, lest they be immediately cast into a blazing furnace (3:1–7). </a:t>
            </a:r>
          </a:p>
        </p:txBody>
      </p:sp>
      <p:pic>
        <p:nvPicPr>
          <p:cNvPr id="4" name="Picture 2" descr="Picture 3">
            <a:extLst>
              <a:ext uri="{FF2B5EF4-FFF2-40B4-BE49-F238E27FC236}">
                <a16:creationId xmlns:a16="http://schemas.microsoft.com/office/drawing/2014/main" id="{B2562C18-DA1B-F548-B439-09AC461D6518}"/>
              </a:ext>
            </a:extLst>
          </p:cNvPr>
          <p:cNvPicPr>
            <a:picLocks noChangeAspect="1" noChangeArrowheads="1"/>
          </p:cNvPicPr>
          <p:nvPr/>
        </p:nvPicPr>
        <p:blipFill>
          <a:blip r:embed="rId2"/>
          <a:srcRect/>
          <a:stretch>
            <a:fillRect/>
          </a:stretch>
        </p:blipFill>
        <p:spPr bwMode="auto">
          <a:xfrm>
            <a:off x="0" y="1143000"/>
            <a:ext cx="1573213" cy="5486400"/>
          </a:xfrm>
          <a:prstGeom prst="rect">
            <a:avLst/>
          </a:prstGeom>
          <a:noFill/>
          <a:ln w="9525">
            <a:noFill/>
            <a:miter lim="800000"/>
            <a:headEnd/>
            <a:tailEnd/>
          </a:ln>
        </p:spPr>
      </p:pic>
    </p:spTree>
    <p:extLst>
      <p:ext uri="{BB962C8B-B14F-4D97-AF65-F5344CB8AC3E}">
        <p14:creationId xmlns:p14="http://schemas.microsoft.com/office/powerpoint/2010/main" val="38950115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p:cTn id="10" dur="indefinite"/>
                                        <p:tgtEl>
                                          <p:spTgt spid="3">
                                            <p:txEl>
                                              <p:pRg st="1" end="1"/>
                                            </p:txEl>
                                          </p:spTgt>
                                        </p:tgtEl>
                                        <p:attrNameLst>
                                          <p:attrName>style.opacity</p:attrName>
                                        </p:attrNameLst>
                                      </p:cBhvr>
                                      <p:to>
                                        <p:strVal val="0.5"/>
                                      </p:to>
                                    </p:set>
                                    <p:animEffect filter="image" prLst="opacity: 0.5">
                                      <p:cBhvr rctx="IE">
                                        <p:cTn id="11" dur="indefinite"/>
                                        <p:tgtEl>
                                          <p:spTgt spid="3">
                                            <p:txEl>
                                              <p:pRg st="1" end="1"/>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C5BB68E-D273-2946-A7AA-2E2F4057F4ED}"/>
              </a:ext>
            </a:extLst>
          </p:cNvPr>
          <p:cNvSpPr>
            <a:spLocks noGrp="1"/>
          </p:cNvSpPr>
          <p:nvPr>
            <p:ph idx="1"/>
          </p:nvPr>
        </p:nvSpPr>
        <p:spPr>
          <a:xfrm>
            <a:off x="838200" y="416459"/>
            <a:ext cx="10515600" cy="6441541"/>
          </a:xfrm>
        </p:spPr>
        <p:txBody>
          <a:bodyPr>
            <a:normAutofit fontScale="92500" lnSpcReduction="10000"/>
          </a:bodyPr>
          <a:lstStyle/>
          <a:p>
            <a:pPr lvl="2"/>
            <a:r>
              <a:rPr lang="en-US" dirty="0"/>
              <a:t>Daniel’s three friends, Shadrach, Meshach, and Abednego, were unrelentingly committed to Yahweh and refused to bow down (3:16–18), resulting in their punishment. But they were not burned, for one “like a son of the gods” protected them (3:25). </a:t>
            </a:r>
          </a:p>
          <a:p>
            <a:pPr lvl="2"/>
            <a:r>
              <a:rPr lang="en-US" dirty="0"/>
              <a:t>Therefore, Nebuchadnezzar declared them to be “servants of the Most High God” (3:26), praised their God for this mighty act (3:28), and then decreed that none should speak against their God (3:29). </a:t>
            </a:r>
          </a:p>
          <a:p>
            <a:pPr lvl="2"/>
            <a:r>
              <a:rPr lang="en-US" dirty="0"/>
              <a:t>Daniel 3 plays a key part in showing how Nebuchadnezzar was growing in his awareness of Yahweh’s sovereign control of the present. And this recognition would only grow until in Dan 4:37 we read, “Now I, Nebuchadnezzar, praise and extol and honor the King of heaven, for all his works are right and his ways are just; and those who walk in pride he is able to humble.”</a:t>
            </a:r>
          </a:p>
        </p:txBody>
      </p:sp>
    </p:spTree>
    <p:extLst>
      <p:ext uri="{BB962C8B-B14F-4D97-AF65-F5344CB8AC3E}">
        <p14:creationId xmlns:p14="http://schemas.microsoft.com/office/powerpoint/2010/main" val="41944382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3">
                                            <p:txEl>
                                              <p:pRg st="0" end="0"/>
                                            </p:txEl>
                                          </p:spTgt>
                                        </p:tgtEl>
                                        <p:attrNameLst>
                                          <p:attrName>style.opacity</p:attrName>
                                        </p:attrNameLst>
                                      </p:cBhvr>
                                      <p:to>
                                        <p:strVal val="0.5"/>
                                      </p:to>
                                    </p:set>
                                    <p:animEffect filter="image" prLst="opacity: 0.5">
                                      <p:cBhvr rctx="IE">
                                        <p:cTn id="7" dur="indefinite"/>
                                        <p:tgtEl>
                                          <p:spTgt spid="3">
                                            <p:txEl>
                                              <p:pRg st="0" end="0"/>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9" presetClass="emph" presetSubtype="0" nodeType="clickEffect">
                                  <p:stCondLst>
                                    <p:cond delay="0"/>
                                  </p:stCondLst>
                                  <p:childTnLst>
                                    <p:set>
                                      <p:cBhvr>
                                        <p:cTn id="13" dur="indefinite"/>
                                        <p:tgtEl>
                                          <p:spTgt spid="3">
                                            <p:txEl>
                                              <p:pRg st="1" end="1"/>
                                            </p:txEl>
                                          </p:spTgt>
                                        </p:tgtEl>
                                        <p:attrNameLst>
                                          <p:attrName>style.opacity</p:attrName>
                                        </p:attrNameLst>
                                      </p:cBhvr>
                                      <p:to>
                                        <p:strVal val="0.5"/>
                                      </p:to>
                                    </p:set>
                                    <p:animEffect filter="image" prLst="opacity: 0.5">
                                      <p:cBhvr rctx="IE">
                                        <p:cTn id="14" dur="indefinite"/>
                                        <p:tgtEl>
                                          <p:spTgt spid="3">
                                            <p:txEl>
                                              <p:pRg st="1" end="1"/>
                                            </p:txEl>
                                          </p:spTgt>
                                        </p:tgtEl>
                                      </p:cBhvr>
                                    </p:animEffec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EFDFF7-52CE-4143-ADED-5D699AAFE964}"/>
              </a:ext>
            </a:extLst>
          </p:cNvPr>
          <p:cNvSpPr>
            <a:spLocks noGrp="1"/>
          </p:cNvSpPr>
          <p:nvPr>
            <p:ph idx="1"/>
          </p:nvPr>
        </p:nvSpPr>
        <p:spPr>
          <a:xfrm>
            <a:off x="838200" y="425513"/>
            <a:ext cx="10515600" cy="6432487"/>
          </a:xfrm>
        </p:spPr>
        <p:txBody>
          <a:bodyPr>
            <a:normAutofit/>
          </a:bodyPr>
          <a:lstStyle/>
          <a:p>
            <a:r>
              <a:rPr lang="en-US" dirty="0"/>
              <a:t>Literary Details: </a:t>
            </a:r>
            <a:r>
              <a:rPr lang="en-US" b="0" dirty="0"/>
              <a:t>The particular aspects of a passage that set it apart and that help identify its overall contribution.</a:t>
            </a:r>
          </a:p>
          <a:p>
            <a:pPr lvl="1"/>
            <a:r>
              <a:rPr lang="en-US" dirty="0"/>
              <a:t>Key Questions:</a:t>
            </a:r>
          </a:p>
          <a:p>
            <a:pPr lvl="2"/>
            <a:r>
              <a:rPr lang="en-US" dirty="0"/>
              <a:t>How comprehensive or selective is the passage? </a:t>
            </a:r>
          </a:p>
          <a:p>
            <a:pPr lvl="2"/>
            <a:r>
              <a:rPr lang="en-US" dirty="0"/>
              <a:t>Do any details help you decide whether or not the author wrote it in connection with a specific cultural or historical situation?</a:t>
            </a:r>
          </a:p>
          <a:p>
            <a:pPr lvl="2"/>
            <a:r>
              <a:rPr lang="en-US" dirty="0"/>
              <a:t>Does the passage relay material from a distinctive perspective? What does this tell you about the author’s intentions?  </a:t>
            </a:r>
          </a:p>
        </p:txBody>
      </p:sp>
    </p:spTree>
    <p:extLst>
      <p:ext uri="{BB962C8B-B14F-4D97-AF65-F5344CB8AC3E}">
        <p14:creationId xmlns:p14="http://schemas.microsoft.com/office/powerpoint/2010/main" val="3100322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mph" presetSubtype="0" nodeType="clickEffect">
                                  <p:stCondLst>
                                    <p:cond delay="0"/>
                                  </p:stCondLst>
                                  <p:childTnLst>
                                    <p:set>
                                      <p:cBhvr>
                                        <p:cTn id="14" dur="indefinite"/>
                                        <p:tgtEl>
                                          <p:spTgt spid="3">
                                            <p:txEl>
                                              <p:pRg st="2" end="2"/>
                                            </p:txEl>
                                          </p:spTgt>
                                        </p:tgtEl>
                                        <p:attrNameLst>
                                          <p:attrName>style.opacity</p:attrName>
                                        </p:attrNameLst>
                                      </p:cBhvr>
                                      <p:to>
                                        <p:strVal val="0.5"/>
                                      </p:to>
                                    </p:set>
                                    <p:animEffect filter="image" prLst="opacity: 0.5">
                                      <p:cBhvr rctx="IE">
                                        <p:cTn id="15" dur="indefinite"/>
                                        <p:tgtEl>
                                          <p:spTgt spid="3">
                                            <p:txEl>
                                              <p:pRg st="2" end="2"/>
                                            </p:txEl>
                                          </p:spTgt>
                                        </p:tgtEl>
                                      </p:cBhvr>
                                    </p:animEffect>
                                  </p:childTnLst>
                                </p:cTn>
                              </p:par>
                              <p:par>
                                <p:cTn id="16" presetID="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p:cTn id="21" dur="indefinite"/>
                                        <p:tgtEl>
                                          <p:spTgt spid="3">
                                            <p:txEl>
                                              <p:pRg st="3" end="3"/>
                                            </p:txEl>
                                          </p:spTgt>
                                        </p:tgtEl>
                                        <p:attrNameLst>
                                          <p:attrName>style.opacity</p:attrName>
                                        </p:attrNameLst>
                                      </p:cBhvr>
                                      <p:to>
                                        <p:strVal val="0.5"/>
                                      </p:to>
                                    </p:set>
                                    <p:animEffect filter="image" prLst="opacity: 0.5">
                                      <p:cBhvr rctx="IE">
                                        <p:cTn id="22" dur="indefinite"/>
                                        <p:tgtEl>
                                          <p:spTgt spid="3">
                                            <p:txEl>
                                              <p:pRg st="3" end="3"/>
                                            </p:txEl>
                                          </p:spTgt>
                                        </p:tgtEl>
                                      </p:cBhvr>
                                    </p:animEffec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a:bodyPr>
          <a:lstStyle/>
          <a:p>
            <a:pPr lvl="1"/>
            <a:r>
              <a:rPr lang="en-US" dirty="0"/>
              <a:t>The Literary Details of Daniel 3: </a:t>
            </a:r>
          </a:p>
          <a:p>
            <a:pPr lvl="2"/>
            <a:r>
              <a:rPr lang="en-US" dirty="0"/>
              <a:t>The biblical author clearly wrote Dan 3 to remind the audience of Yahweh’s greatness and worth and of his ability to save either rout of suffering or through suffering. </a:t>
            </a:r>
          </a:p>
          <a:p>
            <a:pPr lvl="2"/>
            <a:r>
              <a:rPr lang="en-US" dirty="0"/>
              <a:t>Nebuchadnezzar’s initial pride in questioning the three, “Who is the god who will deliver out of my hands?” (3:15), is contrasted with is later declaration, “There is no other god who is able to rescue in this way” (3:29). </a:t>
            </a:r>
          </a:p>
        </p:txBody>
      </p:sp>
    </p:spTree>
    <p:extLst>
      <p:ext uri="{BB962C8B-B14F-4D97-AF65-F5344CB8AC3E}">
        <p14:creationId xmlns:p14="http://schemas.microsoft.com/office/powerpoint/2010/main" val="12875819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p:cTn id="10" dur="indefinite"/>
                                        <p:tgtEl>
                                          <p:spTgt spid="3">
                                            <p:txEl>
                                              <p:pRg st="1" end="1"/>
                                            </p:txEl>
                                          </p:spTgt>
                                        </p:tgtEl>
                                        <p:attrNameLst>
                                          <p:attrName>style.opacity</p:attrName>
                                        </p:attrNameLst>
                                      </p:cBhvr>
                                      <p:to>
                                        <p:strVal val="0.5"/>
                                      </p:to>
                                    </p:set>
                                    <p:animEffect filter="image" prLst="opacity: 0.5">
                                      <p:cBhvr rctx="IE">
                                        <p:cTn id="11" dur="indefinite"/>
                                        <p:tgtEl>
                                          <p:spTgt spid="3">
                                            <p:txEl>
                                              <p:pRg st="1" end="1"/>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a:bodyPr>
          <a:lstStyle/>
          <a:p>
            <a:pPr lvl="2"/>
            <a:r>
              <a:rPr lang="en-US" dirty="0"/>
              <a:t>The king’s initial challenge is also countered by Shadrach, Meshach, and Abednego’s relentless commitment to the true God and their confidence that he was able to rescue: “Our God who we serve is able to deliver us from the burning fiery furnace, and he will deliver us out of your hand, O king. But if not, be it known to you, O king, that we will not serve your gods or worship the golden image that you have set up” (Dan 3:17–18). We are thus forced to ask, Will we equally surrender to the supreme Sovereign and Savior in the story? </a:t>
            </a:r>
          </a:p>
        </p:txBody>
      </p:sp>
    </p:spTree>
    <p:extLst>
      <p:ext uri="{BB962C8B-B14F-4D97-AF65-F5344CB8AC3E}">
        <p14:creationId xmlns:p14="http://schemas.microsoft.com/office/powerpoint/2010/main" val="15500609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a:bodyPr>
          <a:lstStyle/>
          <a:p>
            <a:pPr lvl="2"/>
            <a:r>
              <a:rPr lang="en-US" dirty="0"/>
              <a:t>When Dan 3 is read in light of the whole book, the emphasis that one “like a son of the gods” protected the three in the furnace (3:25) likely anticipates the “one like a son of man” in 7:13–14––the one who will reign over God’s kingdom. </a:t>
            </a:r>
          </a:p>
          <a:p>
            <a:pPr lvl="2"/>
            <a:r>
              <a:rPr lang="en-US" dirty="0"/>
              <a:t>Later this figure is probably tagged as the “Messiah,” during whose ministry God intends “to finish the transgression, to put an end to sin, and to atone for iniquity, to bring in everlasting righteousness, to seal both vision and prophet, and to anoint a most holy place” (9:24). So Dan 3 does not merely add general hope in a delivering God; it also fuels anticipation for the Messiah’s reign!</a:t>
            </a:r>
          </a:p>
        </p:txBody>
      </p:sp>
    </p:spTree>
    <p:extLst>
      <p:ext uri="{BB962C8B-B14F-4D97-AF65-F5344CB8AC3E}">
        <p14:creationId xmlns:p14="http://schemas.microsoft.com/office/powerpoint/2010/main" val="7812683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3">
                                            <p:txEl>
                                              <p:pRg st="0" end="0"/>
                                            </p:txEl>
                                          </p:spTgt>
                                        </p:tgtEl>
                                        <p:attrNameLst>
                                          <p:attrName>style.opacity</p:attrName>
                                        </p:attrNameLst>
                                      </p:cBhvr>
                                      <p:to>
                                        <p:strVal val="0.5"/>
                                      </p:to>
                                    </p:set>
                                    <p:animEffect filter="image" prLst="opacity: 0.5">
                                      <p:cBhvr rctx="IE">
                                        <p:cTn id="7" dur="indefinite"/>
                                        <p:tgtEl>
                                          <p:spTgt spid="3">
                                            <p:txEl>
                                              <p:pRg st="0" end="0"/>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91E9C-CA8A-F34A-A507-F023F02CF474}"/>
              </a:ext>
            </a:extLst>
          </p:cNvPr>
          <p:cNvSpPr>
            <a:spLocks noGrp="1"/>
          </p:cNvSpPr>
          <p:nvPr>
            <p:ph type="title"/>
          </p:nvPr>
        </p:nvSpPr>
        <p:spPr/>
        <p:txBody>
          <a:bodyPr>
            <a:normAutofit fontScale="90000"/>
          </a:bodyPr>
          <a:lstStyle/>
          <a:p>
            <a:r>
              <a:rPr lang="en-US" dirty="0"/>
              <a:t>A Case Study in Literary Placement: Psalm 121</a:t>
            </a:r>
          </a:p>
        </p:txBody>
      </p:sp>
      <p:sp>
        <p:nvSpPr>
          <p:cNvPr id="3" name="Content Placeholder 2">
            <a:extLst>
              <a:ext uri="{FF2B5EF4-FFF2-40B4-BE49-F238E27FC236}">
                <a16:creationId xmlns:a16="http://schemas.microsoft.com/office/drawing/2014/main" id="{435C2E46-DB13-D643-BD5B-8B89D661A391}"/>
              </a:ext>
            </a:extLst>
          </p:cNvPr>
          <p:cNvSpPr>
            <a:spLocks noGrp="1"/>
          </p:cNvSpPr>
          <p:nvPr>
            <p:ph idx="1"/>
          </p:nvPr>
        </p:nvSpPr>
        <p:spPr/>
        <p:txBody>
          <a:bodyPr>
            <a:normAutofit fontScale="85000" lnSpcReduction="20000"/>
          </a:bodyPr>
          <a:lstStyle/>
          <a:p>
            <a:r>
              <a:rPr lang="en-US" dirty="0"/>
              <a:t>Main idea and outline: </a:t>
            </a:r>
            <a:r>
              <a:rPr lang="en-US" b="0" dirty="0"/>
              <a:t>The psalmist calls others to join him in celebrating Yahweh’s guardianship in their lives. </a:t>
            </a:r>
          </a:p>
          <a:p>
            <a:pPr lvl="1"/>
            <a:r>
              <a:rPr lang="en-US" dirty="0"/>
              <a:t>The Personal Celebration of Yahweh’s Guardianship (vv. 1–2)</a:t>
            </a:r>
          </a:p>
          <a:p>
            <a:pPr lvl="2"/>
            <a:r>
              <a:rPr lang="en-US" dirty="0"/>
              <a:t>The posture of the guarded (v. 1)</a:t>
            </a:r>
          </a:p>
          <a:p>
            <a:pPr lvl="2"/>
            <a:r>
              <a:rPr lang="en-US" dirty="0"/>
              <a:t>The confidence of the guarded (v. 2)</a:t>
            </a:r>
          </a:p>
          <a:p>
            <a:pPr lvl="1"/>
            <a:r>
              <a:rPr lang="en-US" dirty="0"/>
              <a:t>The Assurance to Others of Yahweh’s Guardianship (vv. 3–6)</a:t>
            </a:r>
          </a:p>
          <a:p>
            <a:pPr lvl="2"/>
            <a:r>
              <a:rPr lang="en-US" dirty="0"/>
              <a:t>The nature of Yahweh’s guardianship declared (vv. 3–4)</a:t>
            </a:r>
          </a:p>
          <a:p>
            <a:pPr lvl="3"/>
            <a:r>
              <a:rPr lang="en-US" b="0" dirty="0"/>
              <a:t>The </a:t>
            </a:r>
            <a:r>
              <a:rPr lang="en-US" b="0" dirty="0" err="1"/>
              <a:t>ensurer</a:t>
            </a:r>
            <a:r>
              <a:rPr lang="en-US" b="0" dirty="0"/>
              <a:t> of our perseverance (v. 3a)</a:t>
            </a:r>
          </a:p>
          <a:p>
            <a:pPr lvl="3"/>
            <a:r>
              <a:rPr lang="en-US" dirty="0"/>
              <a:t>The constant watcher over his own (vv. 3b–4)</a:t>
            </a:r>
          </a:p>
          <a:p>
            <a:pPr lvl="2"/>
            <a:r>
              <a:rPr lang="en-US" b="0" dirty="0"/>
              <a:t>The nature of Yahweh’s guardianship expounded (vv. 5–8)</a:t>
            </a:r>
          </a:p>
          <a:p>
            <a:pPr lvl="3"/>
            <a:r>
              <a:rPr lang="en-US" b="0" dirty="0"/>
              <a:t>His identity: the ever-present defender (vv. 5–6)</a:t>
            </a:r>
          </a:p>
          <a:p>
            <a:pPr lvl="3"/>
            <a:r>
              <a:rPr lang="en-US" dirty="0"/>
              <a:t>His actions: the life-preserver and lasting protector (vv. 7–8)</a:t>
            </a:r>
            <a:endParaRPr lang="en-US" b="0" dirty="0"/>
          </a:p>
        </p:txBody>
      </p:sp>
    </p:spTree>
    <p:extLst>
      <p:ext uri="{BB962C8B-B14F-4D97-AF65-F5344CB8AC3E}">
        <p14:creationId xmlns:p14="http://schemas.microsoft.com/office/powerpoint/2010/main" val="2085813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3C928B-70E5-7542-A0D7-8A368FF9D9BE}"/>
              </a:ext>
            </a:extLst>
          </p:cNvPr>
          <p:cNvSpPr>
            <a:spLocks noGrp="1"/>
          </p:cNvSpPr>
          <p:nvPr>
            <p:ph idx="1"/>
          </p:nvPr>
        </p:nvSpPr>
        <p:spPr>
          <a:xfrm>
            <a:off x="838200" y="425513"/>
            <a:ext cx="10515600" cy="6432487"/>
          </a:xfrm>
        </p:spPr>
        <p:txBody>
          <a:bodyPr/>
          <a:lstStyle/>
          <a:p>
            <a:r>
              <a:rPr lang="en-US" dirty="0"/>
              <a:t>The placement of Ps 121 in:</a:t>
            </a:r>
          </a:p>
          <a:p>
            <a:pPr lvl="1"/>
            <a:r>
              <a:rPr lang="en-US" b="0" dirty="0"/>
              <a:t>The Writings (former and latter)</a:t>
            </a:r>
          </a:p>
          <a:p>
            <a:pPr lvl="1"/>
            <a:r>
              <a:rPr lang="en-US" b="0" dirty="0"/>
              <a:t>The Psalter (5 books)</a:t>
            </a:r>
          </a:p>
          <a:p>
            <a:pPr lvl="1"/>
            <a:r>
              <a:rPr lang="en-US" b="0" dirty="0"/>
              <a:t>The 5</a:t>
            </a:r>
            <a:r>
              <a:rPr lang="en-US" b="0" baseline="30000" dirty="0"/>
              <a:t>th</a:t>
            </a:r>
            <a:r>
              <a:rPr lang="en-US" b="0" dirty="0"/>
              <a:t> book of the Psalter (</a:t>
            </a:r>
            <a:r>
              <a:rPr lang="en-US" b="0" dirty="0" err="1"/>
              <a:t>Pss</a:t>
            </a:r>
            <a:r>
              <a:rPr lang="en-US" b="0" dirty="0"/>
              <a:t> 107–150)</a:t>
            </a:r>
          </a:p>
          <a:p>
            <a:pPr lvl="1"/>
            <a:r>
              <a:rPr lang="en-US" b="0" dirty="0"/>
              <a:t>The Songs of Ascent (</a:t>
            </a:r>
            <a:r>
              <a:rPr lang="en-US" b="0" dirty="0" err="1"/>
              <a:t>Pss</a:t>
            </a:r>
            <a:r>
              <a:rPr lang="en-US" b="0" dirty="0"/>
              <a:t> 120–134)</a:t>
            </a:r>
          </a:p>
        </p:txBody>
      </p:sp>
    </p:spTree>
    <p:extLst>
      <p:ext uri="{BB962C8B-B14F-4D97-AF65-F5344CB8AC3E}">
        <p14:creationId xmlns:p14="http://schemas.microsoft.com/office/powerpoint/2010/main" val="13679538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p:cTn id="10" dur="indefinite"/>
                                        <p:tgtEl>
                                          <p:spTgt spid="3">
                                            <p:txEl>
                                              <p:pRg st="1" end="1"/>
                                            </p:txEl>
                                          </p:spTgt>
                                        </p:tgtEl>
                                        <p:attrNameLst>
                                          <p:attrName>style.opacity</p:attrName>
                                        </p:attrNameLst>
                                      </p:cBhvr>
                                      <p:to>
                                        <p:strVal val="0.5"/>
                                      </p:to>
                                    </p:set>
                                    <p:animEffect filter="image" prLst="opacity: 0.5">
                                      <p:cBhvr rctx="IE">
                                        <p:cTn id="11" dur="indefinite"/>
                                        <p:tgtEl>
                                          <p:spTgt spid="3">
                                            <p:txEl>
                                              <p:pRg st="1" end="1"/>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childTnLst>
                                    <p:set>
                                      <p:cBhvr>
                                        <p:cTn id="17" dur="indefinite"/>
                                        <p:tgtEl>
                                          <p:spTgt spid="3">
                                            <p:txEl>
                                              <p:pRg st="2" end="2"/>
                                            </p:txEl>
                                          </p:spTgt>
                                        </p:tgtEl>
                                        <p:attrNameLst>
                                          <p:attrName>style.opacity</p:attrName>
                                        </p:attrNameLst>
                                      </p:cBhvr>
                                      <p:to>
                                        <p:strVal val="0.5"/>
                                      </p:to>
                                    </p:set>
                                    <p:animEffect filter="image" prLst="opacity: 0.5">
                                      <p:cBhvr rctx="IE">
                                        <p:cTn id="18" dur="indefinite"/>
                                        <p:tgtEl>
                                          <p:spTgt spid="3">
                                            <p:txEl>
                                              <p:pRg st="2" end="2"/>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9" presetClass="emph" presetSubtype="0" nodeType="clickEffect">
                                  <p:stCondLst>
                                    <p:cond delay="0"/>
                                  </p:stCondLst>
                                  <p:childTnLst>
                                    <p:set>
                                      <p:cBhvr>
                                        <p:cTn id="24" dur="indefinite"/>
                                        <p:tgtEl>
                                          <p:spTgt spid="3">
                                            <p:txEl>
                                              <p:pRg st="3" end="3"/>
                                            </p:txEl>
                                          </p:spTgt>
                                        </p:tgtEl>
                                        <p:attrNameLst>
                                          <p:attrName>style.opacity</p:attrName>
                                        </p:attrNameLst>
                                      </p:cBhvr>
                                      <p:to>
                                        <p:strVal val="0.5"/>
                                      </p:to>
                                    </p:set>
                                    <p:animEffect filter="image" prLst="opacity: 0.5">
                                      <p:cBhvr rctx="IE">
                                        <p:cTn id="25" dur="indefinite"/>
                                        <p:tgtEl>
                                          <p:spTgt spid="3">
                                            <p:txEl>
                                              <p:pRg st="3" end="3"/>
                                            </p:txEl>
                                          </p:spTgt>
                                        </p:tgtEl>
                                      </p:cBhvr>
                                    </p:animEffect>
                                  </p:childTnLst>
                                </p:cTn>
                              </p:par>
                              <p:par>
                                <p:cTn id="26" presetID="1" presetClass="entr" presetSubtype="0" fill="hold" nodeType="with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91E9C-CA8A-F34A-A507-F023F02CF474}"/>
              </a:ext>
            </a:extLst>
          </p:cNvPr>
          <p:cNvSpPr>
            <a:spLocks noGrp="1"/>
          </p:cNvSpPr>
          <p:nvPr>
            <p:ph type="title"/>
          </p:nvPr>
        </p:nvSpPr>
        <p:spPr/>
        <p:txBody>
          <a:bodyPr>
            <a:normAutofit fontScale="90000"/>
          </a:bodyPr>
          <a:lstStyle/>
          <a:p>
            <a:r>
              <a:rPr lang="en-US" dirty="0"/>
              <a:t>A Case Study in Literary Function: The Twelve</a:t>
            </a:r>
          </a:p>
        </p:txBody>
      </p:sp>
      <p:sp>
        <p:nvSpPr>
          <p:cNvPr id="3" name="Content Placeholder 2">
            <a:extLst>
              <a:ext uri="{FF2B5EF4-FFF2-40B4-BE49-F238E27FC236}">
                <a16:creationId xmlns:a16="http://schemas.microsoft.com/office/drawing/2014/main" id="{435C2E46-DB13-D643-BD5B-8B89D661A391}"/>
              </a:ext>
            </a:extLst>
          </p:cNvPr>
          <p:cNvSpPr>
            <a:spLocks noGrp="1"/>
          </p:cNvSpPr>
          <p:nvPr>
            <p:ph idx="1"/>
          </p:nvPr>
        </p:nvSpPr>
        <p:spPr/>
        <p:txBody>
          <a:bodyPr>
            <a:normAutofit fontScale="85000" lnSpcReduction="20000"/>
          </a:bodyPr>
          <a:lstStyle/>
          <a:p>
            <a:r>
              <a:rPr lang="en-US" dirty="0"/>
              <a:t>The Function of the “Sin” Prophets</a:t>
            </a:r>
          </a:p>
          <a:p>
            <a:pPr lvl="1"/>
            <a:r>
              <a:rPr lang="en-US" b="0" u="sng" dirty="0"/>
              <a:t>Hosea</a:t>
            </a:r>
            <a:r>
              <a:rPr lang="en-US" b="0" dirty="0"/>
              <a:t>: Israel, Yahweh has a case against you: You have played the harlot and been like an unfaithful wife, departing from faithfulness, steadfast love, and knowledge. Please return to Yahweh, your husband! </a:t>
            </a:r>
          </a:p>
          <a:p>
            <a:pPr lvl="1"/>
            <a:r>
              <a:rPr lang="en-US" b="0" u="sng" dirty="0"/>
              <a:t>Joel</a:t>
            </a:r>
            <a:r>
              <a:rPr lang="en-US" b="0" dirty="0"/>
              <a:t>: For the Day of Yahweh is at hand, and repentance is your only hope! I will be a refuge to my people, but a roaring, devouring lion against all who fail to heed my voice! </a:t>
            </a:r>
          </a:p>
          <a:p>
            <a:pPr lvl="1"/>
            <a:r>
              <a:rPr lang="en-US" b="0" u="sng" dirty="0"/>
              <a:t>Amos</a:t>
            </a:r>
            <a:r>
              <a:rPr lang="en-US" b="0" dirty="0"/>
              <a:t>: How secure you feel, yet how insecure you actually are! I have disciplined you, yet you have not learned from the discipline. You anticipate my coming, but for you this Day will be darkness, not light. Prepare to meet your God, for the fulfillment of my kingdom promises is only for those who truly repent!</a:t>
            </a:r>
            <a:endParaRPr lang="en-US" b="0" u="sng" dirty="0"/>
          </a:p>
        </p:txBody>
      </p:sp>
    </p:spTree>
    <p:extLst>
      <p:ext uri="{BB962C8B-B14F-4D97-AF65-F5344CB8AC3E}">
        <p14:creationId xmlns:p14="http://schemas.microsoft.com/office/powerpoint/2010/main" val="829431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mph" presetSubtype="0" nodeType="clickEffect">
                                  <p:stCondLst>
                                    <p:cond delay="0"/>
                                  </p:stCondLst>
                                  <p:childTnLst>
                                    <p:set>
                                      <p:cBhvr>
                                        <p:cTn id="14" dur="indefinite"/>
                                        <p:tgtEl>
                                          <p:spTgt spid="3">
                                            <p:txEl>
                                              <p:pRg st="1" end="1"/>
                                            </p:txEl>
                                          </p:spTgt>
                                        </p:tgtEl>
                                        <p:attrNameLst>
                                          <p:attrName>style.opacity</p:attrName>
                                        </p:attrNameLst>
                                      </p:cBhvr>
                                      <p:to>
                                        <p:strVal val="0.5"/>
                                      </p:to>
                                    </p:set>
                                    <p:animEffect filter="image" prLst="opacity: 0.5">
                                      <p:cBhvr rctx="IE">
                                        <p:cTn id="15" dur="indefinite"/>
                                        <p:tgtEl>
                                          <p:spTgt spid="3">
                                            <p:txEl>
                                              <p:pRg st="1" end="1"/>
                                            </p:txEl>
                                          </p:spTgt>
                                        </p:tgtEl>
                                      </p:cBhvr>
                                    </p:animEffect>
                                  </p:childTnLst>
                                </p:cTn>
                              </p:par>
                              <p:par>
                                <p:cTn id="16" presetID="1" presetClass="entr" presetSubtype="0"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p:cTn id="21" dur="indefinite"/>
                                        <p:tgtEl>
                                          <p:spTgt spid="3">
                                            <p:txEl>
                                              <p:pRg st="2" end="2"/>
                                            </p:txEl>
                                          </p:spTgt>
                                        </p:tgtEl>
                                        <p:attrNameLst>
                                          <p:attrName>style.opacity</p:attrName>
                                        </p:attrNameLst>
                                      </p:cBhvr>
                                      <p:to>
                                        <p:strVal val="0.5"/>
                                      </p:to>
                                    </p:set>
                                    <p:animEffect filter="image" prLst="opacity: 0.5">
                                      <p:cBhvr rctx="IE">
                                        <p:cTn id="22" dur="indefinite"/>
                                        <p:tgtEl>
                                          <p:spTgt spid="3">
                                            <p:txEl>
                                              <p:pRg st="2" end="2"/>
                                            </p:txEl>
                                          </p:spTgt>
                                        </p:tgtEl>
                                      </p:cBhvr>
                                    </p:animEffect>
                                  </p:childTnLst>
                                </p:cTn>
                              </p:par>
                              <p:par>
                                <p:cTn id="23" presetID="1" presetClass="entr" presetSubtype="0"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98E5EEC-0D2F-4645-B2A2-2E49BD6F117A}"/>
              </a:ext>
            </a:extLst>
          </p:cNvPr>
          <p:cNvSpPr>
            <a:spLocks noGrp="1"/>
          </p:cNvSpPr>
          <p:nvPr>
            <p:ph idx="1"/>
          </p:nvPr>
        </p:nvSpPr>
        <p:spPr>
          <a:xfrm>
            <a:off x="838200" y="416459"/>
            <a:ext cx="10515600" cy="6441541"/>
          </a:xfrm>
        </p:spPr>
        <p:txBody>
          <a:bodyPr>
            <a:normAutofit fontScale="92500" lnSpcReduction="10000"/>
          </a:bodyPr>
          <a:lstStyle/>
          <a:p>
            <a:pPr lvl="1"/>
            <a:r>
              <a:rPr lang="en-US" b="0" u="sng" dirty="0"/>
              <a:t>Obadiah</a:t>
            </a:r>
            <a:r>
              <a:rPr lang="en-US" b="0" dirty="0"/>
              <a:t>: Know this: Pride and hatred have no place in my coming kingdom; this is why your brother Edom will be destroyed. </a:t>
            </a:r>
          </a:p>
          <a:p>
            <a:pPr lvl="1"/>
            <a:r>
              <a:rPr lang="en-US" b="0" u="sng" dirty="0"/>
              <a:t>Jonah</a:t>
            </a:r>
            <a:r>
              <a:rPr lang="en-US" b="0" dirty="0"/>
              <a:t>: Yet be warned, for your own pride and hatred of others resembles that of Edom and stands in direct contrast to the mercy Yahweh gives to whomever he wills. Don’t be like Jonah; be like Yahweh and extend compassion rather than gloating in others’ destruction, lest God’s judgment fall on you!</a:t>
            </a:r>
          </a:p>
          <a:p>
            <a:pPr lvl="1"/>
            <a:r>
              <a:rPr lang="en-US" b="0" u="sng" dirty="0"/>
              <a:t>Micah</a:t>
            </a:r>
            <a:r>
              <a:rPr lang="en-US" b="0" dirty="0"/>
              <a:t>: Yahweh, from his courtroom, has found you and the nations guilty! Yet your final judgment Day has not come, and in his mercy, he will still forgive your sins, if you but return. Soon God, through his Word and Messiah, will be exalted over all things. Will you be a part of the judgment or the redemption?</a:t>
            </a:r>
            <a:endParaRPr lang="en-US" b="0" u="sng" dirty="0"/>
          </a:p>
        </p:txBody>
      </p:sp>
    </p:spTree>
    <p:extLst>
      <p:ext uri="{BB962C8B-B14F-4D97-AF65-F5344CB8AC3E}">
        <p14:creationId xmlns:p14="http://schemas.microsoft.com/office/powerpoint/2010/main" val="37953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3">
                                            <p:txEl>
                                              <p:pRg st="0" end="0"/>
                                            </p:txEl>
                                          </p:spTgt>
                                        </p:tgtEl>
                                        <p:attrNameLst>
                                          <p:attrName>style.opacity</p:attrName>
                                        </p:attrNameLst>
                                      </p:cBhvr>
                                      <p:to>
                                        <p:strVal val="0.5"/>
                                      </p:to>
                                    </p:set>
                                    <p:animEffect filter="image" prLst="opacity: 0.5">
                                      <p:cBhvr rctx="IE">
                                        <p:cTn id="7" dur="indefinite"/>
                                        <p:tgtEl>
                                          <p:spTgt spid="3">
                                            <p:txEl>
                                              <p:pRg st="0" end="0"/>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9" presetClass="emph" presetSubtype="0" nodeType="clickEffect">
                                  <p:stCondLst>
                                    <p:cond delay="0"/>
                                  </p:stCondLst>
                                  <p:childTnLst>
                                    <p:set>
                                      <p:cBhvr>
                                        <p:cTn id="13" dur="indefinite"/>
                                        <p:tgtEl>
                                          <p:spTgt spid="3">
                                            <p:txEl>
                                              <p:pRg st="1" end="1"/>
                                            </p:txEl>
                                          </p:spTgt>
                                        </p:tgtEl>
                                        <p:attrNameLst>
                                          <p:attrName>style.opacity</p:attrName>
                                        </p:attrNameLst>
                                      </p:cBhvr>
                                      <p:to>
                                        <p:strVal val="0.5"/>
                                      </p:to>
                                    </p:set>
                                    <p:animEffect filter="image" prLst="opacity: 0.5">
                                      <p:cBhvr rctx="IE">
                                        <p:cTn id="14" dur="indefinite"/>
                                        <p:tgtEl>
                                          <p:spTgt spid="3">
                                            <p:txEl>
                                              <p:pRg st="1" end="1"/>
                                            </p:txEl>
                                          </p:spTgt>
                                        </p:tgtEl>
                                      </p:cBhvr>
                                    </p:animEffect>
                                  </p:childTnLst>
                                </p:cTn>
                              </p:par>
                              <p:par>
                                <p:cTn id="15" presetID="1"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B4C7E-90AF-D94E-8369-43754C19A9CD}"/>
              </a:ext>
            </a:extLst>
          </p:cNvPr>
          <p:cNvSpPr>
            <a:spLocks noGrp="1"/>
          </p:cNvSpPr>
          <p:nvPr>
            <p:ph type="title"/>
          </p:nvPr>
        </p:nvSpPr>
        <p:spPr>
          <a:xfrm>
            <a:off x="5022937" y="365125"/>
            <a:ext cx="6976997" cy="792719"/>
          </a:xfrm>
          <a:solidFill>
            <a:srgbClr val="492906"/>
          </a:solidFill>
        </p:spPr>
        <p:txBody>
          <a:bodyPr>
            <a:noAutofit/>
          </a:bodyPr>
          <a:lstStyle/>
          <a:p>
            <a:pPr marL="91440" algn="ctr"/>
            <a:r>
              <a:rPr lang="en-US" sz="6000" b="1" dirty="0">
                <a:latin typeface="Angsana New" panose="02020603050405020304" pitchFamily="18" charset="-34"/>
              </a:rPr>
              <a:t>STEPS IN THE JOURNEY</a:t>
            </a:r>
            <a:endParaRPr lang="en-US" sz="2800" dirty="0"/>
          </a:p>
        </p:txBody>
      </p:sp>
      <p:sp>
        <p:nvSpPr>
          <p:cNvPr id="3" name="Content Placeholder 2">
            <a:extLst>
              <a:ext uri="{FF2B5EF4-FFF2-40B4-BE49-F238E27FC236}">
                <a16:creationId xmlns:a16="http://schemas.microsoft.com/office/drawing/2014/main" id="{3EE20480-3716-DD4E-8EE2-227721282114}"/>
              </a:ext>
            </a:extLst>
          </p:cNvPr>
          <p:cNvSpPr>
            <a:spLocks noGrp="1"/>
          </p:cNvSpPr>
          <p:nvPr>
            <p:ph idx="1"/>
          </p:nvPr>
        </p:nvSpPr>
        <p:spPr>
          <a:xfrm>
            <a:off x="5022936" y="1457740"/>
            <a:ext cx="6976998" cy="5400260"/>
          </a:xfrm>
        </p:spPr>
        <p:txBody>
          <a:bodyPr>
            <a:normAutofit/>
          </a:bodyPr>
          <a:lstStyle/>
          <a:p>
            <a:r>
              <a:rPr lang="en-US" sz="4000" b="0" dirty="0"/>
              <a:t>Part 1: </a:t>
            </a:r>
            <a:r>
              <a:rPr lang="en-US" sz="4000" b="0" u="sng" dirty="0"/>
              <a:t>T</a:t>
            </a:r>
            <a:r>
              <a:rPr lang="en-US" sz="4000" b="0" dirty="0"/>
              <a:t>ext</a:t>
            </a:r>
          </a:p>
          <a:p>
            <a:r>
              <a:rPr lang="en-US" sz="4000" b="0" dirty="0"/>
              <a:t>Part 2: </a:t>
            </a:r>
            <a:r>
              <a:rPr lang="en-US" sz="4000" b="0" u="sng" dirty="0"/>
              <a:t>O</a:t>
            </a:r>
            <a:r>
              <a:rPr lang="en-US" sz="4000" b="0" dirty="0"/>
              <a:t>bservation</a:t>
            </a:r>
          </a:p>
          <a:p>
            <a:r>
              <a:rPr lang="en-US" sz="4000" dirty="0"/>
              <a:t>Part 3: </a:t>
            </a:r>
            <a:r>
              <a:rPr lang="en-US" sz="4000" u="sng" dirty="0"/>
              <a:t>C</a:t>
            </a:r>
            <a:r>
              <a:rPr lang="en-US" sz="4000" dirty="0"/>
              <a:t>ontext – “Where does the passage fit?”</a:t>
            </a:r>
          </a:p>
          <a:p>
            <a:pPr marL="1200150" lvl="1" indent="-742950">
              <a:buSzPct val="100000"/>
              <a:buFont typeface="+mj-lt"/>
              <a:buAutoNum type="arabicPeriod" startAt="8"/>
            </a:pPr>
            <a:r>
              <a:rPr lang="en-US" sz="3600" b="0" dirty="0"/>
              <a:t>Historical Context</a:t>
            </a:r>
          </a:p>
          <a:p>
            <a:pPr marL="1200150" lvl="1" indent="-742950">
              <a:buClr>
                <a:srgbClr val="945200"/>
              </a:buClr>
              <a:buSzPct val="100000"/>
              <a:buFont typeface="+mj-lt"/>
              <a:buAutoNum type="arabicPeriod" startAt="8"/>
            </a:pPr>
            <a:r>
              <a:rPr lang="en-US" sz="3600" dirty="0">
                <a:solidFill>
                  <a:srgbClr val="945200"/>
                </a:solidFill>
              </a:rPr>
              <a:t>Literary Context</a:t>
            </a:r>
          </a:p>
          <a:p>
            <a:r>
              <a:rPr lang="en-US" sz="4000" b="0" dirty="0"/>
              <a:t>Part 4: </a:t>
            </a:r>
            <a:r>
              <a:rPr lang="en-US" sz="4000" b="0" u="sng" dirty="0"/>
              <a:t>M</a:t>
            </a:r>
            <a:r>
              <a:rPr lang="en-US" sz="4000" b="0" dirty="0"/>
              <a:t>eaning</a:t>
            </a:r>
          </a:p>
          <a:p>
            <a:r>
              <a:rPr lang="en-US" sz="4000" b="0" dirty="0"/>
              <a:t>Part 5: </a:t>
            </a:r>
            <a:r>
              <a:rPr lang="en-US" sz="4000" b="0" u="sng" dirty="0"/>
              <a:t>A</a:t>
            </a:r>
            <a:r>
              <a:rPr lang="en-US" sz="4000" b="0" dirty="0"/>
              <a:t>pplication</a:t>
            </a:r>
          </a:p>
        </p:txBody>
      </p:sp>
      <p:pic>
        <p:nvPicPr>
          <p:cNvPr id="4" name="Picture 3">
            <a:extLst>
              <a:ext uri="{FF2B5EF4-FFF2-40B4-BE49-F238E27FC236}">
                <a16:creationId xmlns:a16="http://schemas.microsoft.com/office/drawing/2014/main" id="{30B92724-0F83-DC46-A041-52F978340A61}"/>
              </a:ext>
            </a:extLst>
          </p:cNvPr>
          <p:cNvPicPr>
            <a:picLocks noChangeAspect="1"/>
          </p:cNvPicPr>
          <p:nvPr/>
        </p:nvPicPr>
        <p:blipFill>
          <a:blip r:embed="rId2"/>
          <a:stretch>
            <a:fillRect/>
          </a:stretch>
        </p:blipFill>
        <p:spPr>
          <a:xfrm>
            <a:off x="0" y="0"/>
            <a:ext cx="4809066" cy="6866899"/>
          </a:xfrm>
          <a:prstGeom prst="rect">
            <a:avLst/>
          </a:prstGeom>
        </p:spPr>
      </p:pic>
    </p:spTree>
    <p:extLst>
      <p:ext uri="{BB962C8B-B14F-4D97-AF65-F5344CB8AC3E}">
        <p14:creationId xmlns:p14="http://schemas.microsoft.com/office/powerpoint/2010/main" val="14372519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E6A8D0-6C71-0442-B09E-4E65C9AA18B8}"/>
              </a:ext>
            </a:extLst>
          </p:cNvPr>
          <p:cNvSpPr>
            <a:spLocks noGrp="1"/>
          </p:cNvSpPr>
          <p:nvPr>
            <p:ph idx="1"/>
          </p:nvPr>
        </p:nvSpPr>
        <p:spPr>
          <a:xfrm>
            <a:off x="838200" y="425513"/>
            <a:ext cx="10515600" cy="6432487"/>
          </a:xfrm>
        </p:spPr>
        <p:txBody>
          <a:bodyPr>
            <a:normAutofit lnSpcReduction="10000"/>
          </a:bodyPr>
          <a:lstStyle/>
          <a:p>
            <a:r>
              <a:rPr lang="en-US" dirty="0"/>
              <a:t>The Function of the “Punishment” Prophets</a:t>
            </a:r>
          </a:p>
          <a:p>
            <a:pPr lvl="1"/>
            <a:r>
              <a:rPr lang="en-US" b="0" u="sng" dirty="0"/>
              <a:t>Nahum</a:t>
            </a:r>
            <a:r>
              <a:rPr lang="en-US" b="0" dirty="0"/>
              <a:t>: Know this for certain: Yahweh is a stronghold only for those who accept his terms of peace, but he will justly judge all his unrepentant enemies.</a:t>
            </a:r>
          </a:p>
          <a:p>
            <a:pPr lvl="1"/>
            <a:r>
              <a:rPr lang="en-US" b="0" u="sng" dirty="0"/>
              <a:t>Habakkuk</a:t>
            </a:r>
            <a:r>
              <a:rPr lang="en-US" b="0" dirty="0"/>
              <a:t>: Yahweh is just, and in his time he will indeed punish all wrongdoers and preserve all who walk by faith, looking to him for help, guidance, and satisfaction.</a:t>
            </a:r>
          </a:p>
          <a:p>
            <a:pPr lvl="1"/>
            <a:r>
              <a:rPr lang="en-US" b="0" u="sng" dirty="0"/>
              <a:t>Zephaniah</a:t>
            </a:r>
            <a:r>
              <a:rPr lang="en-US" b="0" dirty="0"/>
              <a:t>: Please be part of the remnant that draws near to God, so that the coming Day may be one of rejoicing! Yet for all who fail to heed God’s voice, the Day of Yahweh the warrior will be sure destruction!</a:t>
            </a:r>
            <a:endParaRPr lang="en-US" b="0" u="sng" dirty="0"/>
          </a:p>
        </p:txBody>
      </p:sp>
    </p:spTree>
    <p:extLst>
      <p:ext uri="{BB962C8B-B14F-4D97-AF65-F5344CB8AC3E}">
        <p14:creationId xmlns:p14="http://schemas.microsoft.com/office/powerpoint/2010/main" val="8449296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p:cTn id="10" dur="indefinite"/>
                                        <p:tgtEl>
                                          <p:spTgt spid="3">
                                            <p:txEl>
                                              <p:pRg st="1" end="1"/>
                                            </p:txEl>
                                          </p:spTgt>
                                        </p:tgtEl>
                                        <p:attrNameLst>
                                          <p:attrName>style.opacity</p:attrName>
                                        </p:attrNameLst>
                                      </p:cBhvr>
                                      <p:to>
                                        <p:strVal val="0.5"/>
                                      </p:to>
                                    </p:set>
                                    <p:animEffect filter="image" prLst="opacity: 0.5">
                                      <p:cBhvr rctx="IE">
                                        <p:cTn id="11" dur="indefinite"/>
                                        <p:tgtEl>
                                          <p:spTgt spid="3">
                                            <p:txEl>
                                              <p:pRg st="1" end="1"/>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childTnLst>
                                    <p:set>
                                      <p:cBhvr>
                                        <p:cTn id="17" dur="indefinite"/>
                                        <p:tgtEl>
                                          <p:spTgt spid="3">
                                            <p:txEl>
                                              <p:pRg st="2" end="2"/>
                                            </p:txEl>
                                          </p:spTgt>
                                        </p:tgtEl>
                                        <p:attrNameLst>
                                          <p:attrName>style.opacity</p:attrName>
                                        </p:attrNameLst>
                                      </p:cBhvr>
                                      <p:to>
                                        <p:strVal val="0.5"/>
                                      </p:to>
                                    </p:set>
                                    <p:animEffect filter="image" prLst="opacity: 0.5">
                                      <p:cBhvr rctx="IE">
                                        <p:cTn id="18" dur="indefinite"/>
                                        <p:tgtEl>
                                          <p:spTgt spid="3">
                                            <p:txEl>
                                              <p:pRg st="2" end="2"/>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E6A8D0-6C71-0442-B09E-4E65C9AA18B8}"/>
              </a:ext>
            </a:extLst>
          </p:cNvPr>
          <p:cNvSpPr>
            <a:spLocks noGrp="1"/>
          </p:cNvSpPr>
          <p:nvPr>
            <p:ph idx="1"/>
          </p:nvPr>
        </p:nvSpPr>
        <p:spPr>
          <a:xfrm>
            <a:off x="838200" y="425513"/>
            <a:ext cx="10515600" cy="6432487"/>
          </a:xfrm>
        </p:spPr>
        <p:txBody>
          <a:bodyPr>
            <a:normAutofit fontScale="92500" lnSpcReduction="10000"/>
          </a:bodyPr>
          <a:lstStyle/>
          <a:p>
            <a:r>
              <a:rPr lang="en-US" dirty="0"/>
              <a:t>The Function of the “Restoration” Prophets</a:t>
            </a:r>
          </a:p>
          <a:p>
            <a:pPr lvl="1"/>
            <a:r>
              <a:rPr lang="en-US" b="0" u="sng" dirty="0"/>
              <a:t>Haggai</a:t>
            </a:r>
            <a:r>
              <a:rPr lang="en-US" b="0" dirty="0"/>
              <a:t>: Drawing near to God necessitates that you take seriously the need for his presence in your midst, that he might bring forth the fulfillment of all he has promised, blessing for you and for the nations who surrender to him.</a:t>
            </a:r>
          </a:p>
          <a:p>
            <a:pPr lvl="1"/>
            <a:r>
              <a:rPr lang="en-US" b="0" u="sng" dirty="0"/>
              <a:t>Zechariah</a:t>
            </a:r>
            <a:r>
              <a:rPr lang="en-US" b="0" dirty="0"/>
              <a:t>: You need God’s presence among you, for his kingdom restoration will be brought not by human effort but by the power of his Spirit working through his slain and yet victorious priest-king.</a:t>
            </a:r>
          </a:p>
          <a:p>
            <a:pPr lvl="1"/>
            <a:r>
              <a:rPr lang="en-US" b="0" u="sng" dirty="0"/>
              <a:t>Malachi</a:t>
            </a:r>
            <a:r>
              <a:rPr lang="en-US" b="0" dirty="0"/>
              <a:t>: This restoration is for you, if you will but fear and honor God in all areas of your life, awaiting the day when curse will give rise to full restoration blessing!</a:t>
            </a:r>
            <a:endParaRPr lang="en-US" b="0" u="sng" dirty="0"/>
          </a:p>
        </p:txBody>
      </p:sp>
    </p:spTree>
    <p:extLst>
      <p:ext uri="{BB962C8B-B14F-4D97-AF65-F5344CB8AC3E}">
        <p14:creationId xmlns:p14="http://schemas.microsoft.com/office/powerpoint/2010/main" val="394053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9" presetClass="emph" presetSubtype="0" nodeType="clickEffect">
                                  <p:stCondLst>
                                    <p:cond delay="0"/>
                                  </p:stCondLst>
                                  <p:childTnLst>
                                    <p:set>
                                      <p:cBhvr>
                                        <p:cTn id="10" dur="indefinite"/>
                                        <p:tgtEl>
                                          <p:spTgt spid="3">
                                            <p:txEl>
                                              <p:pRg st="1" end="1"/>
                                            </p:txEl>
                                          </p:spTgt>
                                        </p:tgtEl>
                                        <p:attrNameLst>
                                          <p:attrName>style.opacity</p:attrName>
                                        </p:attrNameLst>
                                      </p:cBhvr>
                                      <p:to>
                                        <p:strVal val="0.5"/>
                                      </p:to>
                                    </p:set>
                                    <p:animEffect filter="image" prLst="opacity: 0.5">
                                      <p:cBhvr rctx="IE">
                                        <p:cTn id="11" dur="indefinite"/>
                                        <p:tgtEl>
                                          <p:spTgt spid="3">
                                            <p:txEl>
                                              <p:pRg st="1" end="1"/>
                                            </p:txEl>
                                          </p:spTgt>
                                        </p:tgtEl>
                                      </p:cBhvr>
                                    </p:animEffect>
                                  </p:childTnLst>
                                </p:cTn>
                              </p:par>
                              <p:par>
                                <p:cTn id="12" presetID="1" presetClass="entr" presetSubtype="0"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9" presetClass="emph" presetSubtype="0" nodeType="clickEffect">
                                  <p:stCondLst>
                                    <p:cond delay="0"/>
                                  </p:stCondLst>
                                  <p:childTnLst>
                                    <p:set>
                                      <p:cBhvr>
                                        <p:cTn id="17" dur="indefinite"/>
                                        <p:tgtEl>
                                          <p:spTgt spid="3">
                                            <p:txEl>
                                              <p:pRg st="2" end="2"/>
                                            </p:txEl>
                                          </p:spTgt>
                                        </p:tgtEl>
                                        <p:attrNameLst>
                                          <p:attrName>style.opacity</p:attrName>
                                        </p:attrNameLst>
                                      </p:cBhvr>
                                      <p:to>
                                        <p:strVal val="0.5"/>
                                      </p:to>
                                    </p:set>
                                    <p:animEffect filter="image" prLst="opacity: 0.5">
                                      <p:cBhvr rctx="IE">
                                        <p:cTn id="18" dur="indefinite"/>
                                        <p:tgtEl>
                                          <p:spTgt spid="3">
                                            <p:txEl>
                                              <p:pRg st="2" end="2"/>
                                            </p:txEl>
                                          </p:spTgt>
                                        </p:tgtEl>
                                      </p:cBhvr>
                                    </p:animEffect>
                                  </p:childTnLst>
                                </p:cTn>
                              </p:par>
                              <p:par>
                                <p:cTn id="19" presetID="1" presetClass="entr" presetSubtype="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B4C7E-90AF-D94E-8369-43754C19A9CD}"/>
              </a:ext>
            </a:extLst>
          </p:cNvPr>
          <p:cNvSpPr>
            <a:spLocks noGrp="1"/>
          </p:cNvSpPr>
          <p:nvPr>
            <p:ph type="title"/>
          </p:nvPr>
        </p:nvSpPr>
        <p:spPr>
          <a:xfrm>
            <a:off x="5022937" y="365125"/>
            <a:ext cx="6976997" cy="792719"/>
          </a:xfrm>
          <a:solidFill>
            <a:srgbClr val="945200"/>
          </a:solidFill>
        </p:spPr>
        <p:txBody>
          <a:bodyPr>
            <a:noAutofit/>
          </a:bodyPr>
          <a:lstStyle/>
          <a:p>
            <a:pPr marL="91440" algn="ctr"/>
            <a:r>
              <a:rPr lang="en-US" sz="6000" b="1" dirty="0">
                <a:latin typeface="Angsana New" panose="02020603050405020304" pitchFamily="18" charset="-34"/>
              </a:rPr>
              <a:t>9. LITERARY CONTEXT</a:t>
            </a:r>
            <a:endParaRPr lang="en-US" sz="2800" dirty="0"/>
          </a:p>
        </p:txBody>
      </p:sp>
      <p:sp>
        <p:nvSpPr>
          <p:cNvPr id="3" name="Content Placeholder 2">
            <a:extLst>
              <a:ext uri="{FF2B5EF4-FFF2-40B4-BE49-F238E27FC236}">
                <a16:creationId xmlns:a16="http://schemas.microsoft.com/office/drawing/2014/main" id="{3EE20480-3716-DD4E-8EE2-227721282114}"/>
              </a:ext>
            </a:extLst>
          </p:cNvPr>
          <p:cNvSpPr>
            <a:spLocks noGrp="1"/>
          </p:cNvSpPr>
          <p:nvPr>
            <p:ph idx="1"/>
          </p:nvPr>
        </p:nvSpPr>
        <p:spPr>
          <a:xfrm>
            <a:off x="5022936" y="2735191"/>
            <a:ext cx="6976998" cy="4122809"/>
          </a:xfrm>
        </p:spPr>
        <p:txBody>
          <a:bodyPr>
            <a:normAutofit/>
          </a:bodyPr>
          <a:lstStyle/>
          <a:p>
            <a:r>
              <a:rPr lang="en-US" sz="4000" dirty="0"/>
              <a:t>Grasping Literary Context</a:t>
            </a:r>
          </a:p>
          <a:p>
            <a:r>
              <a:rPr lang="en-US" sz="4000" dirty="0"/>
              <a:t>A Case Study in Literary Placement: Ps 121</a:t>
            </a:r>
          </a:p>
          <a:p>
            <a:r>
              <a:rPr lang="en-US" sz="4000" dirty="0"/>
              <a:t>A Case Study in Literary Function: The Twelve</a:t>
            </a:r>
          </a:p>
        </p:txBody>
      </p:sp>
      <p:pic>
        <p:nvPicPr>
          <p:cNvPr id="4" name="Picture 3">
            <a:extLst>
              <a:ext uri="{FF2B5EF4-FFF2-40B4-BE49-F238E27FC236}">
                <a16:creationId xmlns:a16="http://schemas.microsoft.com/office/drawing/2014/main" id="{30B92724-0F83-DC46-A041-52F978340A61}"/>
              </a:ext>
            </a:extLst>
          </p:cNvPr>
          <p:cNvPicPr>
            <a:picLocks noChangeAspect="1"/>
          </p:cNvPicPr>
          <p:nvPr/>
        </p:nvPicPr>
        <p:blipFill>
          <a:blip r:embed="rId2"/>
          <a:stretch>
            <a:fillRect/>
          </a:stretch>
        </p:blipFill>
        <p:spPr>
          <a:xfrm>
            <a:off x="0" y="0"/>
            <a:ext cx="4809066" cy="6866899"/>
          </a:xfrm>
          <a:prstGeom prst="rect">
            <a:avLst/>
          </a:prstGeom>
        </p:spPr>
      </p:pic>
      <p:sp>
        <p:nvSpPr>
          <p:cNvPr id="5" name="Rectangle 4">
            <a:extLst>
              <a:ext uri="{FF2B5EF4-FFF2-40B4-BE49-F238E27FC236}">
                <a16:creationId xmlns:a16="http://schemas.microsoft.com/office/drawing/2014/main" id="{735E2E7E-733F-9644-B100-8AB42EBC5354}"/>
              </a:ext>
            </a:extLst>
          </p:cNvPr>
          <p:cNvSpPr/>
          <p:nvPr/>
        </p:nvSpPr>
        <p:spPr>
          <a:xfrm>
            <a:off x="5022936" y="1346353"/>
            <a:ext cx="6976998" cy="1200329"/>
          </a:xfrm>
          <a:prstGeom prst="rect">
            <a:avLst/>
          </a:prstGeom>
          <a:ln>
            <a:solidFill>
              <a:srgbClr val="492906"/>
            </a:solidFill>
          </a:ln>
        </p:spPr>
        <p:txBody>
          <a:bodyPr wrap="square">
            <a:spAutoFit/>
          </a:bodyPr>
          <a:lstStyle/>
          <a:p>
            <a:r>
              <a:rPr lang="en-US" sz="3600" b="1" i="1" dirty="0">
                <a:solidFill>
                  <a:srgbClr val="492906"/>
                </a:solidFill>
                <a:latin typeface="Angsana New" panose="02020603050405020304" pitchFamily="18" charset="-34"/>
                <a:cs typeface="Angsana New" panose="02020603050405020304" pitchFamily="18" charset="-34"/>
              </a:rPr>
              <a:t>Goal</a:t>
            </a:r>
            <a:r>
              <a:rPr lang="en-US" sz="3600" b="1" dirty="0">
                <a:solidFill>
                  <a:srgbClr val="492906"/>
                </a:solidFill>
                <a:latin typeface="Angsana New" panose="02020603050405020304" pitchFamily="18" charset="-34"/>
                <a:cs typeface="Angsana New" panose="02020603050405020304" pitchFamily="18" charset="-34"/>
              </a:rPr>
              <a:t>: </a:t>
            </a:r>
            <a:r>
              <a:rPr lang="en-US" sz="3600" dirty="0">
                <a:solidFill>
                  <a:srgbClr val="492906"/>
                </a:solidFill>
                <a:latin typeface="Angsana New" panose="02020603050405020304" pitchFamily="18" charset="-34"/>
                <a:cs typeface="Angsana New" panose="02020603050405020304" pitchFamily="18" charset="-34"/>
              </a:rPr>
              <a:t>Comprehend the role that the passage plays in the whole book.</a:t>
            </a:r>
            <a:endParaRPr lang="en-US" sz="3600" u="sng" dirty="0">
              <a:solidFill>
                <a:srgbClr val="492906"/>
              </a:solidFill>
              <a:latin typeface="Angsana New" panose="02020603050405020304" pitchFamily="18" charset="-34"/>
              <a:cs typeface="Angsana New" panose="02020603050405020304" pitchFamily="18" charset="-34"/>
            </a:endParaRPr>
          </a:p>
        </p:txBody>
      </p:sp>
    </p:spTree>
    <p:extLst>
      <p:ext uri="{BB962C8B-B14F-4D97-AF65-F5344CB8AC3E}">
        <p14:creationId xmlns:p14="http://schemas.microsoft.com/office/powerpoint/2010/main" val="315392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C65AC-C21F-BF4E-801D-493310515A8C}"/>
              </a:ext>
            </a:extLst>
          </p:cNvPr>
          <p:cNvSpPr>
            <a:spLocks noGrp="1"/>
          </p:cNvSpPr>
          <p:nvPr>
            <p:ph type="title"/>
          </p:nvPr>
        </p:nvSpPr>
        <p:spPr/>
        <p:txBody>
          <a:bodyPr>
            <a:normAutofit/>
          </a:bodyPr>
          <a:lstStyle/>
          <a:p>
            <a:r>
              <a:rPr lang="en-US" dirty="0"/>
              <a:t>Grasping Literary Context</a:t>
            </a:r>
          </a:p>
        </p:txBody>
      </p:sp>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p:txBody>
          <a:bodyPr>
            <a:normAutofit lnSpcReduction="10000"/>
          </a:bodyPr>
          <a:lstStyle/>
          <a:p>
            <a:r>
              <a:rPr lang="en-US" dirty="0"/>
              <a:t>Literary Placement: </a:t>
            </a:r>
            <a:r>
              <a:rPr lang="en-US" b="0" dirty="0"/>
              <a:t>A passage’s location.</a:t>
            </a:r>
          </a:p>
          <a:p>
            <a:pPr lvl="1"/>
            <a:r>
              <a:rPr lang="en-US" dirty="0"/>
              <a:t>Key Questions:</a:t>
            </a:r>
          </a:p>
          <a:p>
            <a:pPr lvl="2"/>
            <a:r>
              <a:rPr lang="en-US" b="0" dirty="0"/>
              <a:t>Is the passage part of a larger literary grouping that has a discernible beginning, middle, or end? </a:t>
            </a:r>
          </a:p>
          <a:p>
            <a:pPr lvl="2"/>
            <a:r>
              <a:rPr lang="en-US" b="0" dirty="0"/>
              <a:t>What leads up to the passage? </a:t>
            </a:r>
          </a:p>
          <a:p>
            <a:pPr lvl="2"/>
            <a:r>
              <a:rPr lang="en-US" b="0" dirty="0"/>
              <a:t>What flows from it? </a:t>
            </a:r>
          </a:p>
          <a:p>
            <a:pPr lvl="2"/>
            <a:r>
              <a:rPr lang="en-US" b="0" dirty="0"/>
              <a:t>How is the book organized, and how does the passage fit within the section of the section, book, canonical division, Testament, and Bible––in that order? </a:t>
            </a:r>
            <a:endParaRPr lang="en-US" dirty="0"/>
          </a:p>
        </p:txBody>
      </p:sp>
    </p:spTree>
    <p:extLst>
      <p:ext uri="{BB962C8B-B14F-4D97-AF65-F5344CB8AC3E}">
        <p14:creationId xmlns:p14="http://schemas.microsoft.com/office/powerpoint/2010/main" val="31128640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mph" presetSubtype="0" nodeType="clickEffect">
                                  <p:stCondLst>
                                    <p:cond delay="0"/>
                                  </p:stCondLst>
                                  <p:childTnLst>
                                    <p:set>
                                      <p:cBhvr>
                                        <p:cTn id="18" dur="indefinite"/>
                                        <p:tgtEl>
                                          <p:spTgt spid="3">
                                            <p:txEl>
                                              <p:pRg st="2" end="2"/>
                                            </p:txEl>
                                          </p:spTgt>
                                        </p:tgtEl>
                                        <p:attrNameLst>
                                          <p:attrName>style.opacity</p:attrName>
                                        </p:attrNameLst>
                                      </p:cBhvr>
                                      <p:to>
                                        <p:strVal val="0.5"/>
                                      </p:to>
                                    </p:set>
                                    <p:animEffect filter="image" prLst="opacity: 0.5">
                                      <p:cBhvr rctx="IE">
                                        <p:cTn id="19" dur="indefinite"/>
                                        <p:tgtEl>
                                          <p:spTgt spid="3">
                                            <p:txEl>
                                              <p:pRg st="2" end="2"/>
                                            </p:txEl>
                                          </p:spTgt>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9" presetClass="emph" presetSubtype="0" nodeType="clickEffect">
                                  <p:stCondLst>
                                    <p:cond delay="0"/>
                                  </p:stCondLst>
                                  <p:childTnLst>
                                    <p:set>
                                      <p:cBhvr>
                                        <p:cTn id="25" dur="indefinite"/>
                                        <p:tgtEl>
                                          <p:spTgt spid="3">
                                            <p:txEl>
                                              <p:pRg st="3" end="3"/>
                                            </p:txEl>
                                          </p:spTgt>
                                        </p:tgtEl>
                                        <p:attrNameLst>
                                          <p:attrName>style.opacity</p:attrName>
                                        </p:attrNameLst>
                                      </p:cBhvr>
                                      <p:to>
                                        <p:strVal val="0.5"/>
                                      </p:to>
                                    </p:set>
                                    <p:animEffect filter="image" prLst="opacity: 0.5">
                                      <p:cBhvr rctx="IE">
                                        <p:cTn id="26" dur="indefinite"/>
                                        <p:tgtEl>
                                          <p:spTgt spid="3">
                                            <p:txEl>
                                              <p:pRg st="3" end="3"/>
                                            </p:txEl>
                                          </p:spTgt>
                                        </p:tgtEl>
                                      </p:cBhvr>
                                    </p:animEffect>
                                  </p:childTnLst>
                                </p:cTn>
                              </p:par>
                              <p:par>
                                <p:cTn id="27" presetID="1"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9" presetClass="emph" presetSubtype="0" nodeType="clickEffect">
                                  <p:stCondLst>
                                    <p:cond delay="0"/>
                                  </p:stCondLst>
                                  <p:childTnLst>
                                    <p:set>
                                      <p:cBhvr>
                                        <p:cTn id="32" dur="indefinite"/>
                                        <p:tgtEl>
                                          <p:spTgt spid="3">
                                            <p:txEl>
                                              <p:pRg st="4" end="4"/>
                                            </p:txEl>
                                          </p:spTgt>
                                        </p:tgtEl>
                                        <p:attrNameLst>
                                          <p:attrName>style.opacity</p:attrName>
                                        </p:attrNameLst>
                                      </p:cBhvr>
                                      <p:to>
                                        <p:strVal val="0.5"/>
                                      </p:to>
                                    </p:set>
                                    <p:animEffect filter="image" prLst="opacity: 0.5">
                                      <p:cBhvr rctx="IE">
                                        <p:cTn id="33" dur="indefinite"/>
                                        <p:tgtEl>
                                          <p:spTgt spid="3">
                                            <p:txEl>
                                              <p:pRg st="4" end="4"/>
                                            </p:txEl>
                                          </p:spTgt>
                                        </p:tgtEl>
                                      </p:cBhvr>
                                    </p:animEffect>
                                  </p:childTnLst>
                                </p:cTn>
                              </p:par>
                              <p:par>
                                <p:cTn id="34" presetID="1" presetClass="entr" presetSubtype="0" fill="hold" grpId="0"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fontScale="92500"/>
          </a:bodyPr>
          <a:lstStyle/>
          <a:p>
            <a:pPr lvl="1"/>
            <a:r>
              <a:rPr lang="en-US" dirty="0"/>
              <a:t>The Literary Placement of Daniel 3: </a:t>
            </a:r>
          </a:p>
          <a:p>
            <a:pPr lvl="2"/>
            <a:r>
              <a:rPr lang="en-US" dirty="0"/>
              <a:t>Within </a:t>
            </a:r>
            <a:r>
              <a:rPr lang="en-US" u="sng" dirty="0"/>
              <a:t>the book’s overall structure</a:t>
            </a:r>
            <a:r>
              <a:rPr lang="en-US" dirty="0"/>
              <a:t>:</a:t>
            </a:r>
          </a:p>
          <a:p>
            <a:pPr lvl="3"/>
            <a:r>
              <a:rPr lang="en-US" i="1" dirty="0"/>
              <a:t>God’s sovereign control in the present (Dan 1–6)</a:t>
            </a:r>
            <a:r>
              <a:rPr lang="en-US" dirty="0"/>
              <a:t>: Court stories about the exaltation of Daniel and his three friends, all of which stress that, while not always clear in the present, Israel’s God is sovereign over all things and is working for his own against the world’s rebellion. </a:t>
            </a:r>
          </a:p>
          <a:p>
            <a:pPr lvl="3"/>
            <a:r>
              <a:rPr lang="en-US" i="1" dirty="0"/>
              <a:t>God’s sovereign control in the future (Dan 7–12)</a:t>
            </a:r>
            <a:r>
              <a:rPr lang="en-US" dirty="0"/>
              <a:t>: Apocalyptic visions about the rise and fall of succeeding empires, all of which emphasize that, while not always clear in the future, Israel’s God is controlling all things according to his purposes and will ultimately establish his kingdom through the Messiah, destroying evil.</a:t>
            </a:r>
          </a:p>
          <a:p>
            <a:pPr lvl="2"/>
            <a:endParaRPr lang="en-US" u="sng" dirty="0"/>
          </a:p>
        </p:txBody>
      </p:sp>
    </p:spTree>
    <p:extLst>
      <p:ext uri="{BB962C8B-B14F-4D97-AF65-F5344CB8AC3E}">
        <p14:creationId xmlns:p14="http://schemas.microsoft.com/office/powerpoint/2010/main" val="10918482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9" presetClass="emph" presetSubtype="0" nodeType="clickEffect">
                                  <p:stCondLst>
                                    <p:cond delay="0"/>
                                  </p:stCondLst>
                                  <p:childTnLst>
                                    <p:set>
                                      <p:cBhvr>
                                        <p:cTn id="18" dur="indefinite"/>
                                        <p:tgtEl>
                                          <p:spTgt spid="3">
                                            <p:txEl>
                                              <p:pRg st="2" end="2"/>
                                            </p:txEl>
                                          </p:spTgt>
                                        </p:tgtEl>
                                        <p:attrNameLst>
                                          <p:attrName>style.opacity</p:attrName>
                                        </p:attrNameLst>
                                      </p:cBhvr>
                                      <p:to>
                                        <p:strVal val="0.5"/>
                                      </p:to>
                                    </p:set>
                                    <p:animEffect filter="image" prLst="opacity: 0.5">
                                      <p:cBhvr rctx="IE">
                                        <p:cTn id="19" dur="indefinite"/>
                                        <p:tgtEl>
                                          <p:spTgt spid="3">
                                            <p:txEl>
                                              <p:pRg st="2" end="2"/>
                                            </p:txEl>
                                          </p:spTgt>
                                        </p:tgtEl>
                                      </p:cBhvr>
                                    </p:animEffect>
                                  </p:childTnLst>
                                </p:cTn>
                              </p:par>
                              <p:par>
                                <p:cTn id="20" presetID="1"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5"/>
            <a:ext cx="10515600" cy="6445045"/>
          </a:xfrm>
        </p:spPr>
        <p:txBody>
          <a:bodyPr>
            <a:normAutofit/>
          </a:bodyPr>
          <a:lstStyle/>
          <a:p>
            <a:pPr lvl="2"/>
            <a:r>
              <a:rPr lang="en-US" dirty="0"/>
              <a:t>Within </a:t>
            </a:r>
            <a:r>
              <a:rPr lang="en-US" u="sng" dirty="0"/>
              <a:t>the section</a:t>
            </a:r>
            <a:r>
              <a:rPr lang="en-US" dirty="0"/>
              <a:t>:</a:t>
            </a:r>
          </a:p>
          <a:p>
            <a:pPr lvl="3"/>
            <a:r>
              <a:rPr lang="en-US" i="1" dirty="0"/>
              <a:t>God’s sovereign control in the present (Dan 1–6)</a:t>
            </a:r>
            <a:r>
              <a:rPr lang="en-US" dirty="0"/>
              <a:t>: </a:t>
            </a:r>
          </a:p>
          <a:p>
            <a:pPr lvl="4"/>
            <a:r>
              <a:rPr lang="en-US" dirty="0"/>
              <a:t>Introduction: Preservation of a Remnant (</a:t>
            </a:r>
            <a:r>
              <a:rPr lang="en-US" dirty="0" err="1"/>
              <a:t>ch.</a:t>
            </a:r>
            <a:r>
              <a:rPr lang="en-US" dirty="0"/>
              <a:t> 1)</a:t>
            </a:r>
          </a:p>
          <a:p>
            <a:pPr lvl="4"/>
            <a:r>
              <a:rPr lang="en-US" dirty="0"/>
              <a:t>Nebuchadnezzar’s statue dream (</a:t>
            </a:r>
            <a:r>
              <a:rPr lang="en-US" dirty="0" err="1"/>
              <a:t>ch.</a:t>
            </a:r>
            <a:r>
              <a:rPr lang="en-US" dirty="0"/>
              <a:t> 2)</a:t>
            </a:r>
          </a:p>
          <a:p>
            <a:pPr lvl="4"/>
            <a:r>
              <a:rPr lang="en-US" b="1" dirty="0"/>
              <a:t>The fiery furnace (</a:t>
            </a:r>
            <a:r>
              <a:rPr lang="en-US" b="1" dirty="0" err="1"/>
              <a:t>ch.</a:t>
            </a:r>
            <a:r>
              <a:rPr lang="en-US" b="1" dirty="0"/>
              <a:t> 3)</a:t>
            </a:r>
          </a:p>
          <a:p>
            <a:pPr lvl="4"/>
            <a:r>
              <a:rPr lang="en-US" dirty="0"/>
              <a:t>Nebuchadnezzar’s judgment and restoration (</a:t>
            </a:r>
            <a:r>
              <a:rPr lang="en-US" dirty="0" err="1"/>
              <a:t>ch.</a:t>
            </a:r>
            <a:r>
              <a:rPr lang="en-US" dirty="0"/>
              <a:t> 4)</a:t>
            </a:r>
          </a:p>
          <a:p>
            <a:pPr lvl="4"/>
            <a:r>
              <a:rPr lang="en-US" dirty="0"/>
              <a:t>Handwriting on the wall (</a:t>
            </a:r>
            <a:r>
              <a:rPr lang="en-US" dirty="0" err="1"/>
              <a:t>ch.</a:t>
            </a:r>
            <a:r>
              <a:rPr lang="en-US" dirty="0"/>
              <a:t> 5)</a:t>
            </a:r>
          </a:p>
          <a:p>
            <a:pPr lvl="4"/>
            <a:r>
              <a:rPr lang="en-US" dirty="0"/>
              <a:t>Daniel in the lion’s dean (</a:t>
            </a:r>
            <a:r>
              <a:rPr lang="en-US" dirty="0" err="1"/>
              <a:t>ch.</a:t>
            </a:r>
            <a:r>
              <a:rPr lang="en-US" dirty="0"/>
              <a:t> 6)</a:t>
            </a:r>
          </a:p>
          <a:p>
            <a:pPr lvl="3"/>
            <a:r>
              <a:rPr lang="en-US" i="1" dirty="0"/>
              <a:t>God’s sovereign control in the future (Dan 7–12)</a:t>
            </a:r>
            <a:endParaRPr lang="en-US" u="sng" dirty="0"/>
          </a:p>
        </p:txBody>
      </p:sp>
    </p:spTree>
    <p:extLst>
      <p:ext uri="{BB962C8B-B14F-4D97-AF65-F5344CB8AC3E}">
        <p14:creationId xmlns:p14="http://schemas.microsoft.com/office/powerpoint/2010/main" val="68731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6"/>
            <a:ext cx="10515600" cy="596037"/>
          </a:xfrm>
        </p:spPr>
        <p:txBody>
          <a:bodyPr>
            <a:normAutofit fontScale="92500" lnSpcReduction="10000"/>
          </a:bodyPr>
          <a:lstStyle/>
          <a:p>
            <a:pPr lvl="2"/>
            <a:r>
              <a:rPr lang="en-US" dirty="0"/>
              <a:t>Within </a:t>
            </a:r>
            <a:r>
              <a:rPr lang="en-US" u="sng" dirty="0"/>
              <a:t>Jesus’s Bible</a:t>
            </a:r>
            <a:r>
              <a:rPr lang="en-US" dirty="0"/>
              <a:t>:</a:t>
            </a:r>
          </a:p>
        </p:txBody>
      </p:sp>
      <p:graphicFrame>
        <p:nvGraphicFramePr>
          <p:cNvPr id="4" name="Content Placeholder 4">
            <a:extLst>
              <a:ext uri="{FF2B5EF4-FFF2-40B4-BE49-F238E27FC236}">
                <a16:creationId xmlns:a16="http://schemas.microsoft.com/office/drawing/2014/main" id="{C21F6F2C-44B9-4344-A16E-D3DC30FDCFC3}"/>
              </a:ext>
            </a:extLst>
          </p:cNvPr>
          <p:cNvGraphicFramePr>
            <a:graphicFrameLocks/>
          </p:cNvGraphicFramePr>
          <p:nvPr>
            <p:extLst>
              <p:ext uri="{D42A27DB-BD31-4B8C-83A1-F6EECF244321}">
                <p14:modId xmlns:p14="http://schemas.microsoft.com/office/powerpoint/2010/main" val="1207777732"/>
              </p:ext>
            </p:extLst>
          </p:nvPr>
        </p:nvGraphicFramePr>
        <p:xfrm>
          <a:off x="838200" y="1177279"/>
          <a:ext cx="10514845" cy="4937760"/>
        </p:xfrm>
        <a:graphic>
          <a:graphicData uri="http://schemas.openxmlformats.org/drawingml/2006/table">
            <a:tbl>
              <a:tblPr firstRow="1" bandRow="1">
                <a:tableStyleId>{5C22544A-7EE6-4342-B048-85BDC9FD1C3A}</a:tableStyleId>
              </a:tblPr>
              <a:tblGrid>
                <a:gridCol w="2102969">
                  <a:extLst>
                    <a:ext uri="{9D8B030D-6E8A-4147-A177-3AD203B41FA5}">
                      <a16:colId xmlns:a16="http://schemas.microsoft.com/office/drawing/2014/main" val="20000"/>
                    </a:ext>
                  </a:extLst>
                </a:gridCol>
                <a:gridCol w="2102969">
                  <a:extLst>
                    <a:ext uri="{9D8B030D-6E8A-4147-A177-3AD203B41FA5}">
                      <a16:colId xmlns:a16="http://schemas.microsoft.com/office/drawing/2014/main" val="20001"/>
                    </a:ext>
                  </a:extLst>
                </a:gridCol>
                <a:gridCol w="2102969">
                  <a:extLst>
                    <a:ext uri="{9D8B030D-6E8A-4147-A177-3AD203B41FA5}">
                      <a16:colId xmlns:a16="http://schemas.microsoft.com/office/drawing/2014/main" val="20002"/>
                    </a:ext>
                  </a:extLst>
                </a:gridCol>
                <a:gridCol w="2102969">
                  <a:extLst>
                    <a:ext uri="{9D8B030D-6E8A-4147-A177-3AD203B41FA5}">
                      <a16:colId xmlns:a16="http://schemas.microsoft.com/office/drawing/2014/main" val="20003"/>
                    </a:ext>
                  </a:extLst>
                </a:gridCol>
                <a:gridCol w="2102969">
                  <a:extLst>
                    <a:ext uri="{9D8B030D-6E8A-4147-A177-3AD203B41FA5}">
                      <a16:colId xmlns:a16="http://schemas.microsoft.com/office/drawing/2014/main" val="20004"/>
                    </a:ext>
                  </a:extLst>
                </a:gridCol>
              </a:tblGrid>
              <a:tr h="370840">
                <a:tc>
                  <a:txBody>
                    <a:bodyPr/>
                    <a:lstStyle/>
                    <a:p>
                      <a:pPr algn="ctr"/>
                      <a:r>
                        <a:rPr lang="en-US" sz="2400" dirty="0">
                          <a:solidFill>
                            <a:schemeClr val="bg1"/>
                          </a:solidFill>
                        </a:rPr>
                        <a:t>Law</a:t>
                      </a:r>
                    </a:p>
                    <a:p>
                      <a:pPr algn="ctr"/>
                      <a:r>
                        <a:rPr lang="en-US" sz="2400" dirty="0">
                          <a:solidFill>
                            <a:schemeClr val="bg1"/>
                          </a:solidFill>
                        </a:rPr>
                        <a:t>(Established)</a:t>
                      </a:r>
                    </a:p>
                  </a:txBody>
                  <a:tcPr>
                    <a:solidFill>
                      <a:srgbClr val="492906"/>
                    </a:solidFill>
                  </a:tcPr>
                </a:tc>
                <a:tc gridSpan="2">
                  <a:txBody>
                    <a:bodyPr/>
                    <a:lstStyle/>
                    <a:p>
                      <a:pPr algn="ctr"/>
                      <a:r>
                        <a:rPr lang="en-US" sz="2400" dirty="0">
                          <a:solidFill>
                            <a:schemeClr val="bg1"/>
                          </a:solidFill>
                        </a:rPr>
                        <a:t>Prophets</a:t>
                      </a:r>
                    </a:p>
                    <a:p>
                      <a:pPr algn="ctr"/>
                      <a:r>
                        <a:rPr lang="en-US" sz="2400" dirty="0">
                          <a:solidFill>
                            <a:schemeClr val="bg1"/>
                          </a:solidFill>
                        </a:rPr>
                        <a:t>(Enforced)</a:t>
                      </a:r>
                    </a:p>
                  </a:txBody>
                  <a:tcPr>
                    <a:solidFill>
                      <a:srgbClr val="492906"/>
                    </a:solidFill>
                  </a:tcPr>
                </a:tc>
                <a:tc hMerge="1">
                  <a:txBody>
                    <a:bodyPr/>
                    <a:lstStyle/>
                    <a:p>
                      <a:pPr algn="ctr"/>
                      <a:endParaRPr lang="en-US" dirty="0"/>
                    </a:p>
                  </a:txBody>
                  <a:tcPr/>
                </a:tc>
                <a:tc gridSpan="2">
                  <a:txBody>
                    <a:bodyPr/>
                    <a:lstStyle/>
                    <a:p>
                      <a:pPr algn="ctr"/>
                      <a:r>
                        <a:rPr lang="en-US" sz="2400" dirty="0">
                          <a:solidFill>
                            <a:schemeClr val="bg1"/>
                          </a:solidFill>
                        </a:rPr>
                        <a:t>Writings</a:t>
                      </a:r>
                    </a:p>
                    <a:p>
                      <a:pPr algn="ctr"/>
                      <a:r>
                        <a:rPr lang="en-US" sz="2400" dirty="0">
                          <a:solidFill>
                            <a:schemeClr val="bg1"/>
                          </a:solidFill>
                        </a:rPr>
                        <a:t>(Enjoyed)</a:t>
                      </a:r>
                    </a:p>
                  </a:txBody>
                  <a:tcPr>
                    <a:solidFill>
                      <a:srgbClr val="492906"/>
                    </a:solidFill>
                  </a:tcPr>
                </a:tc>
                <a:tc hMerge="1">
                  <a:txBody>
                    <a:bodyPr/>
                    <a:lstStyle/>
                    <a:p>
                      <a:pPr algn="ctr"/>
                      <a:endParaRPr lang="en-US" dirty="0"/>
                    </a:p>
                  </a:txBody>
                  <a:tcPr/>
                </a:tc>
                <a:extLst>
                  <a:ext uri="{0D108BD9-81ED-4DB2-BD59-A6C34878D82A}">
                    <a16:rowId xmlns:a16="http://schemas.microsoft.com/office/drawing/2014/main" val="10000"/>
                  </a:ext>
                </a:extLst>
              </a:tr>
              <a:tr h="370840">
                <a:tc>
                  <a:txBody>
                    <a:bodyPr/>
                    <a:lstStyle/>
                    <a:p>
                      <a:pPr algn="ctr"/>
                      <a:endParaRPr lang="en-US" sz="2400" dirty="0">
                        <a:solidFill>
                          <a:srgbClr val="492906"/>
                        </a:solidFill>
                      </a:endParaRPr>
                    </a:p>
                  </a:txBody>
                  <a:tcPr>
                    <a:solidFill>
                      <a:srgbClr val="FFE8CB"/>
                    </a:solidFill>
                  </a:tcPr>
                </a:tc>
                <a:tc>
                  <a:txBody>
                    <a:bodyPr/>
                    <a:lstStyle/>
                    <a:p>
                      <a:pPr algn="ctr"/>
                      <a:r>
                        <a:rPr lang="en-US" sz="2400" i="1" dirty="0">
                          <a:solidFill>
                            <a:srgbClr val="492906"/>
                          </a:solidFill>
                        </a:rPr>
                        <a:t>Former</a:t>
                      </a:r>
                    </a:p>
                  </a:txBody>
                  <a:tcPr>
                    <a:solidFill>
                      <a:srgbClr val="FFE8CB"/>
                    </a:solidFill>
                  </a:tcPr>
                </a:tc>
                <a:tc>
                  <a:txBody>
                    <a:bodyPr/>
                    <a:lstStyle/>
                    <a:p>
                      <a:pPr algn="ctr"/>
                      <a:r>
                        <a:rPr lang="en-US" sz="2400" i="1" dirty="0">
                          <a:solidFill>
                            <a:srgbClr val="492906"/>
                          </a:solidFill>
                        </a:rPr>
                        <a:t>Latter</a:t>
                      </a:r>
                    </a:p>
                  </a:txBody>
                  <a:tcPr>
                    <a:solidFill>
                      <a:srgbClr val="FFE8CB"/>
                    </a:solidFill>
                  </a:tcPr>
                </a:tc>
                <a:tc>
                  <a:txBody>
                    <a:bodyPr/>
                    <a:lstStyle/>
                    <a:p>
                      <a:pPr algn="ctr"/>
                      <a:r>
                        <a:rPr lang="en-US" sz="2400" i="1" dirty="0">
                          <a:solidFill>
                            <a:srgbClr val="492906"/>
                          </a:solidFill>
                        </a:rPr>
                        <a:t>Former</a:t>
                      </a:r>
                    </a:p>
                  </a:txBody>
                  <a:tcPr>
                    <a:solidFill>
                      <a:srgbClr val="FFE8CB"/>
                    </a:solidFill>
                  </a:tcPr>
                </a:tc>
                <a:tc>
                  <a:txBody>
                    <a:bodyPr/>
                    <a:lstStyle/>
                    <a:p>
                      <a:pPr algn="ctr"/>
                      <a:r>
                        <a:rPr lang="en-US" sz="2400" i="1" dirty="0">
                          <a:solidFill>
                            <a:srgbClr val="492906"/>
                          </a:solidFill>
                        </a:rPr>
                        <a:t>Latter</a:t>
                      </a:r>
                    </a:p>
                  </a:txBody>
                  <a:tcPr>
                    <a:solidFill>
                      <a:srgbClr val="FFE8CB"/>
                    </a:solidFill>
                  </a:tcPr>
                </a:tc>
                <a:extLst>
                  <a:ext uri="{0D108BD9-81ED-4DB2-BD59-A6C34878D82A}">
                    <a16:rowId xmlns:a16="http://schemas.microsoft.com/office/drawing/2014/main" val="10001"/>
                  </a:ext>
                </a:extLst>
              </a:tr>
              <a:tr h="370840">
                <a:tc>
                  <a:txBody>
                    <a:bodyPr/>
                    <a:lstStyle/>
                    <a:p>
                      <a:r>
                        <a:rPr lang="en-US" sz="2400" dirty="0">
                          <a:solidFill>
                            <a:srgbClr val="492906"/>
                          </a:solidFill>
                        </a:rPr>
                        <a:t>Genesis</a:t>
                      </a:r>
                    </a:p>
                  </a:txBody>
                  <a:tcPr>
                    <a:solidFill>
                      <a:srgbClr val="FFF4E7"/>
                    </a:solidFill>
                  </a:tcPr>
                </a:tc>
                <a:tc>
                  <a:txBody>
                    <a:bodyPr/>
                    <a:lstStyle/>
                    <a:p>
                      <a:r>
                        <a:rPr lang="en-US" sz="2400" dirty="0">
                          <a:solidFill>
                            <a:srgbClr val="492906"/>
                          </a:solidFill>
                        </a:rPr>
                        <a:t>Joshua</a:t>
                      </a:r>
                    </a:p>
                  </a:txBody>
                  <a:tcPr>
                    <a:solidFill>
                      <a:srgbClr val="FFF4E7"/>
                    </a:solidFill>
                  </a:tcPr>
                </a:tc>
                <a:tc>
                  <a:txBody>
                    <a:bodyPr/>
                    <a:lstStyle/>
                    <a:p>
                      <a:r>
                        <a:rPr lang="en-US" sz="2400" dirty="0">
                          <a:solidFill>
                            <a:srgbClr val="492906"/>
                          </a:solidFill>
                        </a:rPr>
                        <a:t>Jeremiah</a:t>
                      </a:r>
                    </a:p>
                  </a:txBody>
                  <a:tcPr>
                    <a:solidFill>
                      <a:srgbClr val="FFF4E7"/>
                    </a:solidFill>
                  </a:tcPr>
                </a:tc>
                <a:tc>
                  <a:txBody>
                    <a:bodyPr/>
                    <a:lstStyle/>
                    <a:p>
                      <a:r>
                        <a:rPr lang="en-US" sz="2400" dirty="0">
                          <a:solidFill>
                            <a:srgbClr val="492906"/>
                          </a:solidFill>
                        </a:rPr>
                        <a:t>Ruth</a:t>
                      </a:r>
                    </a:p>
                  </a:txBody>
                  <a:tcPr>
                    <a:solidFill>
                      <a:srgbClr val="FFF4E7"/>
                    </a:solidFill>
                  </a:tcPr>
                </a:tc>
                <a:tc>
                  <a:txBody>
                    <a:bodyPr/>
                    <a:lstStyle/>
                    <a:p>
                      <a:r>
                        <a:rPr lang="en-US" sz="2400" b="1" dirty="0">
                          <a:solidFill>
                            <a:schemeClr val="bg1"/>
                          </a:solidFill>
                        </a:rPr>
                        <a:t>Daniel</a:t>
                      </a:r>
                    </a:p>
                  </a:txBody>
                  <a:tcPr>
                    <a:solidFill>
                      <a:srgbClr val="945200"/>
                    </a:solidFill>
                  </a:tcPr>
                </a:tc>
                <a:extLst>
                  <a:ext uri="{0D108BD9-81ED-4DB2-BD59-A6C34878D82A}">
                    <a16:rowId xmlns:a16="http://schemas.microsoft.com/office/drawing/2014/main" val="10002"/>
                  </a:ext>
                </a:extLst>
              </a:tr>
              <a:tr h="370840">
                <a:tc>
                  <a:txBody>
                    <a:bodyPr/>
                    <a:lstStyle/>
                    <a:p>
                      <a:r>
                        <a:rPr lang="en-US" sz="2400" dirty="0">
                          <a:solidFill>
                            <a:srgbClr val="492906"/>
                          </a:solidFill>
                        </a:rPr>
                        <a:t>Exodus</a:t>
                      </a:r>
                    </a:p>
                  </a:txBody>
                  <a:tcPr>
                    <a:solidFill>
                      <a:srgbClr val="FFE8CB"/>
                    </a:solidFill>
                  </a:tcPr>
                </a:tc>
                <a:tc>
                  <a:txBody>
                    <a:bodyPr/>
                    <a:lstStyle/>
                    <a:p>
                      <a:r>
                        <a:rPr lang="en-US" sz="2400" dirty="0">
                          <a:solidFill>
                            <a:srgbClr val="492906"/>
                          </a:solidFill>
                        </a:rPr>
                        <a:t>Judges</a:t>
                      </a:r>
                    </a:p>
                  </a:txBody>
                  <a:tcPr>
                    <a:solidFill>
                      <a:srgbClr val="FFE8CB"/>
                    </a:solidFill>
                  </a:tcPr>
                </a:tc>
                <a:tc>
                  <a:txBody>
                    <a:bodyPr/>
                    <a:lstStyle/>
                    <a:p>
                      <a:r>
                        <a:rPr lang="en-US" sz="2400" dirty="0">
                          <a:solidFill>
                            <a:srgbClr val="492906"/>
                          </a:solidFill>
                        </a:rPr>
                        <a:t>Ezekiel</a:t>
                      </a:r>
                    </a:p>
                  </a:txBody>
                  <a:tcPr>
                    <a:solidFill>
                      <a:srgbClr val="FFE8CB"/>
                    </a:solidFill>
                  </a:tcPr>
                </a:tc>
                <a:tc>
                  <a:txBody>
                    <a:bodyPr/>
                    <a:lstStyle/>
                    <a:p>
                      <a:r>
                        <a:rPr lang="en-US" sz="2400" dirty="0">
                          <a:solidFill>
                            <a:srgbClr val="492906"/>
                          </a:solidFill>
                        </a:rPr>
                        <a:t>Psalms</a:t>
                      </a:r>
                    </a:p>
                  </a:txBody>
                  <a:tcPr>
                    <a:solidFill>
                      <a:srgbClr val="FFE8CB"/>
                    </a:solidFill>
                  </a:tcPr>
                </a:tc>
                <a:tc>
                  <a:txBody>
                    <a:bodyPr/>
                    <a:lstStyle/>
                    <a:p>
                      <a:r>
                        <a:rPr lang="en-US" sz="2400" dirty="0">
                          <a:solidFill>
                            <a:srgbClr val="492906"/>
                          </a:solidFill>
                        </a:rPr>
                        <a:t>Esther</a:t>
                      </a:r>
                    </a:p>
                  </a:txBody>
                  <a:tcPr>
                    <a:solidFill>
                      <a:srgbClr val="FFE8CB"/>
                    </a:solidFill>
                  </a:tcPr>
                </a:tc>
                <a:extLst>
                  <a:ext uri="{0D108BD9-81ED-4DB2-BD59-A6C34878D82A}">
                    <a16:rowId xmlns:a16="http://schemas.microsoft.com/office/drawing/2014/main" val="10003"/>
                  </a:ext>
                </a:extLst>
              </a:tr>
              <a:tr h="370840">
                <a:tc>
                  <a:txBody>
                    <a:bodyPr/>
                    <a:lstStyle/>
                    <a:p>
                      <a:r>
                        <a:rPr lang="en-US" sz="2400" dirty="0">
                          <a:solidFill>
                            <a:srgbClr val="492906"/>
                          </a:solidFill>
                        </a:rPr>
                        <a:t>Leviticus</a:t>
                      </a:r>
                    </a:p>
                  </a:txBody>
                  <a:tcPr>
                    <a:solidFill>
                      <a:srgbClr val="FFF4E7"/>
                    </a:solidFill>
                  </a:tcPr>
                </a:tc>
                <a:tc>
                  <a:txBody>
                    <a:bodyPr/>
                    <a:lstStyle/>
                    <a:p>
                      <a:r>
                        <a:rPr lang="en-US" sz="2400" dirty="0">
                          <a:solidFill>
                            <a:srgbClr val="492906"/>
                          </a:solidFill>
                        </a:rPr>
                        <a:t>1–2 Samuel</a:t>
                      </a:r>
                    </a:p>
                  </a:txBody>
                  <a:tcPr>
                    <a:solidFill>
                      <a:srgbClr val="FFF4E7"/>
                    </a:solidFill>
                  </a:tcPr>
                </a:tc>
                <a:tc>
                  <a:txBody>
                    <a:bodyPr/>
                    <a:lstStyle/>
                    <a:p>
                      <a:r>
                        <a:rPr lang="en-US" sz="2400" dirty="0">
                          <a:solidFill>
                            <a:srgbClr val="492906"/>
                          </a:solidFill>
                        </a:rPr>
                        <a:t>Isaiah</a:t>
                      </a:r>
                    </a:p>
                  </a:txBody>
                  <a:tcPr>
                    <a:solidFill>
                      <a:srgbClr val="FFF4E7"/>
                    </a:solidFill>
                  </a:tcPr>
                </a:tc>
                <a:tc>
                  <a:txBody>
                    <a:bodyPr/>
                    <a:lstStyle/>
                    <a:p>
                      <a:r>
                        <a:rPr lang="en-US" sz="2400" dirty="0">
                          <a:solidFill>
                            <a:srgbClr val="492906"/>
                          </a:solidFill>
                        </a:rPr>
                        <a:t>Job</a:t>
                      </a:r>
                    </a:p>
                  </a:txBody>
                  <a:tcPr>
                    <a:solidFill>
                      <a:srgbClr val="FFF4E7"/>
                    </a:solidFill>
                  </a:tcPr>
                </a:tc>
                <a:tc>
                  <a:txBody>
                    <a:bodyPr/>
                    <a:lstStyle/>
                    <a:p>
                      <a:r>
                        <a:rPr lang="en-US" sz="2400" dirty="0">
                          <a:solidFill>
                            <a:srgbClr val="492906"/>
                          </a:solidFill>
                        </a:rPr>
                        <a:t>Ezra-Nehemiah</a:t>
                      </a:r>
                    </a:p>
                  </a:txBody>
                  <a:tcPr>
                    <a:solidFill>
                      <a:srgbClr val="FFF4E7"/>
                    </a:solidFill>
                  </a:tcPr>
                </a:tc>
                <a:extLst>
                  <a:ext uri="{0D108BD9-81ED-4DB2-BD59-A6C34878D82A}">
                    <a16:rowId xmlns:a16="http://schemas.microsoft.com/office/drawing/2014/main" val="10004"/>
                  </a:ext>
                </a:extLst>
              </a:tr>
              <a:tr h="370840">
                <a:tc>
                  <a:txBody>
                    <a:bodyPr/>
                    <a:lstStyle/>
                    <a:p>
                      <a:r>
                        <a:rPr lang="en-US" sz="2400" dirty="0">
                          <a:solidFill>
                            <a:srgbClr val="492906"/>
                          </a:solidFill>
                        </a:rPr>
                        <a:t>Numbers</a:t>
                      </a:r>
                    </a:p>
                  </a:txBody>
                  <a:tcPr>
                    <a:solidFill>
                      <a:srgbClr val="FFE8CB"/>
                    </a:solidFill>
                  </a:tcPr>
                </a:tc>
                <a:tc>
                  <a:txBody>
                    <a:bodyPr/>
                    <a:lstStyle/>
                    <a:p>
                      <a:r>
                        <a:rPr lang="en-US" sz="2400" dirty="0">
                          <a:solidFill>
                            <a:srgbClr val="492906"/>
                          </a:solidFill>
                        </a:rPr>
                        <a:t>1–2 Kings</a:t>
                      </a:r>
                    </a:p>
                  </a:txBody>
                  <a:tcPr>
                    <a:solidFill>
                      <a:srgbClr val="FFE8CB"/>
                    </a:solidFill>
                  </a:tcPr>
                </a:tc>
                <a:tc>
                  <a:txBody>
                    <a:bodyPr/>
                    <a:lstStyle/>
                    <a:p>
                      <a:r>
                        <a:rPr lang="en-US" sz="2400" dirty="0">
                          <a:solidFill>
                            <a:srgbClr val="492906"/>
                          </a:solidFill>
                        </a:rPr>
                        <a:t>The Twelve</a:t>
                      </a:r>
                    </a:p>
                  </a:txBody>
                  <a:tcPr>
                    <a:solidFill>
                      <a:srgbClr val="FFE8CB"/>
                    </a:solidFill>
                  </a:tcPr>
                </a:tc>
                <a:tc>
                  <a:txBody>
                    <a:bodyPr/>
                    <a:lstStyle/>
                    <a:p>
                      <a:r>
                        <a:rPr lang="en-US" sz="2400" dirty="0">
                          <a:solidFill>
                            <a:srgbClr val="492906"/>
                          </a:solidFill>
                        </a:rPr>
                        <a:t>Proverbs</a:t>
                      </a:r>
                    </a:p>
                  </a:txBody>
                  <a:tcPr>
                    <a:solidFill>
                      <a:srgbClr val="FFE8CB"/>
                    </a:solidFill>
                  </a:tcPr>
                </a:tc>
                <a:tc>
                  <a:txBody>
                    <a:bodyPr/>
                    <a:lstStyle/>
                    <a:p>
                      <a:r>
                        <a:rPr lang="en-US" sz="2400" dirty="0">
                          <a:solidFill>
                            <a:srgbClr val="492906"/>
                          </a:solidFill>
                        </a:rPr>
                        <a:t>1–2 Chronicles</a:t>
                      </a:r>
                    </a:p>
                  </a:txBody>
                  <a:tcPr>
                    <a:solidFill>
                      <a:srgbClr val="FFE8CB"/>
                    </a:solidFill>
                  </a:tcPr>
                </a:tc>
                <a:extLst>
                  <a:ext uri="{0D108BD9-81ED-4DB2-BD59-A6C34878D82A}">
                    <a16:rowId xmlns:a16="http://schemas.microsoft.com/office/drawing/2014/main" val="10005"/>
                  </a:ext>
                </a:extLst>
              </a:tr>
              <a:tr h="370840">
                <a:tc>
                  <a:txBody>
                    <a:bodyPr/>
                    <a:lstStyle/>
                    <a:p>
                      <a:r>
                        <a:rPr lang="en-US" sz="2400" dirty="0">
                          <a:solidFill>
                            <a:srgbClr val="492906"/>
                          </a:solidFill>
                        </a:rPr>
                        <a:t>Deuteronomy</a:t>
                      </a:r>
                    </a:p>
                  </a:txBody>
                  <a:tcPr>
                    <a:solidFill>
                      <a:srgbClr val="FFF4E7"/>
                    </a:solidFill>
                  </a:tcPr>
                </a:tc>
                <a:tc>
                  <a:txBody>
                    <a:bodyPr/>
                    <a:lstStyle/>
                    <a:p>
                      <a:endParaRPr lang="en-US" sz="2400" dirty="0">
                        <a:solidFill>
                          <a:srgbClr val="492906"/>
                        </a:solidFill>
                      </a:endParaRPr>
                    </a:p>
                  </a:txBody>
                  <a:tcPr>
                    <a:solidFill>
                      <a:srgbClr val="FFF4E7"/>
                    </a:solidFill>
                  </a:tcPr>
                </a:tc>
                <a:tc>
                  <a:txBody>
                    <a:bodyPr/>
                    <a:lstStyle/>
                    <a:p>
                      <a:endParaRPr lang="en-US" sz="2400" dirty="0">
                        <a:solidFill>
                          <a:srgbClr val="492906"/>
                        </a:solidFill>
                      </a:endParaRPr>
                    </a:p>
                  </a:txBody>
                  <a:tcPr>
                    <a:solidFill>
                      <a:srgbClr val="FFF4E7"/>
                    </a:solidFill>
                  </a:tcPr>
                </a:tc>
                <a:tc>
                  <a:txBody>
                    <a:bodyPr/>
                    <a:lstStyle/>
                    <a:p>
                      <a:r>
                        <a:rPr lang="en-US" sz="2400" dirty="0">
                          <a:solidFill>
                            <a:srgbClr val="492906"/>
                          </a:solidFill>
                        </a:rPr>
                        <a:t>Ecclesiastes</a:t>
                      </a:r>
                    </a:p>
                  </a:txBody>
                  <a:tcPr>
                    <a:solidFill>
                      <a:srgbClr val="FFF4E7"/>
                    </a:solidFill>
                  </a:tcPr>
                </a:tc>
                <a:tc>
                  <a:txBody>
                    <a:bodyPr/>
                    <a:lstStyle/>
                    <a:p>
                      <a:endParaRPr lang="en-US" sz="2400" dirty="0">
                        <a:solidFill>
                          <a:srgbClr val="492906"/>
                        </a:solidFill>
                      </a:endParaRPr>
                    </a:p>
                  </a:txBody>
                  <a:tcPr>
                    <a:solidFill>
                      <a:srgbClr val="FFF4E7"/>
                    </a:solidFill>
                  </a:tcPr>
                </a:tc>
                <a:extLst>
                  <a:ext uri="{0D108BD9-81ED-4DB2-BD59-A6C34878D82A}">
                    <a16:rowId xmlns:a16="http://schemas.microsoft.com/office/drawing/2014/main" val="10006"/>
                  </a:ext>
                </a:extLst>
              </a:tr>
              <a:tr h="370840">
                <a:tc>
                  <a:txBody>
                    <a:bodyPr/>
                    <a:lstStyle/>
                    <a:p>
                      <a:endParaRPr lang="en-US" sz="2400" dirty="0">
                        <a:solidFill>
                          <a:srgbClr val="492906"/>
                        </a:solidFill>
                      </a:endParaRPr>
                    </a:p>
                  </a:txBody>
                  <a:tcPr>
                    <a:solidFill>
                      <a:srgbClr val="FFE8CB"/>
                    </a:solidFill>
                  </a:tcPr>
                </a:tc>
                <a:tc>
                  <a:txBody>
                    <a:bodyPr/>
                    <a:lstStyle/>
                    <a:p>
                      <a:endParaRPr lang="en-US" sz="2400" dirty="0">
                        <a:solidFill>
                          <a:srgbClr val="492906"/>
                        </a:solidFill>
                      </a:endParaRPr>
                    </a:p>
                  </a:txBody>
                  <a:tcPr>
                    <a:solidFill>
                      <a:srgbClr val="FFE8CB"/>
                    </a:solidFill>
                  </a:tcPr>
                </a:tc>
                <a:tc>
                  <a:txBody>
                    <a:bodyPr/>
                    <a:lstStyle/>
                    <a:p>
                      <a:endParaRPr lang="en-US" sz="2400" dirty="0">
                        <a:solidFill>
                          <a:srgbClr val="492906"/>
                        </a:solidFill>
                      </a:endParaRPr>
                    </a:p>
                  </a:txBody>
                  <a:tcPr>
                    <a:solidFill>
                      <a:srgbClr val="FFE8CB"/>
                    </a:solidFill>
                  </a:tcPr>
                </a:tc>
                <a:tc>
                  <a:txBody>
                    <a:bodyPr/>
                    <a:lstStyle/>
                    <a:p>
                      <a:r>
                        <a:rPr lang="en-US" sz="2400" dirty="0">
                          <a:solidFill>
                            <a:srgbClr val="492906"/>
                          </a:solidFill>
                        </a:rPr>
                        <a:t>Song of Songs</a:t>
                      </a:r>
                    </a:p>
                  </a:txBody>
                  <a:tcPr>
                    <a:solidFill>
                      <a:srgbClr val="FFE8CB"/>
                    </a:solidFill>
                  </a:tcPr>
                </a:tc>
                <a:tc>
                  <a:txBody>
                    <a:bodyPr/>
                    <a:lstStyle/>
                    <a:p>
                      <a:endParaRPr lang="en-US" sz="2400" dirty="0">
                        <a:solidFill>
                          <a:srgbClr val="492906"/>
                        </a:solidFill>
                      </a:endParaRPr>
                    </a:p>
                  </a:txBody>
                  <a:tcPr>
                    <a:solidFill>
                      <a:srgbClr val="FFE8CB"/>
                    </a:solidFill>
                  </a:tcPr>
                </a:tc>
                <a:extLst>
                  <a:ext uri="{0D108BD9-81ED-4DB2-BD59-A6C34878D82A}">
                    <a16:rowId xmlns:a16="http://schemas.microsoft.com/office/drawing/2014/main" val="10007"/>
                  </a:ext>
                </a:extLst>
              </a:tr>
              <a:tr h="370840">
                <a:tc>
                  <a:txBody>
                    <a:bodyPr/>
                    <a:lstStyle/>
                    <a:p>
                      <a:endParaRPr lang="en-US" sz="2400" dirty="0">
                        <a:solidFill>
                          <a:srgbClr val="492906"/>
                        </a:solidFill>
                      </a:endParaRPr>
                    </a:p>
                  </a:txBody>
                  <a:tcPr>
                    <a:lnB w="12700" cap="flat" cmpd="sng" algn="ctr">
                      <a:solidFill>
                        <a:scrgbClr r="0" g="0" b="0"/>
                      </a:solidFill>
                      <a:prstDash val="solid"/>
                      <a:round/>
                      <a:headEnd type="none" w="med" len="med"/>
                      <a:tailEnd type="none" w="med" len="med"/>
                    </a:lnB>
                    <a:solidFill>
                      <a:srgbClr val="FFF4E7"/>
                    </a:solidFill>
                  </a:tcPr>
                </a:tc>
                <a:tc>
                  <a:txBody>
                    <a:bodyPr/>
                    <a:lstStyle/>
                    <a:p>
                      <a:endParaRPr lang="en-US" sz="2400" dirty="0">
                        <a:solidFill>
                          <a:srgbClr val="492906"/>
                        </a:solidFill>
                      </a:endParaRPr>
                    </a:p>
                  </a:txBody>
                  <a:tcPr>
                    <a:lnB w="12700" cap="flat" cmpd="sng" algn="ctr">
                      <a:solidFill>
                        <a:scrgbClr r="0" g="0" b="0"/>
                      </a:solidFill>
                      <a:prstDash val="solid"/>
                      <a:round/>
                      <a:headEnd type="none" w="med" len="med"/>
                      <a:tailEnd type="none" w="med" len="med"/>
                    </a:lnB>
                    <a:solidFill>
                      <a:srgbClr val="FFF4E7"/>
                    </a:solidFill>
                  </a:tcPr>
                </a:tc>
                <a:tc>
                  <a:txBody>
                    <a:bodyPr/>
                    <a:lstStyle/>
                    <a:p>
                      <a:endParaRPr lang="en-US" sz="2400" dirty="0">
                        <a:solidFill>
                          <a:srgbClr val="492906"/>
                        </a:solidFill>
                      </a:endParaRPr>
                    </a:p>
                  </a:txBody>
                  <a:tcPr>
                    <a:lnB w="12700" cap="flat" cmpd="sng" algn="ctr">
                      <a:solidFill>
                        <a:scrgbClr r="0" g="0" b="0"/>
                      </a:solidFill>
                      <a:prstDash val="solid"/>
                      <a:round/>
                      <a:headEnd type="none" w="med" len="med"/>
                      <a:tailEnd type="none" w="med" len="med"/>
                    </a:lnB>
                    <a:solidFill>
                      <a:srgbClr val="FFF4E7"/>
                    </a:solidFill>
                  </a:tcPr>
                </a:tc>
                <a:tc>
                  <a:txBody>
                    <a:bodyPr/>
                    <a:lstStyle/>
                    <a:p>
                      <a:r>
                        <a:rPr lang="en-US" sz="2400" b="1" dirty="0">
                          <a:solidFill>
                            <a:schemeClr val="bg1"/>
                          </a:solidFill>
                        </a:rPr>
                        <a:t>Lamentations</a:t>
                      </a:r>
                    </a:p>
                  </a:txBody>
                  <a:tcPr>
                    <a:lnB w="12700" cap="flat" cmpd="sng" algn="ctr">
                      <a:solidFill>
                        <a:scrgbClr r="0" g="0" b="0"/>
                      </a:solidFill>
                      <a:prstDash val="solid"/>
                      <a:round/>
                      <a:headEnd type="none" w="med" len="med"/>
                      <a:tailEnd type="none" w="med" len="med"/>
                    </a:lnB>
                    <a:solidFill>
                      <a:srgbClr val="945200"/>
                    </a:solidFill>
                  </a:tcPr>
                </a:tc>
                <a:tc>
                  <a:txBody>
                    <a:bodyPr/>
                    <a:lstStyle/>
                    <a:p>
                      <a:endParaRPr lang="en-US" sz="2400" dirty="0">
                        <a:solidFill>
                          <a:srgbClr val="492906"/>
                        </a:solidFill>
                      </a:endParaRPr>
                    </a:p>
                  </a:txBody>
                  <a:tcPr>
                    <a:lnB w="12700" cap="flat" cmpd="sng" algn="ctr">
                      <a:solidFill>
                        <a:scrgbClr r="0" g="0" b="0"/>
                      </a:solidFill>
                      <a:prstDash val="solid"/>
                      <a:round/>
                      <a:headEnd type="none" w="med" len="med"/>
                      <a:tailEnd type="none" w="med" len="med"/>
                    </a:lnB>
                    <a:solidFill>
                      <a:srgbClr val="FFF4E7"/>
                    </a:solidFill>
                  </a:tcPr>
                </a:tc>
                <a:extLst>
                  <a:ext uri="{0D108BD9-81ED-4DB2-BD59-A6C34878D82A}">
                    <a16:rowId xmlns:a16="http://schemas.microsoft.com/office/drawing/2014/main" val="10008"/>
                  </a:ext>
                </a:extLst>
              </a:tr>
              <a:tr h="370840">
                <a:tc>
                  <a:txBody>
                    <a:bodyPr/>
                    <a:lstStyle/>
                    <a:p>
                      <a:pPr algn="ctr"/>
                      <a:r>
                        <a:rPr lang="en-US" sz="2400" dirty="0">
                          <a:solidFill>
                            <a:schemeClr val="bg1"/>
                          </a:solidFill>
                        </a:rPr>
                        <a:t>Narrative</a:t>
                      </a:r>
                    </a:p>
                  </a:txBody>
                  <a:tcPr>
                    <a:lnT w="12700" cap="flat" cmpd="sng" algn="ctr">
                      <a:solidFill>
                        <a:scrgbClr r="0" g="0" b="0"/>
                      </a:solidFill>
                      <a:prstDash val="solid"/>
                      <a:round/>
                      <a:headEnd type="none" w="med" len="med"/>
                      <a:tailEnd type="none" w="med" len="med"/>
                    </a:lnT>
                    <a:solidFill>
                      <a:srgbClr val="613605"/>
                    </a:solidFill>
                  </a:tcPr>
                </a:tc>
                <a:tc>
                  <a:txBody>
                    <a:bodyPr/>
                    <a:lstStyle/>
                    <a:p>
                      <a:pPr algn="ctr"/>
                      <a:r>
                        <a:rPr lang="en-US" sz="2400" dirty="0">
                          <a:solidFill>
                            <a:schemeClr val="bg1"/>
                          </a:solidFill>
                        </a:rPr>
                        <a:t>Narrative</a:t>
                      </a:r>
                    </a:p>
                  </a:txBody>
                  <a:tcPr>
                    <a:lnT w="12700" cap="flat" cmpd="sng" algn="ctr">
                      <a:solidFill>
                        <a:scrgbClr r="0" g="0" b="0"/>
                      </a:solidFill>
                      <a:prstDash val="solid"/>
                      <a:round/>
                      <a:headEnd type="none" w="med" len="med"/>
                      <a:tailEnd type="none" w="med" len="med"/>
                    </a:lnT>
                    <a:solidFill>
                      <a:srgbClr val="613605"/>
                    </a:solidFill>
                  </a:tcPr>
                </a:tc>
                <a:tc>
                  <a:txBody>
                    <a:bodyPr/>
                    <a:lstStyle/>
                    <a:p>
                      <a:pPr algn="ctr"/>
                      <a:r>
                        <a:rPr lang="en-US" sz="2400" dirty="0">
                          <a:solidFill>
                            <a:srgbClr val="492906"/>
                          </a:solidFill>
                        </a:rPr>
                        <a:t>Commentary</a:t>
                      </a:r>
                    </a:p>
                  </a:txBody>
                  <a:tcPr>
                    <a:lnT w="12700" cap="flat" cmpd="sng" algn="ctr">
                      <a:solidFill>
                        <a:scrgbClr r="0" g="0" b="0"/>
                      </a:solidFill>
                      <a:prstDash val="solid"/>
                      <a:round/>
                      <a:headEnd type="none" w="med" len="med"/>
                      <a:tailEnd type="none" w="med" len="med"/>
                    </a:lnT>
                    <a:solidFill>
                      <a:schemeClr val="bg1"/>
                    </a:solidFill>
                  </a:tcPr>
                </a:tc>
                <a:tc>
                  <a:txBody>
                    <a:bodyPr/>
                    <a:lstStyle/>
                    <a:p>
                      <a:pPr algn="ctr"/>
                      <a:r>
                        <a:rPr lang="en-US" sz="2400" dirty="0">
                          <a:solidFill>
                            <a:srgbClr val="492906"/>
                          </a:solidFill>
                        </a:rPr>
                        <a:t>Commentary</a:t>
                      </a:r>
                    </a:p>
                  </a:txBody>
                  <a:tcPr>
                    <a:lnT w="12700" cap="flat" cmpd="sng" algn="ctr">
                      <a:solidFill>
                        <a:scrgbClr r="0" g="0" b="0"/>
                      </a:solidFill>
                      <a:prstDash val="solid"/>
                      <a:round/>
                      <a:headEnd type="none" w="med" len="med"/>
                      <a:tailEnd type="none" w="med" len="med"/>
                    </a:lnT>
                    <a:solidFill>
                      <a:schemeClr val="bg1"/>
                    </a:solidFill>
                  </a:tcPr>
                </a:tc>
                <a:tc>
                  <a:txBody>
                    <a:bodyPr/>
                    <a:lstStyle/>
                    <a:p>
                      <a:pPr algn="ctr"/>
                      <a:r>
                        <a:rPr lang="en-US" sz="2400" dirty="0">
                          <a:solidFill>
                            <a:schemeClr val="bg1"/>
                          </a:solidFill>
                        </a:rPr>
                        <a:t>Narrative</a:t>
                      </a:r>
                    </a:p>
                  </a:txBody>
                  <a:tcPr>
                    <a:lnT w="12700" cap="flat" cmpd="sng" algn="ctr">
                      <a:solidFill>
                        <a:scrgbClr r="0" g="0" b="0"/>
                      </a:solidFill>
                      <a:prstDash val="solid"/>
                      <a:round/>
                      <a:headEnd type="none" w="med" len="med"/>
                      <a:tailEnd type="none" w="med" len="med"/>
                    </a:lnT>
                    <a:solidFill>
                      <a:srgbClr val="613605"/>
                    </a:solidFill>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222746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6ED5CF0-E1AC-1942-9F90-294433D3E9BD}"/>
              </a:ext>
            </a:extLst>
          </p:cNvPr>
          <p:cNvSpPr>
            <a:spLocks noGrp="1"/>
          </p:cNvSpPr>
          <p:nvPr>
            <p:ph idx="1"/>
          </p:nvPr>
        </p:nvSpPr>
        <p:spPr>
          <a:xfrm>
            <a:off x="838200" y="412956"/>
            <a:ext cx="10515600" cy="6445044"/>
          </a:xfrm>
        </p:spPr>
        <p:txBody>
          <a:bodyPr>
            <a:normAutofit fontScale="92500" lnSpcReduction="20000"/>
          </a:bodyPr>
          <a:lstStyle/>
          <a:p>
            <a:pPr lvl="2"/>
            <a:r>
              <a:rPr lang="en-US" dirty="0"/>
              <a:t>Within </a:t>
            </a:r>
            <a:r>
              <a:rPr lang="en-US" u="sng" dirty="0"/>
              <a:t>Jesus’s Bible</a:t>
            </a:r>
            <a:r>
              <a:rPr lang="en-US" dirty="0"/>
              <a:t>:</a:t>
            </a:r>
          </a:p>
          <a:p>
            <a:pPr lvl="3"/>
            <a:r>
              <a:rPr lang="en-US" u="sng" dirty="0"/>
              <a:t>Lam 5:19, 22–23</a:t>
            </a:r>
            <a:r>
              <a:rPr lang="en-US" dirty="0"/>
              <a:t>. But you, O LORD, reign forever; your throne endures to all generations…. Renew our days as of old––unless you have utterly rejected us, and you remain exceedingly angry with us.”</a:t>
            </a:r>
          </a:p>
          <a:p>
            <a:pPr lvl="3"/>
            <a:r>
              <a:rPr lang="en-US" u="sng" dirty="0"/>
              <a:t>Dan 2:20–21, 44, 47</a:t>
            </a:r>
            <a:r>
              <a:rPr lang="en-US" dirty="0"/>
              <a:t>. Daniel answered and said: “Blessed be the name of God forever and ever, to whom belong wisdom and might. He changes times and season; he removes kings and sets up kings; he gives wisdom to the wise and knowledge to those who have understanding…. And in the days of those kings the God of heaven will set up a kingdom that shall never be destroyed, nor shall the kingdom be left to another people. It shall break in pieces all these kingdoms and bring them to an end, and it shall stand forever.” … The king answered and said to Daniel, “Truly, your God is God of gods and Lord of kings, and a revealer of mysteries.”</a:t>
            </a:r>
            <a:endParaRPr lang="en-US" u="sng" dirty="0"/>
          </a:p>
        </p:txBody>
      </p:sp>
    </p:spTree>
    <p:extLst>
      <p:ext uri="{BB962C8B-B14F-4D97-AF65-F5344CB8AC3E}">
        <p14:creationId xmlns:p14="http://schemas.microsoft.com/office/powerpoint/2010/main" val="1982437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mph" presetSubtype="0" nodeType="clickEffect">
                                  <p:stCondLst>
                                    <p:cond delay="0"/>
                                  </p:stCondLst>
                                  <p:childTnLst>
                                    <p:set>
                                      <p:cBhvr>
                                        <p:cTn id="6" dur="indefinite"/>
                                        <p:tgtEl>
                                          <p:spTgt spid="3">
                                            <p:txEl>
                                              <p:pRg st="1" end="1"/>
                                            </p:txEl>
                                          </p:spTgt>
                                        </p:tgtEl>
                                        <p:attrNameLst>
                                          <p:attrName>style.opacity</p:attrName>
                                        </p:attrNameLst>
                                      </p:cBhvr>
                                      <p:to>
                                        <p:strVal val="0.5"/>
                                      </p:to>
                                    </p:set>
                                    <p:animEffect filter="image" prLst="opacity: 0.5">
                                      <p:cBhvr rctx="IE">
                                        <p:cTn id="7" dur="indefinite"/>
                                        <p:tgtEl>
                                          <p:spTgt spid="3">
                                            <p:txEl>
                                              <p:pRg st="1" end="1"/>
                                            </p:txEl>
                                          </p:spTgt>
                                        </p:tgtEl>
                                      </p:cBhvr>
                                    </p:animEffect>
                                  </p:childTnLst>
                                </p:cTn>
                              </p:par>
                              <p:par>
                                <p:cTn id="8" presetID="1" presetClass="entr" presetSubtype="0" fill="hold"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7EFDFF7-52CE-4143-ADED-5D699AAFE964}"/>
              </a:ext>
            </a:extLst>
          </p:cNvPr>
          <p:cNvSpPr>
            <a:spLocks noGrp="1"/>
          </p:cNvSpPr>
          <p:nvPr>
            <p:ph idx="1"/>
          </p:nvPr>
        </p:nvSpPr>
        <p:spPr>
          <a:xfrm>
            <a:off x="838200" y="425513"/>
            <a:ext cx="10515600" cy="6432487"/>
          </a:xfrm>
        </p:spPr>
        <p:txBody>
          <a:bodyPr/>
          <a:lstStyle/>
          <a:p>
            <a:r>
              <a:rPr lang="en-US" dirty="0"/>
              <a:t>Literary Function: </a:t>
            </a:r>
            <a:r>
              <a:rPr lang="en-US" b="0" dirty="0"/>
              <a:t>A passage’s purpose and contribution.</a:t>
            </a:r>
          </a:p>
          <a:p>
            <a:pPr lvl="1"/>
            <a:r>
              <a:rPr lang="en-US" dirty="0"/>
              <a:t>Key Questions:</a:t>
            </a:r>
          </a:p>
          <a:p>
            <a:pPr lvl="2"/>
            <a:r>
              <a:rPr lang="en-US" dirty="0"/>
              <a:t>What is the main thrust of the book as a whole, and what role does this particular passage play in the book’s storyline or reasoning? </a:t>
            </a:r>
          </a:p>
          <a:p>
            <a:pPr lvl="2"/>
            <a:r>
              <a:rPr lang="en-US" dirty="0"/>
              <a:t>Does the passage fill in, add on to, introduce, bring to completion, or counterbalance the portion or book of which it is a part? </a:t>
            </a:r>
          </a:p>
          <a:p>
            <a:pPr lvl="2"/>
            <a:r>
              <a:rPr lang="en-US" dirty="0"/>
              <a:t>What does it add to the overall picture? </a:t>
            </a:r>
          </a:p>
          <a:p>
            <a:pPr lvl="2"/>
            <a:r>
              <a:rPr lang="en-US" dirty="0"/>
              <a:t>What does the overall picture add to it? </a:t>
            </a:r>
          </a:p>
          <a:p>
            <a:pPr lvl="2"/>
            <a:r>
              <a:rPr lang="en-US" dirty="0"/>
              <a:t>If this passage were missing from the book, what would be lost? </a:t>
            </a:r>
          </a:p>
        </p:txBody>
      </p:sp>
    </p:spTree>
    <p:extLst>
      <p:ext uri="{BB962C8B-B14F-4D97-AF65-F5344CB8AC3E}">
        <p14:creationId xmlns:p14="http://schemas.microsoft.com/office/powerpoint/2010/main" val="3881644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mph" presetSubtype="0" nodeType="clickEffect">
                                  <p:stCondLst>
                                    <p:cond delay="0"/>
                                  </p:stCondLst>
                                  <p:childTnLst>
                                    <p:set>
                                      <p:cBhvr>
                                        <p:cTn id="14" dur="indefinite"/>
                                        <p:tgtEl>
                                          <p:spTgt spid="3">
                                            <p:txEl>
                                              <p:pRg st="2" end="2"/>
                                            </p:txEl>
                                          </p:spTgt>
                                        </p:tgtEl>
                                        <p:attrNameLst>
                                          <p:attrName>style.opacity</p:attrName>
                                        </p:attrNameLst>
                                      </p:cBhvr>
                                      <p:to>
                                        <p:strVal val="0.5"/>
                                      </p:to>
                                    </p:set>
                                    <p:animEffect filter="image" prLst="opacity: 0.5">
                                      <p:cBhvr rctx="IE">
                                        <p:cTn id="15" dur="indefinite"/>
                                        <p:tgtEl>
                                          <p:spTgt spid="3">
                                            <p:txEl>
                                              <p:pRg st="2" end="2"/>
                                            </p:txEl>
                                          </p:spTgt>
                                        </p:tgtEl>
                                      </p:cBhvr>
                                    </p:animEffect>
                                  </p:childTnLst>
                                </p:cTn>
                              </p:par>
                              <p:par>
                                <p:cTn id="16" presetID="1" presetClass="entr" presetSubtype="0"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9" presetClass="emph" presetSubtype="0" nodeType="clickEffect">
                                  <p:stCondLst>
                                    <p:cond delay="0"/>
                                  </p:stCondLst>
                                  <p:childTnLst>
                                    <p:set>
                                      <p:cBhvr>
                                        <p:cTn id="21" dur="indefinite"/>
                                        <p:tgtEl>
                                          <p:spTgt spid="3">
                                            <p:txEl>
                                              <p:pRg st="3" end="3"/>
                                            </p:txEl>
                                          </p:spTgt>
                                        </p:tgtEl>
                                        <p:attrNameLst>
                                          <p:attrName>style.opacity</p:attrName>
                                        </p:attrNameLst>
                                      </p:cBhvr>
                                      <p:to>
                                        <p:strVal val="0.5"/>
                                      </p:to>
                                    </p:set>
                                    <p:animEffect filter="image" prLst="opacity: 0.5">
                                      <p:cBhvr rctx="IE">
                                        <p:cTn id="22" dur="indefinite"/>
                                        <p:tgtEl>
                                          <p:spTgt spid="3">
                                            <p:txEl>
                                              <p:pRg st="3" end="3"/>
                                            </p:txEl>
                                          </p:spTgt>
                                        </p:tgtEl>
                                      </p:cBhvr>
                                    </p:animEffect>
                                  </p:childTnLst>
                                </p:cTn>
                              </p:par>
                              <p:par>
                                <p:cTn id="23" presetID="1" presetClass="entr" presetSubtype="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9" presetClass="emph" presetSubtype="0" nodeType="clickEffect">
                                  <p:stCondLst>
                                    <p:cond delay="0"/>
                                  </p:stCondLst>
                                  <p:childTnLst>
                                    <p:set>
                                      <p:cBhvr>
                                        <p:cTn id="28" dur="indefinite"/>
                                        <p:tgtEl>
                                          <p:spTgt spid="3">
                                            <p:txEl>
                                              <p:pRg st="4" end="4"/>
                                            </p:txEl>
                                          </p:spTgt>
                                        </p:tgtEl>
                                        <p:attrNameLst>
                                          <p:attrName>style.opacity</p:attrName>
                                        </p:attrNameLst>
                                      </p:cBhvr>
                                      <p:to>
                                        <p:strVal val="0.5"/>
                                      </p:to>
                                    </p:set>
                                    <p:animEffect filter="image" prLst="opacity: 0.5">
                                      <p:cBhvr rctx="IE">
                                        <p:cTn id="29" dur="indefinite"/>
                                        <p:tgtEl>
                                          <p:spTgt spid="3">
                                            <p:txEl>
                                              <p:pRg st="4" end="4"/>
                                            </p:txEl>
                                          </p:spTgt>
                                        </p:tgtEl>
                                      </p:cBhvr>
                                    </p:animEffect>
                                  </p:childTnLst>
                                </p:cTn>
                              </p:par>
                              <p:par>
                                <p:cTn id="30" presetID="1"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2" fill="hold">
                      <p:stCondLst>
                        <p:cond delay="indefinite"/>
                      </p:stCondLst>
                      <p:childTnLst>
                        <p:par>
                          <p:cTn id="33" fill="hold">
                            <p:stCondLst>
                              <p:cond delay="0"/>
                            </p:stCondLst>
                            <p:childTnLst>
                              <p:par>
                                <p:cTn id="34" presetID="9" presetClass="emph" presetSubtype="0" nodeType="clickEffect">
                                  <p:stCondLst>
                                    <p:cond delay="0"/>
                                  </p:stCondLst>
                                  <p:childTnLst>
                                    <p:set>
                                      <p:cBhvr>
                                        <p:cTn id="35" dur="indefinite"/>
                                        <p:tgtEl>
                                          <p:spTgt spid="3">
                                            <p:txEl>
                                              <p:pRg st="5" end="5"/>
                                            </p:txEl>
                                          </p:spTgt>
                                        </p:tgtEl>
                                        <p:attrNameLst>
                                          <p:attrName>style.opacity</p:attrName>
                                        </p:attrNameLst>
                                      </p:cBhvr>
                                      <p:to>
                                        <p:strVal val="0.5"/>
                                      </p:to>
                                    </p:set>
                                    <p:animEffect filter="image" prLst="opacity: 0.5">
                                      <p:cBhvr rctx="IE">
                                        <p:cTn id="36" dur="indefinite"/>
                                        <p:tgtEl>
                                          <p:spTgt spid="3">
                                            <p:txEl>
                                              <p:pRg st="5" end="5"/>
                                            </p:txEl>
                                          </p:spTgt>
                                        </p:tgtEl>
                                      </p:cBhvr>
                                    </p:animEffect>
                                  </p:childTnLst>
                                </p:cTn>
                              </p:par>
                              <p:par>
                                <p:cTn id="37" presetID="1"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17983</TotalTime>
  <Words>2167</Words>
  <Application>Microsoft Macintosh PowerPoint</Application>
  <PresentationFormat>Widescreen</PresentationFormat>
  <Paragraphs>141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Angsana New</vt:lpstr>
      <vt:lpstr>Arial</vt:lpstr>
      <vt:lpstr>Calibri</vt:lpstr>
      <vt:lpstr>Calibri Light</vt:lpstr>
      <vt:lpstr>Courier New</vt:lpstr>
      <vt:lpstr>Wingdings</vt:lpstr>
      <vt:lpstr>Office Theme</vt:lpstr>
      <vt:lpstr>HOW TO UNDERSTAND AND APPLY THE OLD TESTAMENT</vt:lpstr>
      <vt:lpstr>STEPS IN THE JOURNEY</vt:lpstr>
      <vt:lpstr>9. LITERARY CONTEXT</vt:lpstr>
      <vt:lpstr>Grasping Literary Context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 Case Study in Literary Placement: Psalm 121</vt:lpstr>
      <vt:lpstr>PowerPoint Presentation</vt:lpstr>
      <vt:lpstr>A Case Study in Literary Function: The Twelve</vt:lpstr>
      <vt:lpstr>PowerPoint Presentation</vt:lpstr>
      <vt:lpstr>PowerPoint Presentation</vt:lpstr>
      <vt:lpstr>PowerPoint Presentation</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UNDERSTAND AND APPLY THE OLD TESTAMENT</dc:title>
  <dc:creator>Jason DeRouchie</dc:creator>
  <cp:lastModifiedBy>Jason S. DeRouchie</cp:lastModifiedBy>
  <cp:revision>194</cp:revision>
  <dcterms:created xsi:type="dcterms:W3CDTF">2019-01-26T20:24:30Z</dcterms:created>
  <dcterms:modified xsi:type="dcterms:W3CDTF">2019-05-05T12:38:45Z</dcterms:modified>
</cp:coreProperties>
</file>