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56" r:id="rId2"/>
    <p:sldId id="299" r:id="rId3"/>
    <p:sldId id="276" r:id="rId4"/>
    <p:sldId id="343" r:id="rId5"/>
    <p:sldId id="342" r:id="rId6"/>
    <p:sldId id="322" r:id="rId7"/>
    <p:sldId id="344" r:id="rId8"/>
    <p:sldId id="347" r:id="rId9"/>
    <p:sldId id="346" r:id="rId10"/>
    <p:sldId id="345" r:id="rId11"/>
    <p:sldId id="323" r:id="rId12"/>
    <p:sldId id="326" r:id="rId13"/>
    <p:sldId id="324" r:id="rId14"/>
    <p:sldId id="334" r:id="rId15"/>
    <p:sldId id="328" r:id="rId16"/>
    <p:sldId id="333" r:id="rId17"/>
    <p:sldId id="335" r:id="rId18"/>
    <p:sldId id="336" r:id="rId19"/>
    <p:sldId id="337" r:id="rId20"/>
    <p:sldId id="338" r:id="rId21"/>
    <p:sldId id="339" r:id="rId22"/>
    <p:sldId id="340" r:id="rId23"/>
    <p:sldId id="348" r:id="rId24"/>
    <p:sldId id="349" r:id="rId25"/>
    <p:sldId id="350" r:id="rId26"/>
    <p:sldId id="351" r:id="rId27"/>
    <p:sldId id="35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92906"/>
    <a:srgbClr val="945200"/>
    <a:srgbClr val="FFF4E7"/>
    <a:srgbClr val="FFE8CB"/>
    <a:srgbClr val="6136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66"/>
    <p:restoredTop sz="94547"/>
  </p:normalViewPr>
  <p:slideViewPr>
    <p:cSldViewPr snapToGrid="0" snapToObjects="1">
      <p:cViewPr varScale="1">
        <p:scale>
          <a:sx n="120" d="100"/>
          <a:sy n="120" d="100"/>
        </p:scale>
        <p:origin x="208" y="408"/>
      </p:cViewPr>
      <p:guideLst/>
    </p:cSldViewPr>
  </p:slideViewPr>
  <p:notesTextViewPr>
    <p:cViewPr>
      <p:scale>
        <a:sx n="1" d="1"/>
        <a:sy n="1" d="1"/>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7ECD87-4109-DE44-9A6B-2CEBDB4321BA}" type="datetimeFigureOut">
              <a:rPr lang="en-US" smtClean="0"/>
              <a:t>4/27/19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EF4C4A-CEF5-D042-A6C2-4653C2B8AFB9}" type="slidenum">
              <a:rPr lang="en-US" smtClean="0"/>
              <a:t>‹#›</a:t>
            </a:fld>
            <a:endParaRPr lang="en-US"/>
          </a:p>
        </p:txBody>
      </p:sp>
    </p:spTree>
    <p:extLst>
      <p:ext uri="{BB962C8B-B14F-4D97-AF65-F5344CB8AC3E}">
        <p14:creationId xmlns:p14="http://schemas.microsoft.com/office/powerpoint/2010/main" val="3473131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6B42C-322B-0E4B-A6C8-42F72BA22D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BB0ED90-0F39-0540-B28F-28990E696C1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F0EE229-BAFE-1547-ABE1-A0CEA737AA32}"/>
              </a:ext>
            </a:extLst>
          </p:cNvPr>
          <p:cNvSpPr>
            <a:spLocks noGrp="1"/>
          </p:cNvSpPr>
          <p:nvPr>
            <p:ph type="dt" sz="half" idx="10"/>
          </p:nvPr>
        </p:nvSpPr>
        <p:spPr/>
        <p:txBody>
          <a:bodyPr/>
          <a:lstStyle/>
          <a:p>
            <a:fld id="{8163AAF4-3932-514B-8393-D96687F5B08B}" type="datetimeFigureOut">
              <a:rPr lang="en-US" smtClean="0"/>
              <a:t>4/27/19</a:t>
            </a:fld>
            <a:endParaRPr lang="en-US"/>
          </a:p>
        </p:txBody>
      </p:sp>
      <p:sp>
        <p:nvSpPr>
          <p:cNvPr id="5" name="Footer Placeholder 4">
            <a:extLst>
              <a:ext uri="{FF2B5EF4-FFF2-40B4-BE49-F238E27FC236}">
                <a16:creationId xmlns:a16="http://schemas.microsoft.com/office/drawing/2014/main" id="{C3519D06-1768-E049-A95D-2DECEA5B2A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C8AD4E-96E3-B141-99E5-CBFC7EB1C8B9}"/>
              </a:ext>
            </a:extLst>
          </p:cNvPr>
          <p:cNvSpPr>
            <a:spLocks noGrp="1"/>
          </p:cNvSpPr>
          <p:nvPr>
            <p:ph type="sldNum" sz="quarter" idx="12"/>
          </p:nvPr>
        </p:nvSpPr>
        <p:spPr/>
        <p:txBody>
          <a:bodyPr/>
          <a:lstStyle/>
          <a:p>
            <a:fld id="{2CB1DCD3-0E5E-F846-9A2F-4F8EBAB71EFD}" type="slidenum">
              <a:rPr lang="en-US" smtClean="0"/>
              <a:t>‹#›</a:t>
            </a:fld>
            <a:endParaRPr lang="en-US"/>
          </a:p>
        </p:txBody>
      </p:sp>
    </p:spTree>
    <p:extLst>
      <p:ext uri="{BB962C8B-B14F-4D97-AF65-F5344CB8AC3E}">
        <p14:creationId xmlns:p14="http://schemas.microsoft.com/office/powerpoint/2010/main" val="1781042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9B40B-FF59-054B-B4BA-AB78768EDB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786A36A-D6B6-AA42-9D56-39C388E1CD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B6954CA-8E8E-644A-8525-FCB103828C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8C30FDC-A796-5C4B-9F8F-1D768EF35E49}"/>
              </a:ext>
            </a:extLst>
          </p:cNvPr>
          <p:cNvSpPr>
            <a:spLocks noGrp="1"/>
          </p:cNvSpPr>
          <p:nvPr>
            <p:ph type="dt" sz="half" idx="10"/>
          </p:nvPr>
        </p:nvSpPr>
        <p:spPr/>
        <p:txBody>
          <a:bodyPr/>
          <a:lstStyle/>
          <a:p>
            <a:fld id="{8163AAF4-3932-514B-8393-D96687F5B08B}" type="datetimeFigureOut">
              <a:rPr lang="en-US" smtClean="0"/>
              <a:t>4/27/19</a:t>
            </a:fld>
            <a:endParaRPr lang="en-US"/>
          </a:p>
        </p:txBody>
      </p:sp>
      <p:sp>
        <p:nvSpPr>
          <p:cNvPr id="6" name="Footer Placeholder 5">
            <a:extLst>
              <a:ext uri="{FF2B5EF4-FFF2-40B4-BE49-F238E27FC236}">
                <a16:creationId xmlns:a16="http://schemas.microsoft.com/office/drawing/2014/main" id="{16FED117-8326-9140-809C-CABFFB6FD3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6F8D96-09C5-7E4D-BB99-BD293784995E}"/>
              </a:ext>
            </a:extLst>
          </p:cNvPr>
          <p:cNvSpPr>
            <a:spLocks noGrp="1"/>
          </p:cNvSpPr>
          <p:nvPr>
            <p:ph type="sldNum" sz="quarter" idx="12"/>
          </p:nvPr>
        </p:nvSpPr>
        <p:spPr/>
        <p:txBody>
          <a:bodyPr/>
          <a:lstStyle/>
          <a:p>
            <a:fld id="{2CB1DCD3-0E5E-F846-9A2F-4F8EBAB71EFD}" type="slidenum">
              <a:rPr lang="en-US" smtClean="0"/>
              <a:t>‹#›</a:t>
            </a:fld>
            <a:endParaRPr lang="en-US"/>
          </a:p>
        </p:txBody>
      </p:sp>
    </p:spTree>
    <p:extLst>
      <p:ext uri="{BB962C8B-B14F-4D97-AF65-F5344CB8AC3E}">
        <p14:creationId xmlns:p14="http://schemas.microsoft.com/office/powerpoint/2010/main" val="4209678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9E83E-0854-E345-9B83-B0913392A8A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9DD8FF6-3EFF-2B4C-9E85-49E6053FA54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A5AD4D-620E-DF4A-8D3E-D826AB0D5E8E}"/>
              </a:ext>
            </a:extLst>
          </p:cNvPr>
          <p:cNvSpPr>
            <a:spLocks noGrp="1"/>
          </p:cNvSpPr>
          <p:nvPr>
            <p:ph type="dt" sz="half" idx="10"/>
          </p:nvPr>
        </p:nvSpPr>
        <p:spPr/>
        <p:txBody>
          <a:bodyPr/>
          <a:lstStyle/>
          <a:p>
            <a:fld id="{8163AAF4-3932-514B-8393-D96687F5B08B}" type="datetimeFigureOut">
              <a:rPr lang="en-US" smtClean="0"/>
              <a:t>4/27/19</a:t>
            </a:fld>
            <a:endParaRPr lang="en-US"/>
          </a:p>
        </p:txBody>
      </p:sp>
      <p:sp>
        <p:nvSpPr>
          <p:cNvPr id="5" name="Footer Placeholder 4">
            <a:extLst>
              <a:ext uri="{FF2B5EF4-FFF2-40B4-BE49-F238E27FC236}">
                <a16:creationId xmlns:a16="http://schemas.microsoft.com/office/drawing/2014/main" id="{10DACC3A-4D45-8D40-9675-3469591328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6F037A-B706-D848-BC13-914DE60684BC}"/>
              </a:ext>
            </a:extLst>
          </p:cNvPr>
          <p:cNvSpPr>
            <a:spLocks noGrp="1"/>
          </p:cNvSpPr>
          <p:nvPr>
            <p:ph type="sldNum" sz="quarter" idx="12"/>
          </p:nvPr>
        </p:nvSpPr>
        <p:spPr/>
        <p:txBody>
          <a:bodyPr/>
          <a:lstStyle/>
          <a:p>
            <a:fld id="{2CB1DCD3-0E5E-F846-9A2F-4F8EBAB71EFD}" type="slidenum">
              <a:rPr lang="en-US" smtClean="0"/>
              <a:t>‹#›</a:t>
            </a:fld>
            <a:endParaRPr lang="en-US"/>
          </a:p>
        </p:txBody>
      </p:sp>
    </p:spTree>
    <p:extLst>
      <p:ext uri="{BB962C8B-B14F-4D97-AF65-F5344CB8AC3E}">
        <p14:creationId xmlns:p14="http://schemas.microsoft.com/office/powerpoint/2010/main" val="17295542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B56262-628E-5042-93A5-54C6561BDA9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F34E318-DF41-7646-9972-072E8740776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F98C3F-7DDD-E44D-9B4C-A4EE7439EBB1}"/>
              </a:ext>
            </a:extLst>
          </p:cNvPr>
          <p:cNvSpPr>
            <a:spLocks noGrp="1"/>
          </p:cNvSpPr>
          <p:nvPr>
            <p:ph type="dt" sz="half" idx="10"/>
          </p:nvPr>
        </p:nvSpPr>
        <p:spPr/>
        <p:txBody>
          <a:bodyPr/>
          <a:lstStyle/>
          <a:p>
            <a:fld id="{8163AAF4-3932-514B-8393-D96687F5B08B}" type="datetimeFigureOut">
              <a:rPr lang="en-US" smtClean="0"/>
              <a:t>4/27/19</a:t>
            </a:fld>
            <a:endParaRPr lang="en-US"/>
          </a:p>
        </p:txBody>
      </p:sp>
      <p:sp>
        <p:nvSpPr>
          <p:cNvPr id="5" name="Footer Placeholder 4">
            <a:extLst>
              <a:ext uri="{FF2B5EF4-FFF2-40B4-BE49-F238E27FC236}">
                <a16:creationId xmlns:a16="http://schemas.microsoft.com/office/drawing/2014/main" id="{578E80D3-13F6-5148-AC40-528D94AFA4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B94F4F-22E8-4D40-A554-383B1402BBC5}"/>
              </a:ext>
            </a:extLst>
          </p:cNvPr>
          <p:cNvSpPr>
            <a:spLocks noGrp="1"/>
          </p:cNvSpPr>
          <p:nvPr>
            <p:ph type="sldNum" sz="quarter" idx="12"/>
          </p:nvPr>
        </p:nvSpPr>
        <p:spPr/>
        <p:txBody>
          <a:bodyPr/>
          <a:lstStyle/>
          <a:p>
            <a:fld id="{2CB1DCD3-0E5E-F846-9A2F-4F8EBAB71EFD}" type="slidenum">
              <a:rPr lang="en-US" smtClean="0"/>
              <a:t>‹#›</a:t>
            </a:fld>
            <a:endParaRPr lang="en-US"/>
          </a:p>
        </p:txBody>
      </p:sp>
    </p:spTree>
    <p:extLst>
      <p:ext uri="{BB962C8B-B14F-4D97-AF65-F5344CB8AC3E}">
        <p14:creationId xmlns:p14="http://schemas.microsoft.com/office/powerpoint/2010/main" val="1729399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492906">
            <a:alpha val="5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7C39D-AEB1-3D4B-825E-08FEC6ECAD9C}"/>
              </a:ext>
            </a:extLst>
          </p:cNvPr>
          <p:cNvSpPr>
            <a:spLocks noGrp="1"/>
          </p:cNvSpPr>
          <p:nvPr>
            <p:ph type="title"/>
          </p:nvPr>
        </p:nvSpPr>
        <p:spPr>
          <a:xfrm>
            <a:off x="838200" y="365125"/>
            <a:ext cx="10515600" cy="927647"/>
          </a:xfrm>
          <a:solidFill>
            <a:srgbClr val="492906"/>
          </a:solidFill>
        </p:spPr>
        <p:txBody>
          <a:bodyPr>
            <a:normAutofit/>
          </a:bodyPr>
          <a:lstStyle>
            <a:lvl1pPr>
              <a:defRPr sz="4800">
                <a:solidFill>
                  <a:schemeClr val="bg1"/>
                </a:solidFill>
                <a:latin typeface="+mn-lt"/>
                <a:cs typeface="Angsana New" panose="02020603050405020304" pitchFamily="18" charset="-34"/>
              </a:defRPr>
            </a:lvl1pPr>
          </a:lstStyle>
          <a:p>
            <a:r>
              <a:rPr lang="en-US" dirty="0"/>
              <a:t>Click to edit Master title style</a:t>
            </a:r>
          </a:p>
        </p:txBody>
      </p:sp>
      <p:sp>
        <p:nvSpPr>
          <p:cNvPr id="3" name="Content Placeholder 2">
            <a:extLst>
              <a:ext uri="{FF2B5EF4-FFF2-40B4-BE49-F238E27FC236}">
                <a16:creationId xmlns:a16="http://schemas.microsoft.com/office/drawing/2014/main" id="{22DC6D95-05A5-CA48-8D41-FAAF9F660615}"/>
              </a:ext>
            </a:extLst>
          </p:cNvPr>
          <p:cNvSpPr>
            <a:spLocks noGrp="1"/>
          </p:cNvSpPr>
          <p:nvPr>
            <p:ph idx="1"/>
          </p:nvPr>
        </p:nvSpPr>
        <p:spPr>
          <a:xfrm>
            <a:off x="838200" y="1497724"/>
            <a:ext cx="10515600" cy="5360276"/>
          </a:xfrm>
        </p:spPr>
        <p:txBody>
          <a:bodyPr/>
          <a:lstStyle>
            <a:lvl1pPr marL="471488" indent="-471488">
              <a:buClr>
                <a:srgbClr val="492906"/>
              </a:buClr>
              <a:buSzPct val="80000"/>
              <a:buFont typeface="Wingdings" pitchFamily="2" charset="2"/>
              <a:buChar char="q"/>
              <a:tabLst/>
              <a:defRPr sz="4800" b="1">
                <a:solidFill>
                  <a:srgbClr val="492906"/>
                </a:solidFill>
                <a:latin typeface="Angsana New" panose="02020603050405020304" pitchFamily="18" charset="-34"/>
                <a:cs typeface="Angsana New" panose="02020603050405020304" pitchFamily="18" charset="-34"/>
              </a:defRPr>
            </a:lvl1pPr>
            <a:lvl2pPr marL="927100" indent="-469900">
              <a:buClr>
                <a:srgbClr val="492906"/>
              </a:buClr>
              <a:buSzPct val="80000"/>
              <a:buFont typeface="Wingdings" pitchFamily="2" charset="2"/>
              <a:buChar char="v"/>
              <a:tabLst/>
              <a:defRPr sz="4400" b="1">
                <a:solidFill>
                  <a:srgbClr val="492906"/>
                </a:solidFill>
                <a:latin typeface="Angsana New" panose="02020603050405020304" pitchFamily="18" charset="-34"/>
                <a:cs typeface="Angsana New" panose="02020603050405020304" pitchFamily="18" charset="-34"/>
              </a:defRPr>
            </a:lvl2pPr>
            <a:lvl3pPr marL="1382713" indent="-468313">
              <a:buClr>
                <a:srgbClr val="492906"/>
              </a:buClr>
              <a:buSzPct val="80000"/>
              <a:buFont typeface="Courier New" panose="02070309020205020404" pitchFamily="49" charset="0"/>
              <a:buChar char="o"/>
              <a:tabLst/>
              <a:defRPr sz="4000">
                <a:solidFill>
                  <a:srgbClr val="492906"/>
                </a:solidFill>
                <a:latin typeface="Angsana New" panose="02020603050405020304" pitchFamily="18" charset="-34"/>
                <a:cs typeface="Angsana New" panose="02020603050405020304" pitchFamily="18" charset="-34"/>
              </a:defRPr>
            </a:lvl3pPr>
            <a:lvl4pPr marL="1838325" indent="-466725">
              <a:buClr>
                <a:srgbClr val="492906"/>
              </a:buClr>
              <a:buSzPct val="80000"/>
              <a:buFont typeface="Wingdings" pitchFamily="2" charset="2"/>
              <a:buChar char="§"/>
              <a:tabLst/>
              <a:defRPr sz="4000">
                <a:solidFill>
                  <a:srgbClr val="492906"/>
                </a:solidFill>
                <a:latin typeface="Angsana New" panose="02020603050405020304" pitchFamily="18" charset="-34"/>
                <a:cs typeface="Angsana New" panose="02020603050405020304" pitchFamily="18" charset="-34"/>
              </a:defRPr>
            </a:lvl4pPr>
            <a:lvl5pPr marL="2295525" indent="-466725">
              <a:buClr>
                <a:srgbClr val="492906"/>
              </a:buClr>
              <a:buSzPct val="80000"/>
              <a:tabLst/>
              <a:defRPr sz="4000">
                <a:solidFill>
                  <a:srgbClr val="492906"/>
                </a:solidFill>
                <a:latin typeface="Angsana New" panose="02020603050405020304" pitchFamily="18" charset="-34"/>
                <a:cs typeface="Angsana New" panose="02020603050405020304" pitchFamily="18" charset="-34"/>
              </a:defRPr>
            </a:lvl5pPr>
            <a:lvl6pPr marL="2744788" indent="-458788">
              <a:buSzPct val="80000"/>
              <a:tabLst/>
              <a:defRPr sz="3600">
                <a:solidFill>
                  <a:srgbClr val="492906"/>
                </a:solidFill>
                <a:latin typeface="Angsana New" panose="02020603050405020304" pitchFamily="18" charset="-34"/>
                <a:cs typeface="Angsana New" panose="02020603050405020304" pitchFamily="18" charset="-34"/>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Tree>
    <p:extLst>
      <p:ext uri="{BB962C8B-B14F-4D97-AF65-F5344CB8AC3E}">
        <p14:creationId xmlns:p14="http://schemas.microsoft.com/office/powerpoint/2010/main" val="2685275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rgbClr val="492906">
            <a:alpha val="5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7C39D-AEB1-3D4B-825E-08FEC6ECAD9C}"/>
              </a:ext>
            </a:extLst>
          </p:cNvPr>
          <p:cNvSpPr>
            <a:spLocks noGrp="1"/>
          </p:cNvSpPr>
          <p:nvPr>
            <p:ph type="title"/>
          </p:nvPr>
        </p:nvSpPr>
        <p:spPr>
          <a:xfrm>
            <a:off x="838200" y="365125"/>
            <a:ext cx="10515600" cy="927647"/>
          </a:xfrm>
          <a:solidFill>
            <a:srgbClr val="945200"/>
          </a:solidFill>
        </p:spPr>
        <p:txBody>
          <a:bodyPr>
            <a:normAutofit/>
          </a:bodyPr>
          <a:lstStyle>
            <a:lvl1pPr>
              <a:defRPr sz="4800">
                <a:solidFill>
                  <a:schemeClr val="bg1"/>
                </a:solidFill>
                <a:latin typeface="+mn-lt"/>
                <a:cs typeface="Angsana New" panose="02020603050405020304" pitchFamily="18" charset="-34"/>
              </a:defRPr>
            </a:lvl1pPr>
          </a:lstStyle>
          <a:p>
            <a:r>
              <a:rPr lang="en-US" dirty="0"/>
              <a:t>Click to edit Master title style</a:t>
            </a:r>
          </a:p>
        </p:txBody>
      </p:sp>
      <p:sp>
        <p:nvSpPr>
          <p:cNvPr id="3" name="Content Placeholder 2">
            <a:extLst>
              <a:ext uri="{FF2B5EF4-FFF2-40B4-BE49-F238E27FC236}">
                <a16:creationId xmlns:a16="http://schemas.microsoft.com/office/drawing/2014/main" id="{22DC6D95-05A5-CA48-8D41-FAAF9F660615}"/>
              </a:ext>
            </a:extLst>
          </p:cNvPr>
          <p:cNvSpPr>
            <a:spLocks noGrp="1"/>
          </p:cNvSpPr>
          <p:nvPr>
            <p:ph idx="1"/>
          </p:nvPr>
        </p:nvSpPr>
        <p:spPr>
          <a:xfrm>
            <a:off x="838200" y="1497724"/>
            <a:ext cx="10515600" cy="5360276"/>
          </a:xfrm>
        </p:spPr>
        <p:txBody>
          <a:bodyPr/>
          <a:lstStyle>
            <a:lvl1pPr marL="471488" indent="-471488">
              <a:buClr>
                <a:srgbClr val="492906"/>
              </a:buClr>
              <a:buSzPct val="80000"/>
              <a:buFont typeface="Wingdings" pitchFamily="2" charset="2"/>
              <a:buChar char="q"/>
              <a:tabLst/>
              <a:defRPr sz="4800" b="1">
                <a:solidFill>
                  <a:srgbClr val="492906"/>
                </a:solidFill>
                <a:latin typeface="Angsana New" panose="02020603050405020304" pitchFamily="18" charset="-34"/>
                <a:cs typeface="Angsana New" panose="02020603050405020304" pitchFamily="18" charset="-34"/>
              </a:defRPr>
            </a:lvl1pPr>
            <a:lvl2pPr marL="927100" indent="-469900">
              <a:buClr>
                <a:srgbClr val="492906"/>
              </a:buClr>
              <a:buSzPct val="80000"/>
              <a:buFont typeface="Wingdings" pitchFamily="2" charset="2"/>
              <a:buChar char="v"/>
              <a:tabLst/>
              <a:defRPr sz="4400" b="1">
                <a:solidFill>
                  <a:srgbClr val="492906"/>
                </a:solidFill>
                <a:latin typeface="Angsana New" panose="02020603050405020304" pitchFamily="18" charset="-34"/>
                <a:cs typeface="Angsana New" panose="02020603050405020304" pitchFamily="18" charset="-34"/>
              </a:defRPr>
            </a:lvl2pPr>
            <a:lvl3pPr marL="1382713" indent="-468313">
              <a:buClr>
                <a:srgbClr val="492906"/>
              </a:buClr>
              <a:buSzPct val="80000"/>
              <a:buFont typeface="Courier New" panose="02070309020205020404" pitchFamily="49" charset="0"/>
              <a:buChar char="o"/>
              <a:tabLst/>
              <a:defRPr sz="4000">
                <a:solidFill>
                  <a:srgbClr val="492906"/>
                </a:solidFill>
                <a:latin typeface="Angsana New" panose="02020603050405020304" pitchFamily="18" charset="-34"/>
                <a:cs typeface="Angsana New" panose="02020603050405020304" pitchFamily="18" charset="-34"/>
              </a:defRPr>
            </a:lvl3pPr>
            <a:lvl4pPr marL="1838325" indent="-466725">
              <a:buClr>
                <a:srgbClr val="492906"/>
              </a:buClr>
              <a:buSzPct val="80000"/>
              <a:buFont typeface="Wingdings" pitchFamily="2" charset="2"/>
              <a:buChar char="§"/>
              <a:tabLst/>
              <a:defRPr sz="4000">
                <a:solidFill>
                  <a:srgbClr val="492906"/>
                </a:solidFill>
                <a:latin typeface="Angsana New" panose="02020603050405020304" pitchFamily="18" charset="-34"/>
                <a:cs typeface="Angsana New" panose="02020603050405020304" pitchFamily="18" charset="-34"/>
              </a:defRPr>
            </a:lvl4pPr>
            <a:lvl5pPr marL="2295525" indent="-466725">
              <a:buClr>
                <a:srgbClr val="492906"/>
              </a:buClr>
              <a:buSzPct val="80000"/>
              <a:tabLst/>
              <a:defRPr sz="4000">
                <a:solidFill>
                  <a:srgbClr val="492906"/>
                </a:solidFill>
                <a:latin typeface="Angsana New" panose="02020603050405020304" pitchFamily="18" charset="-34"/>
                <a:cs typeface="Angsana New" panose="02020603050405020304" pitchFamily="18" charset="-34"/>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47655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02557-F884-E243-8543-EBD4A25A8CD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DE257DD-2FB3-1440-B75B-C875983281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EDBBE73-719E-5043-8BEC-23A380629F2C}"/>
              </a:ext>
            </a:extLst>
          </p:cNvPr>
          <p:cNvSpPr>
            <a:spLocks noGrp="1"/>
          </p:cNvSpPr>
          <p:nvPr>
            <p:ph type="dt" sz="half" idx="10"/>
          </p:nvPr>
        </p:nvSpPr>
        <p:spPr/>
        <p:txBody>
          <a:bodyPr/>
          <a:lstStyle/>
          <a:p>
            <a:fld id="{8163AAF4-3932-514B-8393-D96687F5B08B}" type="datetimeFigureOut">
              <a:rPr lang="en-US" smtClean="0"/>
              <a:t>4/27/19</a:t>
            </a:fld>
            <a:endParaRPr lang="en-US"/>
          </a:p>
        </p:txBody>
      </p:sp>
      <p:sp>
        <p:nvSpPr>
          <p:cNvPr id="5" name="Footer Placeholder 4">
            <a:extLst>
              <a:ext uri="{FF2B5EF4-FFF2-40B4-BE49-F238E27FC236}">
                <a16:creationId xmlns:a16="http://schemas.microsoft.com/office/drawing/2014/main" id="{31EBD787-C0C7-1241-B0A6-B718343CE9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E3383D-457A-264B-8111-F388124E8306}"/>
              </a:ext>
            </a:extLst>
          </p:cNvPr>
          <p:cNvSpPr>
            <a:spLocks noGrp="1"/>
          </p:cNvSpPr>
          <p:nvPr>
            <p:ph type="sldNum" sz="quarter" idx="12"/>
          </p:nvPr>
        </p:nvSpPr>
        <p:spPr/>
        <p:txBody>
          <a:bodyPr/>
          <a:lstStyle/>
          <a:p>
            <a:fld id="{2CB1DCD3-0E5E-F846-9A2F-4F8EBAB71EFD}" type="slidenum">
              <a:rPr lang="en-US" smtClean="0"/>
              <a:t>‹#›</a:t>
            </a:fld>
            <a:endParaRPr lang="en-US"/>
          </a:p>
        </p:txBody>
      </p:sp>
    </p:spTree>
    <p:extLst>
      <p:ext uri="{BB962C8B-B14F-4D97-AF65-F5344CB8AC3E}">
        <p14:creationId xmlns:p14="http://schemas.microsoft.com/office/powerpoint/2010/main" val="3816798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4F0FC-041A-844F-91BB-B2DE6DD42D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F7ABF7-BC1C-BE41-93BB-8096C94C3F1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3B988B4-8C54-ED4C-9677-E086B3414D4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0A13400-98F1-F94B-B68A-7F1D15A9A373}"/>
              </a:ext>
            </a:extLst>
          </p:cNvPr>
          <p:cNvSpPr>
            <a:spLocks noGrp="1"/>
          </p:cNvSpPr>
          <p:nvPr>
            <p:ph type="dt" sz="half" idx="10"/>
          </p:nvPr>
        </p:nvSpPr>
        <p:spPr/>
        <p:txBody>
          <a:bodyPr/>
          <a:lstStyle/>
          <a:p>
            <a:fld id="{8163AAF4-3932-514B-8393-D96687F5B08B}" type="datetimeFigureOut">
              <a:rPr lang="en-US" smtClean="0"/>
              <a:t>4/27/19</a:t>
            </a:fld>
            <a:endParaRPr lang="en-US"/>
          </a:p>
        </p:txBody>
      </p:sp>
      <p:sp>
        <p:nvSpPr>
          <p:cNvPr id="6" name="Footer Placeholder 5">
            <a:extLst>
              <a:ext uri="{FF2B5EF4-FFF2-40B4-BE49-F238E27FC236}">
                <a16:creationId xmlns:a16="http://schemas.microsoft.com/office/drawing/2014/main" id="{C696120F-BA14-9F49-8E10-B51F4DBD49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6680BB-EBD4-8A48-8ECC-32F9113AC9F2}"/>
              </a:ext>
            </a:extLst>
          </p:cNvPr>
          <p:cNvSpPr>
            <a:spLocks noGrp="1"/>
          </p:cNvSpPr>
          <p:nvPr>
            <p:ph type="sldNum" sz="quarter" idx="12"/>
          </p:nvPr>
        </p:nvSpPr>
        <p:spPr/>
        <p:txBody>
          <a:bodyPr/>
          <a:lstStyle/>
          <a:p>
            <a:fld id="{2CB1DCD3-0E5E-F846-9A2F-4F8EBAB71EFD}" type="slidenum">
              <a:rPr lang="en-US" smtClean="0"/>
              <a:t>‹#›</a:t>
            </a:fld>
            <a:endParaRPr lang="en-US"/>
          </a:p>
        </p:txBody>
      </p:sp>
    </p:spTree>
    <p:extLst>
      <p:ext uri="{BB962C8B-B14F-4D97-AF65-F5344CB8AC3E}">
        <p14:creationId xmlns:p14="http://schemas.microsoft.com/office/powerpoint/2010/main" val="1883657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4D18A-C618-5A4A-A645-ABBF1092FE7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EAA4003-0F70-9C44-A2A9-7767224C78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56FD1E3-9E7C-2B4A-889B-14643ABBC52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4DC90B2-B28F-2F44-BC4E-ADC7C7D1D6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409C9E3-DA3F-EE4B-9C29-8C2182CE8FC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8220DFD-A9C8-0B48-BB56-1C3CE661ED7F}"/>
              </a:ext>
            </a:extLst>
          </p:cNvPr>
          <p:cNvSpPr>
            <a:spLocks noGrp="1"/>
          </p:cNvSpPr>
          <p:nvPr>
            <p:ph type="dt" sz="half" idx="10"/>
          </p:nvPr>
        </p:nvSpPr>
        <p:spPr/>
        <p:txBody>
          <a:bodyPr/>
          <a:lstStyle/>
          <a:p>
            <a:fld id="{8163AAF4-3932-514B-8393-D96687F5B08B}" type="datetimeFigureOut">
              <a:rPr lang="en-US" smtClean="0"/>
              <a:t>4/27/19</a:t>
            </a:fld>
            <a:endParaRPr lang="en-US"/>
          </a:p>
        </p:txBody>
      </p:sp>
      <p:sp>
        <p:nvSpPr>
          <p:cNvPr id="8" name="Footer Placeholder 7">
            <a:extLst>
              <a:ext uri="{FF2B5EF4-FFF2-40B4-BE49-F238E27FC236}">
                <a16:creationId xmlns:a16="http://schemas.microsoft.com/office/drawing/2014/main" id="{6E0370DE-6924-E941-AF08-25BCA426375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B8769F5-6286-D148-8810-244A3A7EA61A}"/>
              </a:ext>
            </a:extLst>
          </p:cNvPr>
          <p:cNvSpPr>
            <a:spLocks noGrp="1"/>
          </p:cNvSpPr>
          <p:nvPr>
            <p:ph type="sldNum" sz="quarter" idx="12"/>
          </p:nvPr>
        </p:nvSpPr>
        <p:spPr/>
        <p:txBody>
          <a:bodyPr/>
          <a:lstStyle/>
          <a:p>
            <a:fld id="{2CB1DCD3-0E5E-F846-9A2F-4F8EBAB71EFD}" type="slidenum">
              <a:rPr lang="en-US" smtClean="0"/>
              <a:t>‹#›</a:t>
            </a:fld>
            <a:endParaRPr lang="en-US"/>
          </a:p>
        </p:txBody>
      </p:sp>
    </p:spTree>
    <p:extLst>
      <p:ext uri="{BB962C8B-B14F-4D97-AF65-F5344CB8AC3E}">
        <p14:creationId xmlns:p14="http://schemas.microsoft.com/office/powerpoint/2010/main" val="2960540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FB0AB-502C-C540-A812-84B7D85C594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B31B757-4089-584C-A5C5-95B3FD9997CB}"/>
              </a:ext>
            </a:extLst>
          </p:cNvPr>
          <p:cNvSpPr>
            <a:spLocks noGrp="1"/>
          </p:cNvSpPr>
          <p:nvPr>
            <p:ph type="dt" sz="half" idx="10"/>
          </p:nvPr>
        </p:nvSpPr>
        <p:spPr/>
        <p:txBody>
          <a:bodyPr/>
          <a:lstStyle/>
          <a:p>
            <a:fld id="{8163AAF4-3932-514B-8393-D96687F5B08B}" type="datetimeFigureOut">
              <a:rPr lang="en-US" smtClean="0"/>
              <a:t>4/27/19</a:t>
            </a:fld>
            <a:endParaRPr lang="en-US"/>
          </a:p>
        </p:txBody>
      </p:sp>
      <p:sp>
        <p:nvSpPr>
          <p:cNvPr id="4" name="Footer Placeholder 3">
            <a:extLst>
              <a:ext uri="{FF2B5EF4-FFF2-40B4-BE49-F238E27FC236}">
                <a16:creationId xmlns:a16="http://schemas.microsoft.com/office/drawing/2014/main" id="{A97B21E0-692C-EC4D-B73F-BA33ECC6D5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6C2EE24-7EA8-9948-8566-D5A596075B6E}"/>
              </a:ext>
            </a:extLst>
          </p:cNvPr>
          <p:cNvSpPr>
            <a:spLocks noGrp="1"/>
          </p:cNvSpPr>
          <p:nvPr>
            <p:ph type="sldNum" sz="quarter" idx="12"/>
          </p:nvPr>
        </p:nvSpPr>
        <p:spPr/>
        <p:txBody>
          <a:bodyPr/>
          <a:lstStyle/>
          <a:p>
            <a:fld id="{2CB1DCD3-0E5E-F846-9A2F-4F8EBAB71EFD}" type="slidenum">
              <a:rPr lang="en-US" smtClean="0"/>
              <a:t>‹#›</a:t>
            </a:fld>
            <a:endParaRPr lang="en-US"/>
          </a:p>
        </p:txBody>
      </p:sp>
    </p:spTree>
    <p:extLst>
      <p:ext uri="{BB962C8B-B14F-4D97-AF65-F5344CB8AC3E}">
        <p14:creationId xmlns:p14="http://schemas.microsoft.com/office/powerpoint/2010/main" val="1146825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55462D-CBF6-DA4B-9D24-9C497A5317CC}"/>
              </a:ext>
            </a:extLst>
          </p:cNvPr>
          <p:cNvSpPr>
            <a:spLocks noGrp="1"/>
          </p:cNvSpPr>
          <p:nvPr>
            <p:ph type="dt" sz="half" idx="10"/>
          </p:nvPr>
        </p:nvSpPr>
        <p:spPr/>
        <p:txBody>
          <a:bodyPr/>
          <a:lstStyle/>
          <a:p>
            <a:fld id="{8163AAF4-3932-514B-8393-D96687F5B08B}" type="datetimeFigureOut">
              <a:rPr lang="en-US" smtClean="0"/>
              <a:t>4/27/19</a:t>
            </a:fld>
            <a:endParaRPr lang="en-US"/>
          </a:p>
        </p:txBody>
      </p:sp>
      <p:sp>
        <p:nvSpPr>
          <p:cNvPr id="3" name="Footer Placeholder 2">
            <a:extLst>
              <a:ext uri="{FF2B5EF4-FFF2-40B4-BE49-F238E27FC236}">
                <a16:creationId xmlns:a16="http://schemas.microsoft.com/office/drawing/2014/main" id="{94E4DA7C-291A-6E42-BC56-32B82424A49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60D639E-3B20-E043-8075-E260C9B5BC19}"/>
              </a:ext>
            </a:extLst>
          </p:cNvPr>
          <p:cNvSpPr>
            <a:spLocks noGrp="1"/>
          </p:cNvSpPr>
          <p:nvPr>
            <p:ph type="sldNum" sz="quarter" idx="12"/>
          </p:nvPr>
        </p:nvSpPr>
        <p:spPr/>
        <p:txBody>
          <a:bodyPr/>
          <a:lstStyle/>
          <a:p>
            <a:fld id="{2CB1DCD3-0E5E-F846-9A2F-4F8EBAB71EFD}" type="slidenum">
              <a:rPr lang="en-US" smtClean="0"/>
              <a:t>‹#›</a:t>
            </a:fld>
            <a:endParaRPr lang="en-US"/>
          </a:p>
        </p:txBody>
      </p:sp>
    </p:spTree>
    <p:extLst>
      <p:ext uri="{BB962C8B-B14F-4D97-AF65-F5344CB8AC3E}">
        <p14:creationId xmlns:p14="http://schemas.microsoft.com/office/powerpoint/2010/main" val="2860816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B38DE-CB2C-7044-8868-9C9FAFE3F2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F58137-D275-F543-8761-E38F9DBC43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37988A7-8AC5-EA40-BAB7-8D21FA7174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96AE91F-CC14-6244-82F5-19508B9F02E1}"/>
              </a:ext>
            </a:extLst>
          </p:cNvPr>
          <p:cNvSpPr>
            <a:spLocks noGrp="1"/>
          </p:cNvSpPr>
          <p:nvPr>
            <p:ph type="dt" sz="half" idx="10"/>
          </p:nvPr>
        </p:nvSpPr>
        <p:spPr/>
        <p:txBody>
          <a:bodyPr/>
          <a:lstStyle/>
          <a:p>
            <a:fld id="{8163AAF4-3932-514B-8393-D96687F5B08B}" type="datetimeFigureOut">
              <a:rPr lang="en-US" smtClean="0"/>
              <a:t>4/27/19</a:t>
            </a:fld>
            <a:endParaRPr lang="en-US"/>
          </a:p>
        </p:txBody>
      </p:sp>
      <p:sp>
        <p:nvSpPr>
          <p:cNvPr id="6" name="Footer Placeholder 5">
            <a:extLst>
              <a:ext uri="{FF2B5EF4-FFF2-40B4-BE49-F238E27FC236}">
                <a16:creationId xmlns:a16="http://schemas.microsoft.com/office/drawing/2014/main" id="{D133B5E8-1CAC-4649-B6C9-A0BCD87959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513CF6-89D1-DF40-AA6A-822E20800202}"/>
              </a:ext>
            </a:extLst>
          </p:cNvPr>
          <p:cNvSpPr>
            <a:spLocks noGrp="1"/>
          </p:cNvSpPr>
          <p:nvPr>
            <p:ph type="sldNum" sz="quarter" idx="12"/>
          </p:nvPr>
        </p:nvSpPr>
        <p:spPr/>
        <p:txBody>
          <a:bodyPr/>
          <a:lstStyle/>
          <a:p>
            <a:fld id="{2CB1DCD3-0E5E-F846-9A2F-4F8EBAB71EFD}" type="slidenum">
              <a:rPr lang="en-US" smtClean="0"/>
              <a:t>‹#›</a:t>
            </a:fld>
            <a:endParaRPr lang="en-US"/>
          </a:p>
        </p:txBody>
      </p:sp>
    </p:spTree>
    <p:extLst>
      <p:ext uri="{BB962C8B-B14F-4D97-AF65-F5344CB8AC3E}">
        <p14:creationId xmlns:p14="http://schemas.microsoft.com/office/powerpoint/2010/main" val="1175626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A01AEC-7993-E743-9CCF-6C23DBED15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9D55F2A-D660-FE40-BA83-9060BC07D8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53B099-6511-9443-8275-CC6FAB48C5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63AAF4-3932-514B-8393-D96687F5B08B}" type="datetimeFigureOut">
              <a:rPr lang="en-US" smtClean="0"/>
              <a:t>4/27/19</a:t>
            </a:fld>
            <a:endParaRPr lang="en-US"/>
          </a:p>
        </p:txBody>
      </p:sp>
      <p:sp>
        <p:nvSpPr>
          <p:cNvPr id="5" name="Footer Placeholder 4">
            <a:extLst>
              <a:ext uri="{FF2B5EF4-FFF2-40B4-BE49-F238E27FC236}">
                <a16:creationId xmlns:a16="http://schemas.microsoft.com/office/drawing/2014/main" id="{EF8C931B-6C83-B94C-98D5-EB34B01DD4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91DDB53-077B-5945-A9D8-F48DCA1950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B1DCD3-0E5E-F846-9A2F-4F8EBAB71EFD}" type="slidenum">
              <a:rPr lang="en-US" smtClean="0"/>
              <a:t>‹#›</a:t>
            </a:fld>
            <a:endParaRPr lang="en-US"/>
          </a:p>
        </p:txBody>
      </p:sp>
    </p:spTree>
    <p:extLst>
      <p:ext uri="{BB962C8B-B14F-4D97-AF65-F5344CB8AC3E}">
        <p14:creationId xmlns:p14="http://schemas.microsoft.com/office/powerpoint/2010/main" val="30703908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45200">
            <a:alpha val="5000"/>
          </a:srgbClr>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DEA56F0-7048-DB42-A871-8829E075C5C6}"/>
              </a:ext>
            </a:extLst>
          </p:cNvPr>
          <p:cNvSpPr txBox="1"/>
          <p:nvPr/>
        </p:nvSpPr>
        <p:spPr>
          <a:xfrm>
            <a:off x="9194104" y="4439577"/>
            <a:ext cx="1844007" cy="2554545"/>
          </a:xfrm>
          <a:prstGeom prst="rect">
            <a:avLst/>
          </a:prstGeom>
          <a:solidFill>
            <a:srgbClr val="492906"/>
          </a:solidFill>
          <a:ln>
            <a:solidFill>
              <a:srgbClr val="945200"/>
            </a:solidFill>
          </a:ln>
        </p:spPr>
        <p:txBody>
          <a:bodyPr wrap="square" rtlCol="0">
            <a:spAutoFit/>
          </a:bodyPr>
          <a:lstStyle/>
          <a:p>
            <a:pPr algn="ctr"/>
            <a:r>
              <a:rPr lang="en-US" sz="3200" dirty="0">
                <a:solidFill>
                  <a:schemeClr val="bg1"/>
                </a:solidFill>
              </a:rPr>
              <a:t>					</a:t>
            </a:r>
          </a:p>
        </p:txBody>
      </p:sp>
      <p:sp>
        <p:nvSpPr>
          <p:cNvPr id="2" name="Title 1">
            <a:extLst>
              <a:ext uri="{FF2B5EF4-FFF2-40B4-BE49-F238E27FC236}">
                <a16:creationId xmlns:a16="http://schemas.microsoft.com/office/drawing/2014/main" id="{45458C93-D055-C440-919C-ED2CE08293D7}"/>
              </a:ext>
            </a:extLst>
          </p:cNvPr>
          <p:cNvSpPr>
            <a:spLocks noGrp="1"/>
          </p:cNvSpPr>
          <p:nvPr>
            <p:ph type="ctrTitle"/>
          </p:nvPr>
        </p:nvSpPr>
        <p:spPr>
          <a:xfrm>
            <a:off x="1175657" y="393173"/>
            <a:ext cx="9862455" cy="3161955"/>
          </a:xfrm>
          <a:solidFill>
            <a:srgbClr val="492906"/>
          </a:solidFill>
        </p:spPr>
        <p:txBody>
          <a:bodyPr>
            <a:normAutofit/>
          </a:bodyPr>
          <a:lstStyle/>
          <a:p>
            <a:r>
              <a:rPr lang="en-US" sz="7200" dirty="0">
                <a:solidFill>
                  <a:schemeClr val="bg1"/>
                </a:solidFill>
                <a:latin typeface="Angsana New" panose="02020603050405020304" pitchFamily="18" charset="-34"/>
                <a:cs typeface="Angsana New" panose="02020603050405020304" pitchFamily="18" charset="-34"/>
              </a:rPr>
              <a:t>HOW TO</a:t>
            </a:r>
            <a:br>
              <a:rPr lang="en-US" sz="7200" dirty="0">
                <a:solidFill>
                  <a:schemeClr val="bg1"/>
                </a:solidFill>
                <a:latin typeface="Angsana New" panose="02020603050405020304" pitchFamily="18" charset="-34"/>
                <a:cs typeface="Angsana New" panose="02020603050405020304" pitchFamily="18" charset="-34"/>
              </a:rPr>
            </a:br>
            <a:r>
              <a:rPr lang="en-US" sz="7200" dirty="0">
                <a:solidFill>
                  <a:schemeClr val="bg1"/>
                </a:solidFill>
                <a:latin typeface="Angsana New" panose="02020603050405020304" pitchFamily="18" charset="-34"/>
                <a:cs typeface="Angsana New" panose="02020603050405020304" pitchFamily="18" charset="-34"/>
              </a:rPr>
              <a:t>UNDERSTAND AND APPLY</a:t>
            </a:r>
            <a:br>
              <a:rPr lang="en-US" sz="7200" dirty="0">
                <a:solidFill>
                  <a:schemeClr val="bg1"/>
                </a:solidFill>
                <a:latin typeface="Angsana New" panose="02020603050405020304" pitchFamily="18" charset="-34"/>
                <a:cs typeface="Angsana New" panose="02020603050405020304" pitchFamily="18" charset="-34"/>
              </a:rPr>
            </a:br>
            <a:r>
              <a:rPr lang="en-US" sz="7200" dirty="0">
                <a:solidFill>
                  <a:schemeClr val="bg1"/>
                </a:solidFill>
                <a:latin typeface="Angsana New" panose="02020603050405020304" pitchFamily="18" charset="-34"/>
                <a:cs typeface="Angsana New" panose="02020603050405020304" pitchFamily="18" charset="-34"/>
              </a:rPr>
              <a:t>THE OLD TESTAMENT</a:t>
            </a:r>
          </a:p>
        </p:txBody>
      </p:sp>
      <p:sp>
        <p:nvSpPr>
          <p:cNvPr id="3" name="Subtitle 2">
            <a:extLst>
              <a:ext uri="{FF2B5EF4-FFF2-40B4-BE49-F238E27FC236}">
                <a16:creationId xmlns:a16="http://schemas.microsoft.com/office/drawing/2014/main" id="{E9555379-7FCC-094E-98AE-C89DEE208A08}"/>
              </a:ext>
            </a:extLst>
          </p:cNvPr>
          <p:cNvSpPr>
            <a:spLocks noGrp="1"/>
          </p:cNvSpPr>
          <p:nvPr>
            <p:ph type="subTitle" idx="1"/>
          </p:nvPr>
        </p:nvSpPr>
        <p:spPr>
          <a:xfrm>
            <a:off x="1175657" y="4527259"/>
            <a:ext cx="9862454" cy="2042642"/>
          </a:xfrm>
        </p:spPr>
        <p:txBody>
          <a:bodyPr>
            <a:normAutofit fontScale="92500" lnSpcReduction="10000"/>
          </a:bodyPr>
          <a:lstStyle/>
          <a:p>
            <a:pPr algn="l"/>
            <a:r>
              <a:rPr lang="en-US" sz="2800" dirty="0">
                <a:solidFill>
                  <a:srgbClr val="492906"/>
                </a:solidFill>
              </a:rPr>
              <a:t>Jason S. </a:t>
            </a:r>
            <a:r>
              <a:rPr lang="en-US" sz="2800" dirty="0" err="1">
                <a:solidFill>
                  <a:srgbClr val="492906"/>
                </a:solidFill>
              </a:rPr>
              <a:t>DeRouchie</a:t>
            </a:r>
            <a:r>
              <a:rPr lang="en-US" sz="2800" dirty="0">
                <a:solidFill>
                  <a:srgbClr val="492906"/>
                </a:solidFill>
              </a:rPr>
              <a:t>, PhD</a:t>
            </a:r>
          </a:p>
          <a:p>
            <a:pPr algn="l"/>
            <a:r>
              <a:rPr lang="en-US" dirty="0">
                <a:solidFill>
                  <a:srgbClr val="945200"/>
                </a:solidFill>
              </a:rPr>
              <a:t>Professor of Old Testament and Biblical Theology</a:t>
            </a:r>
          </a:p>
          <a:p>
            <a:pPr algn="l"/>
            <a:r>
              <a:rPr lang="en-US" dirty="0">
                <a:solidFill>
                  <a:srgbClr val="945200"/>
                </a:solidFill>
              </a:rPr>
              <a:t>Bethlehem College &amp; Seminary</a:t>
            </a:r>
          </a:p>
          <a:p>
            <a:pPr algn="l"/>
            <a:r>
              <a:rPr lang="en-US" dirty="0">
                <a:solidFill>
                  <a:srgbClr val="945200"/>
                </a:solidFill>
              </a:rPr>
              <a:t>Elder, Bethlehem Baptist Church</a:t>
            </a:r>
          </a:p>
          <a:p>
            <a:pPr algn="l"/>
            <a:r>
              <a:rPr lang="en-US" dirty="0">
                <a:solidFill>
                  <a:srgbClr val="945200"/>
                </a:solidFill>
              </a:rPr>
              <a:t>Spring 2019</a:t>
            </a:r>
          </a:p>
        </p:txBody>
      </p:sp>
      <p:sp>
        <p:nvSpPr>
          <p:cNvPr id="6" name="TextBox 5">
            <a:extLst>
              <a:ext uri="{FF2B5EF4-FFF2-40B4-BE49-F238E27FC236}">
                <a16:creationId xmlns:a16="http://schemas.microsoft.com/office/drawing/2014/main" id="{DB87981B-E697-6945-8073-29DF4C2319A9}"/>
              </a:ext>
            </a:extLst>
          </p:cNvPr>
          <p:cNvSpPr txBox="1"/>
          <p:nvPr/>
        </p:nvSpPr>
        <p:spPr>
          <a:xfrm>
            <a:off x="1175656" y="3748806"/>
            <a:ext cx="9862455" cy="584775"/>
          </a:xfrm>
          <a:prstGeom prst="rect">
            <a:avLst/>
          </a:prstGeom>
          <a:solidFill>
            <a:srgbClr val="945200"/>
          </a:solidFill>
          <a:ln>
            <a:solidFill>
              <a:srgbClr val="945200"/>
            </a:solidFill>
          </a:ln>
        </p:spPr>
        <p:txBody>
          <a:bodyPr wrap="square" rtlCol="0">
            <a:spAutoFit/>
          </a:bodyPr>
          <a:lstStyle/>
          <a:p>
            <a:pPr algn="ctr"/>
            <a:r>
              <a:rPr lang="en-US" sz="3200" dirty="0">
                <a:solidFill>
                  <a:schemeClr val="bg1"/>
                </a:solidFill>
              </a:rPr>
              <a:t>TWELVE STEPS FROM EXEGESIS TO THEOLOGY</a:t>
            </a:r>
          </a:p>
        </p:txBody>
      </p:sp>
      <p:pic>
        <p:nvPicPr>
          <p:cNvPr id="5" name="Picture 4">
            <a:extLst>
              <a:ext uri="{FF2B5EF4-FFF2-40B4-BE49-F238E27FC236}">
                <a16:creationId xmlns:a16="http://schemas.microsoft.com/office/drawing/2014/main" id="{CE84CBD6-2563-D345-9A52-85FE90A56555}"/>
              </a:ext>
            </a:extLst>
          </p:cNvPr>
          <p:cNvPicPr>
            <a:picLocks noChangeAspect="1"/>
          </p:cNvPicPr>
          <p:nvPr/>
        </p:nvPicPr>
        <p:blipFill>
          <a:blip r:embed="rId2"/>
          <a:stretch>
            <a:fillRect/>
          </a:stretch>
        </p:blipFill>
        <p:spPr>
          <a:xfrm>
            <a:off x="9337666" y="4575202"/>
            <a:ext cx="1572385" cy="2245220"/>
          </a:xfrm>
          <a:prstGeom prst="rect">
            <a:avLst/>
          </a:prstGeom>
        </p:spPr>
      </p:pic>
    </p:spTree>
    <p:extLst>
      <p:ext uri="{BB962C8B-B14F-4D97-AF65-F5344CB8AC3E}">
        <p14:creationId xmlns:p14="http://schemas.microsoft.com/office/powerpoint/2010/main" val="807597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ED5CF0-E1AC-1942-9F90-294433D3E9BD}"/>
              </a:ext>
            </a:extLst>
          </p:cNvPr>
          <p:cNvSpPr>
            <a:spLocks noGrp="1"/>
          </p:cNvSpPr>
          <p:nvPr>
            <p:ph idx="1"/>
          </p:nvPr>
        </p:nvSpPr>
        <p:spPr>
          <a:xfrm>
            <a:off x="838200" y="412955"/>
            <a:ext cx="10515600" cy="6445045"/>
          </a:xfrm>
        </p:spPr>
        <p:txBody>
          <a:bodyPr>
            <a:normAutofit/>
          </a:bodyPr>
          <a:lstStyle/>
          <a:p>
            <a:pPr lvl="2"/>
            <a:r>
              <a:rPr lang="en-US" b="0" dirty="0"/>
              <a:t>Wayne Grudem has said, we can understand Scripture, but:</a:t>
            </a:r>
          </a:p>
          <a:p>
            <a:pPr lvl="3"/>
            <a:r>
              <a:rPr lang="en-US" dirty="0"/>
              <a:t>Not all at once;</a:t>
            </a:r>
          </a:p>
          <a:p>
            <a:pPr lvl="3"/>
            <a:r>
              <a:rPr lang="en-US" dirty="0"/>
              <a:t>Not without effort;</a:t>
            </a:r>
          </a:p>
          <a:p>
            <a:pPr lvl="3"/>
            <a:r>
              <a:rPr lang="en-US" dirty="0"/>
              <a:t>Not without ordinary means;</a:t>
            </a:r>
          </a:p>
          <a:p>
            <a:pPr lvl="3"/>
            <a:r>
              <a:rPr lang="en-US" dirty="0"/>
              <a:t>Not without the reader’s willingness to obey it;</a:t>
            </a:r>
          </a:p>
          <a:p>
            <a:pPr lvl="3"/>
            <a:r>
              <a:rPr lang="en-US" dirty="0"/>
              <a:t>Not without the help of the Holy Spirit;</a:t>
            </a:r>
          </a:p>
          <a:p>
            <a:pPr lvl="3"/>
            <a:r>
              <a:rPr lang="en-US" dirty="0"/>
              <a:t>Not without human misunderstanding;</a:t>
            </a:r>
          </a:p>
          <a:p>
            <a:pPr lvl="3"/>
            <a:r>
              <a:rPr lang="en-US" dirty="0"/>
              <a:t>Never completely.</a:t>
            </a:r>
          </a:p>
          <a:p>
            <a:pPr marL="1370012" lvl="3" indent="0">
              <a:buNone/>
            </a:pPr>
            <a:r>
              <a:rPr lang="en-US" sz="3200" dirty="0"/>
              <a:t>*Grudem, “The Perspicuity of Scripture,” </a:t>
            </a:r>
            <a:r>
              <a:rPr lang="en-US" sz="3200" i="1" dirty="0" err="1"/>
              <a:t>Themelios</a:t>
            </a:r>
            <a:r>
              <a:rPr lang="en-US" sz="3200" dirty="0"/>
              <a:t> 34.3 (2009): 288–309.</a:t>
            </a:r>
          </a:p>
        </p:txBody>
      </p:sp>
    </p:spTree>
    <p:extLst>
      <p:ext uri="{BB962C8B-B14F-4D97-AF65-F5344CB8AC3E}">
        <p14:creationId xmlns:p14="http://schemas.microsoft.com/office/powerpoint/2010/main" val="3450298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mph" presetSubtype="0" nodeType="clickEffect">
                                  <p:stCondLst>
                                    <p:cond delay="0"/>
                                  </p:stCondLst>
                                  <p:childTnLst>
                                    <p:set>
                                      <p:cBhvr>
                                        <p:cTn id="10" dur="indefinite"/>
                                        <p:tgtEl>
                                          <p:spTgt spid="3">
                                            <p:txEl>
                                              <p:pRg st="1" end="1"/>
                                            </p:txEl>
                                          </p:spTgt>
                                        </p:tgtEl>
                                        <p:attrNameLst>
                                          <p:attrName>style.opacity</p:attrName>
                                        </p:attrNameLst>
                                      </p:cBhvr>
                                      <p:to>
                                        <p:strVal val="0.5"/>
                                      </p:to>
                                    </p:set>
                                    <p:animEffect filter="image" prLst="opacity: 0.5">
                                      <p:cBhvr rctx="IE">
                                        <p:cTn id="11" dur="indefinite"/>
                                        <p:tgtEl>
                                          <p:spTgt spid="3">
                                            <p:txEl>
                                              <p:pRg st="1" end="1"/>
                                            </p:txEl>
                                          </p:spTgt>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9" presetClass="emph" presetSubtype="0" nodeType="clickEffect">
                                  <p:stCondLst>
                                    <p:cond delay="0"/>
                                  </p:stCondLst>
                                  <p:childTnLst>
                                    <p:set>
                                      <p:cBhvr>
                                        <p:cTn id="17" dur="indefinite"/>
                                        <p:tgtEl>
                                          <p:spTgt spid="3">
                                            <p:txEl>
                                              <p:pRg st="2" end="2"/>
                                            </p:txEl>
                                          </p:spTgt>
                                        </p:tgtEl>
                                        <p:attrNameLst>
                                          <p:attrName>style.opacity</p:attrName>
                                        </p:attrNameLst>
                                      </p:cBhvr>
                                      <p:to>
                                        <p:strVal val="0.5"/>
                                      </p:to>
                                    </p:set>
                                    <p:animEffect filter="image" prLst="opacity: 0.5">
                                      <p:cBhvr rctx="IE">
                                        <p:cTn id="18" dur="indefinite"/>
                                        <p:tgtEl>
                                          <p:spTgt spid="3">
                                            <p:txEl>
                                              <p:pRg st="2" end="2"/>
                                            </p:txEl>
                                          </p:spTgt>
                                        </p:tgtEl>
                                      </p:cBhvr>
                                    </p:animEffect>
                                  </p:childTnLst>
                                </p:cTn>
                              </p:par>
                              <p:par>
                                <p:cTn id="19" presetID="1"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9" presetClass="emph" presetSubtype="0" nodeType="clickEffect">
                                  <p:stCondLst>
                                    <p:cond delay="0"/>
                                  </p:stCondLst>
                                  <p:childTnLst>
                                    <p:set>
                                      <p:cBhvr>
                                        <p:cTn id="24" dur="indefinite"/>
                                        <p:tgtEl>
                                          <p:spTgt spid="3">
                                            <p:txEl>
                                              <p:pRg st="3" end="3"/>
                                            </p:txEl>
                                          </p:spTgt>
                                        </p:tgtEl>
                                        <p:attrNameLst>
                                          <p:attrName>style.opacity</p:attrName>
                                        </p:attrNameLst>
                                      </p:cBhvr>
                                      <p:to>
                                        <p:strVal val="0.5"/>
                                      </p:to>
                                    </p:set>
                                    <p:animEffect filter="image" prLst="opacity: 0.5">
                                      <p:cBhvr rctx="IE">
                                        <p:cTn id="25" dur="indefinite"/>
                                        <p:tgtEl>
                                          <p:spTgt spid="3">
                                            <p:txEl>
                                              <p:pRg st="3" end="3"/>
                                            </p:txEl>
                                          </p:spTgt>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9" presetClass="emph" presetSubtype="0" nodeType="clickEffect">
                                  <p:stCondLst>
                                    <p:cond delay="0"/>
                                  </p:stCondLst>
                                  <p:childTnLst>
                                    <p:set>
                                      <p:cBhvr>
                                        <p:cTn id="31" dur="indefinite"/>
                                        <p:tgtEl>
                                          <p:spTgt spid="3">
                                            <p:txEl>
                                              <p:pRg st="4" end="4"/>
                                            </p:txEl>
                                          </p:spTgt>
                                        </p:tgtEl>
                                        <p:attrNameLst>
                                          <p:attrName>style.opacity</p:attrName>
                                        </p:attrNameLst>
                                      </p:cBhvr>
                                      <p:to>
                                        <p:strVal val="0.5"/>
                                      </p:to>
                                    </p:set>
                                    <p:animEffect filter="image" prLst="opacity: 0.5">
                                      <p:cBhvr rctx="IE">
                                        <p:cTn id="32" dur="indefinite"/>
                                        <p:tgtEl>
                                          <p:spTgt spid="3">
                                            <p:txEl>
                                              <p:pRg st="4" end="4"/>
                                            </p:txEl>
                                          </p:spTgt>
                                        </p:tgtEl>
                                      </p:cBhvr>
                                    </p:animEffect>
                                  </p:childTnLst>
                                </p:cTn>
                              </p:par>
                              <p:par>
                                <p:cTn id="33" presetID="1" presetClass="entr" presetSubtype="0" fill="hold" grpId="0"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9" presetClass="emph" presetSubtype="0" nodeType="clickEffect">
                                  <p:stCondLst>
                                    <p:cond delay="0"/>
                                  </p:stCondLst>
                                  <p:childTnLst>
                                    <p:set>
                                      <p:cBhvr>
                                        <p:cTn id="38" dur="indefinite"/>
                                        <p:tgtEl>
                                          <p:spTgt spid="3">
                                            <p:txEl>
                                              <p:pRg st="5" end="5"/>
                                            </p:txEl>
                                          </p:spTgt>
                                        </p:tgtEl>
                                        <p:attrNameLst>
                                          <p:attrName>style.opacity</p:attrName>
                                        </p:attrNameLst>
                                      </p:cBhvr>
                                      <p:to>
                                        <p:strVal val="0.5"/>
                                      </p:to>
                                    </p:set>
                                    <p:animEffect filter="image" prLst="opacity: 0.5">
                                      <p:cBhvr rctx="IE">
                                        <p:cTn id="39" dur="indefinite"/>
                                        <p:tgtEl>
                                          <p:spTgt spid="3">
                                            <p:txEl>
                                              <p:pRg st="5" end="5"/>
                                            </p:txEl>
                                          </p:spTgt>
                                        </p:tgtEl>
                                      </p:cBhvr>
                                    </p:animEffect>
                                  </p:childTnLst>
                                </p:cTn>
                              </p:par>
                              <p:par>
                                <p:cTn id="40" presetID="1" presetClass="entr" presetSubtype="0" fill="hold" grpId="0" nodeType="with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9" presetClass="emph" presetSubtype="0" nodeType="clickEffect">
                                  <p:stCondLst>
                                    <p:cond delay="0"/>
                                  </p:stCondLst>
                                  <p:childTnLst>
                                    <p:set>
                                      <p:cBhvr>
                                        <p:cTn id="45" dur="indefinite"/>
                                        <p:tgtEl>
                                          <p:spTgt spid="3">
                                            <p:txEl>
                                              <p:pRg st="6" end="6"/>
                                            </p:txEl>
                                          </p:spTgt>
                                        </p:tgtEl>
                                        <p:attrNameLst>
                                          <p:attrName>style.opacity</p:attrName>
                                        </p:attrNameLst>
                                      </p:cBhvr>
                                      <p:to>
                                        <p:strVal val="0.5"/>
                                      </p:to>
                                    </p:set>
                                    <p:animEffect filter="image" prLst="opacity: 0.5">
                                      <p:cBhvr rctx="IE">
                                        <p:cTn id="46" dur="indefinite"/>
                                        <p:tgtEl>
                                          <p:spTgt spid="3">
                                            <p:txEl>
                                              <p:pRg st="6" end="6"/>
                                            </p:txEl>
                                          </p:spTgt>
                                        </p:tgtEl>
                                      </p:cBhvr>
                                    </p:animEffect>
                                  </p:childTnLst>
                                </p:cTn>
                              </p:par>
                              <p:par>
                                <p:cTn id="47" presetID="1" presetClass="entr" presetSubtype="0" fill="hold" grpId="0" nodeType="with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C65AC-C21F-BF4E-801D-493310515A8C}"/>
              </a:ext>
            </a:extLst>
          </p:cNvPr>
          <p:cNvSpPr>
            <a:spLocks noGrp="1"/>
          </p:cNvSpPr>
          <p:nvPr>
            <p:ph type="title"/>
          </p:nvPr>
        </p:nvSpPr>
        <p:spPr/>
        <p:txBody>
          <a:bodyPr>
            <a:normAutofit/>
          </a:bodyPr>
          <a:lstStyle/>
          <a:p>
            <a:r>
              <a:rPr lang="en-US" dirty="0"/>
              <a:t>Key Spheres for Historical Context</a:t>
            </a:r>
          </a:p>
        </p:txBody>
      </p:sp>
      <p:sp>
        <p:nvSpPr>
          <p:cNvPr id="3" name="Content Placeholder 2">
            <a:extLst>
              <a:ext uri="{FF2B5EF4-FFF2-40B4-BE49-F238E27FC236}">
                <a16:creationId xmlns:a16="http://schemas.microsoft.com/office/drawing/2014/main" id="{36ED5CF0-E1AC-1942-9F90-294433D3E9BD}"/>
              </a:ext>
            </a:extLst>
          </p:cNvPr>
          <p:cNvSpPr>
            <a:spLocks noGrp="1"/>
          </p:cNvSpPr>
          <p:nvPr>
            <p:ph idx="1"/>
          </p:nvPr>
        </p:nvSpPr>
        <p:spPr/>
        <p:txBody>
          <a:bodyPr>
            <a:normAutofit/>
          </a:bodyPr>
          <a:lstStyle/>
          <a:p>
            <a:r>
              <a:rPr lang="en-US" dirty="0"/>
              <a:t>A proper grasp of linguistic signs</a:t>
            </a:r>
          </a:p>
          <a:p>
            <a:r>
              <a:rPr lang="en-US" dirty="0"/>
              <a:t>A detailed grasp of the persons, institutions, and events of Scripture</a:t>
            </a:r>
          </a:p>
          <a:p>
            <a:r>
              <a:rPr lang="en-US" dirty="0"/>
              <a:t>A general awareness of life in this created world </a:t>
            </a:r>
            <a:r>
              <a:rPr lang="en-US" b="0" dirty="0"/>
              <a:t>(e.g., “ants,” </a:t>
            </a:r>
            <a:r>
              <a:rPr lang="en-US" b="0" dirty="0" err="1"/>
              <a:t>Prov</a:t>
            </a:r>
            <a:r>
              <a:rPr lang="en-US" b="0" dirty="0"/>
              <a:t> 6:6; “heavens,” Ps 19:1; “birds,” Matt 6:26, 28)</a:t>
            </a:r>
            <a:endParaRPr lang="en-US" dirty="0"/>
          </a:p>
          <a:p>
            <a:r>
              <a:rPr lang="en-US" dirty="0"/>
              <a:t>A proper approach to extrabiblical data</a:t>
            </a:r>
          </a:p>
          <a:p>
            <a:pPr lvl="1"/>
            <a:r>
              <a:rPr lang="en-US" b="0" dirty="0"/>
              <a:t>E.g., Creation accounts</a:t>
            </a:r>
          </a:p>
        </p:txBody>
      </p:sp>
    </p:spTree>
    <p:extLst>
      <p:ext uri="{BB962C8B-B14F-4D97-AF65-F5344CB8AC3E}">
        <p14:creationId xmlns:p14="http://schemas.microsoft.com/office/powerpoint/2010/main" val="3508526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mph" presetSubtype="0" nodeType="clickEffect">
                                  <p:stCondLst>
                                    <p:cond delay="0"/>
                                  </p:stCondLst>
                                  <p:childTnLst>
                                    <p:set>
                                      <p:cBhvr>
                                        <p:cTn id="10" dur="indefinite"/>
                                        <p:tgtEl>
                                          <p:spTgt spid="3">
                                            <p:txEl>
                                              <p:pRg st="0" end="0"/>
                                            </p:txEl>
                                          </p:spTgt>
                                        </p:tgtEl>
                                        <p:attrNameLst>
                                          <p:attrName>style.opacity</p:attrName>
                                        </p:attrNameLst>
                                      </p:cBhvr>
                                      <p:to>
                                        <p:strVal val="0.5"/>
                                      </p:to>
                                    </p:set>
                                    <p:animEffect filter="image" prLst="opacity: 0.5">
                                      <p:cBhvr rctx="IE">
                                        <p:cTn id="11" dur="indefinite"/>
                                        <p:tgtEl>
                                          <p:spTgt spid="3">
                                            <p:txEl>
                                              <p:pRg st="0" end="0"/>
                                            </p:txEl>
                                          </p:spTgt>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9" presetClass="emph" presetSubtype="0" nodeType="clickEffect">
                                  <p:stCondLst>
                                    <p:cond delay="0"/>
                                  </p:stCondLst>
                                  <p:childTnLst>
                                    <p:set>
                                      <p:cBhvr>
                                        <p:cTn id="17" dur="indefinite"/>
                                        <p:tgtEl>
                                          <p:spTgt spid="3">
                                            <p:txEl>
                                              <p:pRg st="1" end="1"/>
                                            </p:txEl>
                                          </p:spTgt>
                                        </p:tgtEl>
                                        <p:attrNameLst>
                                          <p:attrName>style.opacity</p:attrName>
                                        </p:attrNameLst>
                                      </p:cBhvr>
                                      <p:to>
                                        <p:strVal val="0.5"/>
                                      </p:to>
                                    </p:set>
                                    <p:animEffect filter="image" prLst="opacity: 0.5">
                                      <p:cBhvr rctx="IE">
                                        <p:cTn id="18" dur="indefinite"/>
                                        <p:tgtEl>
                                          <p:spTgt spid="3">
                                            <p:txEl>
                                              <p:pRg st="1" end="1"/>
                                            </p:txEl>
                                          </p:spTgt>
                                        </p:tgtEl>
                                      </p:cBhvr>
                                    </p:animEffect>
                                  </p:childTnLst>
                                </p:cTn>
                              </p:par>
                              <p:par>
                                <p:cTn id="19" presetID="1" presetClass="entr" presetSubtype="0"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9" presetClass="emph" presetSubtype="0" nodeType="clickEffect">
                                  <p:stCondLst>
                                    <p:cond delay="0"/>
                                  </p:stCondLst>
                                  <p:childTnLst>
                                    <p:set>
                                      <p:cBhvr>
                                        <p:cTn id="24" dur="indefinite"/>
                                        <p:tgtEl>
                                          <p:spTgt spid="3">
                                            <p:txEl>
                                              <p:pRg st="2" end="2"/>
                                            </p:txEl>
                                          </p:spTgt>
                                        </p:tgtEl>
                                        <p:attrNameLst>
                                          <p:attrName>style.opacity</p:attrName>
                                        </p:attrNameLst>
                                      </p:cBhvr>
                                      <p:to>
                                        <p:strVal val="0.5"/>
                                      </p:to>
                                    </p:set>
                                    <p:animEffect filter="image" prLst="opacity: 0.5">
                                      <p:cBhvr rctx="IE">
                                        <p:cTn id="25" dur="indefinite"/>
                                        <p:tgtEl>
                                          <p:spTgt spid="3">
                                            <p:txEl>
                                              <p:pRg st="2" end="2"/>
                                            </p:txEl>
                                          </p:spTgt>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ED5CF0-E1AC-1942-9F90-294433D3E9BD}"/>
              </a:ext>
            </a:extLst>
          </p:cNvPr>
          <p:cNvSpPr>
            <a:spLocks noGrp="1"/>
          </p:cNvSpPr>
          <p:nvPr>
            <p:ph idx="1"/>
          </p:nvPr>
        </p:nvSpPr>
        <p:spPr>
          <a:xfrm>
            <a:off x="838200" y="410966"/>
            <a:ext cx="10515600" cy="6447034"/>
          </a:xfrm>
        </p:spPr>
        <p:txBody>
          <a:bodyPr>
            <a:normAutofit fontScale="92500" lnSpcReduction="20000"/>
          </a:bodyPr>
          <a:lstStyle/>
          <a:p>
            <a:pPr lvl="1"/>
            <a:r>
              <a:rPr lang="en-US" b="0" dirty="0"/>
              <a:t>E.g., The vision in Ezekiel 1</a:t>
            </a:r>
          </a:p>
          <a:p>
            <a:pPr lvl="2"/>
            <a:r>
              <a:rPr lang="en-US" u="sng" dirty="0" err="1"/>
              <a:t>Ezek</a:t>
            </a:r>
            <a:r>
              <a:rPr lang="en-US" u="sng" dirty="0"/>
              <a:t> 1:5–11</a:t>
            </a:r>
            <a:r>
              <a:rPr lang="en-US" dirty="0"/>
              <a:t>. And from the midst of [the cloud] came the likeness of four living creatures. And this was their appearance: they had a human likeness, </a:t>
            </a:r>
            <a:r>
              <a:rPr lang="en-US" baseline="30000" dirty="0"/>
              <a:t>6</a:t>
            </a:r>
            <a:r>
              <a:rPr lang="en-US" dirty="0"/>
              <a:t> but each had four faces, and each of them had four wings. </a:t>
            </a:r>
            <a:r>
              <a:rPr lang="en-US" baseline="30000" dirty="0"/>
              <a:t>7</a:t>
            </a:r>
            <a:r>
              <a:rPr lang="en-US" dirty="0"/>
              <a:t> Their legs were straight, and the soles of their feet were like the sole of a calf’s foot. And they sparkled like burnished bronze. </a:t>
            </a:r>
            <a:r>
              <a:rPr lang="en-US" baseline="30000" dirty="0"/>
              <a:t>8</a:t>
            </a:r>
            <a:r>
              <a:rPr lang="en-US" dirty="0"/>
              <a:t> Under their wings on their four sides they had human hands. And the four had their faces and their wings thus: </a:t>
            </a:r>
            <a:r>
              <a:rPr lang="en-US" baseline="30000" dirty="0"/>
              <a:t>9</a:t>
            </a:r>
            <a:r>
              <a:rPr lang="en-US" dirty="0"/>
              <a:t> their wings touched one another. Each one of them went straight forward, without turning as they went. </a:t>
            </a:r>
            <a:r>
              <a:rPr lang="en-US" baseline="30000" dirty="0"/>
              <a:t>10</a:t>
            </a:r>
            <a:r>
              <a:rPr lang="en-US" dirty="0"/>
              <a:t> As for the likeness of their faces, each had a human face. The four had the face of a lion on the right side, the four had the face of an ox on the left side, and the four had the face of an eagle. </a:t>
            </a:r>
            <a:r>
              <a:rPr lang="en-US" baseline="30000" dirty="0"/>
              <a:t>11</a:t>
            </a:r>
            <a:r>
              <a:rPr lang="en-US" dirty="0"/>
              <a:t> Such were their faces. And their wings were spread out above. Each creature had two wings, each of which touched the wing of another, while two covered their bodies….  </a:t>
            </a:r>
          </a:p>
        </p:txBody>
      </p:sp>
    </p:spTree>
    <p:extLst>
      <p:ext uri="{BB962C8B-B14F-4D97-AF65-F5344CB8AC3E}">
        <p14:creationId xmlns:p14="http://schemas.microsoft.com/office/powerpoint/2010/main" val="3561842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ED5CF0-E1AC-1942-9F90-294433D3E9BD}"/>
              </a:ext>
            </a:extLst>
          </p:cNvPr>
          <p:cNvSpPr>
            <a:spLocks noGrp="1"/>
          </p:cNvSpPr>
          <p:nvPr>
            <p:ph idx="1"/>
          </p:nvPr>
        </p:nvSpPr>
        <p:spPr>
          <a:xfrm>
            <a:off x="838200" y="410966"/>
            <a:ext cx="10515600" cy="6447034"/>
          </a:xfrm>
        </p:spPr>
        <p:txBody>
          <a:bodyPr>
            <a:normAutofit fontScale="92500" lnSpcReduction="20000"/>
          </a:bodyPr>
          <a:lstStyle/>
          <a:p>
            <a:pPr lvl="1"/>
            <a:r>
              <a:rPr lang="en-US" b="0" dirty="0"/>
              <a:t>E.g., The vision in Ezekiel 1</a:t>
            </a:r>
          </a:p>
          <a:p>
            <a:pPr marL="1376363" lvl="2" indent="0">
              <a:buNone/>
            </a:pPr>
            <a:r>
              <a:rPr lang="en-US" baseline="30000" dirty="0"/>
              <a:t>22</a:t>
            </a:r>
            <a:r>
              <a:rPr lang="en-US" dirty="0"/>
              <a:t> Over the heads of the living creatures there was the likeness of an expanse, shining like awe-inspiring crystal, spread out above their heads…. </a:t>
            </a:r>
            <a:r>
              <a:rPr lang="en-US" baseline="30000" dirty="0"/>
              <a:t>26</a:t>
            </a:r>
            <a:r>
              <a:rPr lang="en-US" dirty="0"/>
              <a:t> And above the expanse over their heads there was the likeness of a throne, in appearance like sapphire; and seated above the likeness of a throne was a likeness with a human appearance. </a:t>
            </a:r>
            <a:r>
              <a:rPr lang="en-US" baseline="30000" dirty="0"/>
              <a:t>27</a:t>
            </a:r>
            <a:r>
              <a:rPr lang="en-US" dirty="0"/>
              <a:t> And upward from what had the appearance of his waist I saw as it were gleaming metal, like the appearance of fire enclosed all around. And downward from what had the appearance of his waist I saw as it were the appearance of fire, and there was brightness around him. </a:t>
            </a:r>
            <a:r>
              <a:rPr lang="en-US" baseline="30000" dirty="0"/>
              <a:t>28</a:t>
            </a:r>
            <a:r>
              <a:rPr lang="en-US" dirty="0"/>
              <a:t> Like the appearance of the bow that is in the cloud on the day of rain, so was the appearance of the brightness all around. Such was the appearance of the likeness of the glory of the LORD. And when I saw it, I fell on my face.</a:t>
            </a:r>
          </a:p>
        </p:txBody>
      </p:sp>
    </p:spTree>
    <p:extLst>
      <p:ext uri="{BB962C8B-B14F-4D97-AF65-F5344CB8AC3E}">
        <p14:creationId xmlns:p14="http://schemas.microsoft.com/office/powerpoint/2010/main" val="19657728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ED5CF0-E1AC-1942-9F90-294433D3E9BD}"/>
              </a:ext>
            </a:extLst>
          </p:cNvPr>
          <p:cNvSpPr>
            <a:spLocks noGrp="1"/>
          </p:cNvSpPr>
          <p:nvPr>
            <p:ph idx="1"/>
          </p:nvPr>
        </p:nvSpPr>
        <p:spPr>
          <a:xfrm>
            <a:off x="838200" y="410966"/>
            <a:ext cx="10515600" cy="591924"/>
          </a:xfrm>
        </p:spPr>
        <p:txBody>
          <a:bodyPr>
            <a:normAutofit fontScale="92500" lnSpcReduction="20000"/>
          </a:bodyPr>
          <a:lstStyle/>
          <a:p>
            <a:pPr lvl="1"/>
            <a:r>
              <a:rPr lang="en-US" b="0" dirty="0"/>
              <a:t>E.g., The vision in Ezekiel 1</a:t>
            </a:r>
          </a:p>
        </p:txBody>
      </p:sp>
      <p:pic>
        <p:nvPicPr>
          <p:cNvPr id="7" name="Picture 2" descr="2">
            <a:extLst>
              <a:ext uri="{FF2B5EF4-FFF2-40B4-BE49-F238E27FC236}">
                <a16:creationId xmlns:a16="http://schemas.microsoft.com/office/drawing/2014/main" id="{2627BE2D-1775-7841-ADDB-7861F977B8FB}"/>
              </a:ext>
            </a:extLst>
          </p:cNvPr>
          <p:cNvPicPr>
            <a:picLocks noChangeAspect="1" noChangeArrowheads="1"/>
          </p:cNvPicPr>
          <p:nvPr/>
        </p:nvPicPr>
        <p:blipFill>
          <a:blip r:embed="rId2"/>
          <a:srcRect/>
          <a:stretch>
            <a:fillRect/>
          </a:stretch>
        </p:blipFill>
        <p:spPr bwMode="auto">
          <a:xfrm>
            <a:off x="4446319" y="1002890"/>
            <a:ext cx="3038801" cy="4948238"/>
          </a:xfrm>
          <a:prstGeom prst="rect">
            <a:avLst/>
          </a:prstGeom>
          <a:noFill/>
        </p:spPr>
      </p:pic>
      <p:sp>
        <p:nvSpPr>
          <p:cNvPr id="8" name="TextBox 7">
            <a:extLst>
              <a:ext uri="{FF2B5EF4-FFF2-40B4-BE49-F238E27FC236}">
                <a16:creationId xmlns:a16="http://schemas.microsoft.com/office/drawing/2014/main" id="{8E7DD87F-0C46-034E-BB47-0457FE987B40}"/>
              </a:ext>
            </a:extLst>
          </p:cNvPr>
          <p:cNvSpPr txBox="1"/>
          <p:nvPr/>
        </p:nvSpPr>
        <p:spPr>
          <a:xfrm>
            <a:off x="4130777" y="6118276"/>
            <a:ext cx="3930446" cy="523220"/>
          </a:xfrm>
          <a:prstGeom prst="rect">
            <a:avLst/>
          </a:prstGeom>
          <a:solidFill>
            <a:srgbClr val="945200"/>
          </a:solidFill>
        </p:spPr>
        <p:txBody>
          <a:bodyPr wrap="square" rtlCol="0">
            <a:spAutoFit/>
          </a:bodyPr>
          <a:lstStyle/>
          <a:p>
            <a:pPr algn="ctr"/>
            <a:r>
              <a:rPr lang="en-US" sz="2800" b="1" dirty="0">
                <a:solidFill>
                  <a:schemeClr val="bg1"/>
                </a:solidFill>
              </a:rPr>
              <a:t>Three-faced divine image</a:t>
            </a:r>
          </a:p>
        </p:txBody>
      </p:sp>
    </p:spTree>
    <p:extLst>
      <p:ext uri="{BB962C8B-B14F-4D97-AF65-F5344CB8AC3E}">
        <p14:creationId xmlns:p14="http://schemas.microsoft.com/office/powerpoint/2010/main" val="31744463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ED5CF0-E1AC-1942-9F90-294433D3E9BD}"/>
              </a:ext>
            </a:extLst>
          </p:cNvPr>
          <p:cNvSpPr>
            <a:spLocks noGrp="1"/>
          </p:cNvSpPr>
          <p:nvPr>
            <p:ph idx="1"/>
          </p:nvPr>
        </p:nvSpPr>
        <p:spPr>
          <a:xfrm>
            <a:off x="838200" y="410966"/>
            <a:ext cx="10515600" cy="591924"/>
          </a:xfrm>
        </p:spPr>
        <p:txBody>
          <a:bodyPr>
            <a:normAutofit fontScale="92500" lnSpcReduction="20000"/>
          </a:bodyPr>
          <a:lstStyle/>
          <a:p>
            <a:pPr lvl="1"/>
            <a:r>
              <a:rPr lang="en-US" b="0" dirty="0"/>
              <a:t>E.g., The vision in Ezekiel 1</a:t>
            </a:r>
          </a:p>
        </p:txBody>
      </p:sp>
      <p:pic>
        <p:nvPicPr>
          <p:cNvPr id="5" name="Picture 2" descr="3">
            <a:extLst>
              <a:ext uri="{FF2B5EF4-FFF2-40B4-BE49-F238E27FC236}">
                <a16:creationId xmlns:a16="http://schemas.microsoft.com/office/drawing/2014/main" id="{B2112DAD-290B-014E-B5D1-392DD6DEB06A}"/>
              </a:ext>
            </a:extLst>
          </p:cNvPr>
          <p:cNvPicPr>
            <a:picLocks noChangeAspect="1" noChangeArrowheads="1"/>
          </p:cNvPicPr>
          <p:nvPr/>
        </p:nvPicPr>
        <p:blipFill>
          <a:blip r:embed="rId2"/>
          <a:srcRect l="7500"/>
          <a:stretch>
            <a:fillRect/>
          </a:stretch>
        </p:blipFill>
        <p:spPr bwMode="auto">
          <a:xfrm>
            <a:off x="1790700" y="1002890"/>
            <a:ext cx="8610600" cy="4948238"/>
          </a:xfrm>
          <a:prstGeom prst="rect">
            <a:avLst/>
          </a:prstGeom>
          <a:noFill/>
        </p:spPr>
      </p:pic>
      <p:sp>
        <p:nvSpPr>
          <p:cNvPr id="7" name="TextBox 6">
            <a:extLst>
              <a:ext uri="{FF2B5EF4-FFF2-40B4-BE49-F238E27FC236}">
                <a16:creationId xmlns:a16="http://schemas.microsoft.com/office/drawing/2014/main" id="{0B73FB5A-5454-8E40-BCE8-433E0F4559DC}"/>
              </a:ext>
            </a:extLst>
          </p:cNvPr>
          <p:cNvSpPr txBox="1"/>
          <p:nvPr/>
        </p:nvSpPr>
        <p:spPr>
          <a:xfrm>
            <a:off x="4249993" y="6118276"/>
            <a:ext cx="3692013" cy="523220"/>
          </a:xfrm>
          <a:prstGeom prst="rect">
            <a:avLst/>
          </a:prstGeom>
          <a:solidFill>
            <a:srgbClr val="945200"/>
          </a:solidFill>
        </p:spPr>
        <p:txBody>
          <a:bodyPr wrap="square" rtlCol="0">
            <a:spAutoFit/>
          </a:bodyPr>
          <a:lstStyle/>
          <a:p>
            <a:pPr algn="ctr"/>
            <a:r>
              <a:rPr lang="en-US" sz="2800" b="1" dirty="0">
                <a:solidFill>
                  <a:schemeClr val="bg1"/>
                </a:solidFill>
              </a:rPr>
              <a:t>Two-faced divine image</a:t>
            </a:r>
          </a:p>
        </p:txBody>
      </p:sp>
    </p:spTree>
    <p:extLst>
      <p:ext uri="{BB962C8B-B14F-4D97-AF65-F5344CB8AC3E}">
        <p14:creationId xmlns:p14="http://schemas.microsoft.com/office/powerpoint/2010/main" val="12422261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ED5CF0-E1AC-1942-9F90-294433D3E9BD}"/>
              </a:ext>
            </a:extLst>
          </p:cNvPr>
          <p:cNvSpPr>
            <a:spLocks noGrp="1"/>
          </p:cNvSpPr>
          <p:nvPr>
            <p:ph idx="1"/>
          </p:nvPr>
        </p:nvSpPr>
        <p:spPr>
          <a:xfrm>
            <a:off x="838200" y="410966"/>
            <a:ext cx="10515600" cy="591924"/>
          </a:xfrm>
        </p:spPr>
        <p:txBody>
          <a:bodyPr>
            <a:normAutofit fontScale="92500" lnSpcReduction="20000"/>
          </a:bodyPr>
          <a:lstStyle/>
          <a:p>
            <a:pPr lvl="1"/>
            <a:r>
              <a:rPr lang="en-US" b="0" dirty="0"/>
              <a:t>E.g., The vision in Ezekiel 1</a:t>
            </a:r>
          </a:p>
        </p:txBody>
      </p:sp>
      <p:sp>
        <p:nvSpPr>
          <p:cNvPr id="6" name="TextBox 5">
            <a:extLst>
              <a:ext uri="{FF2B5EF4-FFF2-40B4-BE49-F238E27FC236}">
                <a16:creationId xmlns:a16="http://schemas.microsoft.com/office/drawing/2014/main" id="{0DB63C59-1EDD-B847-A185-6B334B8EF813}"/>
              </a:ext>
            </a:extLst>
          </p:cNvPr>
          <p:cNvSpPr txBox="1"/>
          <p:nvPr/>
        </p:nvSpPr>
        <p:spPr>
          <a:xfrm>
            <a:off x="4249993" y="6118276"/>
            <a:ext cx="3692013" cy="523220"/>
          </a:xfrm>
          <a:prstGeom prst="rect">
            <a:avLst/>
          </a:prstGeom>
          <a:solidFill>
            <a:srgbClr val="945200"/>
          </a:solidFill>
        </p:spPr>
        <p:txBody>
          <a:bodyPr wrap="square" rtlCol="0">
            <a:spAutoFit/>
          </a:bodyPr>
          <a:lstStyle/>
          <a:p>
            <a:pPr algn="ctr"/>
            <a:r>
              <a:rPr lang="en-US" sz="2800" b="1" dirty="0">
                <a:solidFill>
                  <a:schemeClr val="bg1"/>
                </a:solidFill>
              </a:rPr>
              <a:t>Two-faced divine image</a:t>
            </a:r>
          </a:p>
        </p:txBody>
      </p:sp>
      <p:pic>
        <p:nvPicPr>
          <p:cNvPr id="7" name="Picture 2" descr="4">
            <a:extLst>
              <a:ext uri="{FF2B5EF4-FFF2-40B4-BE49-F238E27FC236}">
                <a16:creationId xmlns:a16="http://schemas.microsoft.com/office/drawing/2014/main" id="{814E9BD6-89B8-1F46-B4B3-82D6DF83CCDE}"/>
              </a:ext>
            </a:extLst>
          </p:cNvPr>
          <p:cNvPicPr>
            <a:picLocks noChangeAspect="1" noChangeArrowheads="1"/>
          </p:cNvPicPr>
          <p:nvPr/>
        </p:nvPicPr>
        <p:blipFill>
          <a:blip r:embed="rId2"/>
          <a:srcRect/>
          <a:stretch>
            <a:fillRect/>
          </a:stretch>
        </p:blipFill>
        <p:spPr bwMode="auto">
          <a:xfrm>
            <a:off x="838200" y="1002890"/>
            <a:ext cx="10520436" cy="4948238"/>
          </a:xfrm>
          <a:prstGeom prst="rect">
            <a:avLst/>
          </a:prstGeom>
          <a:noFill/>
        </p:spPr>
      </p:pic>
    </p:spTree>
    <p:extLst>
      <p:ext uri="{BB962C8B-B14F-4D97-AF65-F5344CB8AC3E}">
        <p14:creationId xmlns:p14="http://schemas.microsoft.com/office/powerpoint/2010/main" val="6774062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ED5CF0-E1AC-1942-9F90-294433D3E9BD}"/>
              </a:ext>
            </a:extLst>
          </p:cNvPr>
          <p:cNvSpPr>
            <a:spLocks noGrp="1"/>
          </p:cNvSpPr>
          <p:nvPr>
            <p:ph idx="1"/>
          </p:nvPr>
        </p:nvSpPr>
        <p:spPr>
          <a:xfrm>
            <a:off x="838200" y="410966"/>
            <a:ext cx="10515600" cy="591924"/>
          </a:xfrm>
        </p:spPr>
        <p:txBody>
          <a:bodyPr>
            <a:normAutofit fontScale="92500" lnSpcReduction="20000"/>
          </a:bodyPr>
          <a:lstStyle/>
          <a:p>
            <a:pPr lvl="1"/>
            <a:r>
              <a:rPr lang="en-US" b="0" dirty="0"/>
              <a:t>E.g., The vision in Ezekiel 1</a:t>
            </a:r>
          </a:p>
        </p:txBody>
      </p:sp>
      <p:sp>
        <p:nvSpPr>
          <p:cNvPr id="6" name="TextBox 5">
            <a:extLst>
              <a:ext uri="{FF2B5EF4-FFF2-40B4-BE49-F238E27FC236}">
                <a16:creationId xmlns:a16="http://schemas.microsoft.com/office/drawing/2014/main" id="{0DB63C59-1EDD-B847-A185-6B334B8EF813}"/>
              </a:ext>
            </a:extLst>
          </p:cNvPr>
          <p:cNvSpPr txBox="1"/>
          <p:nvPr/>
        </p:nvSpPr>
        <p:spPr>
          <a:xfrm>
            <a:off x="1249926" y="6118276"/>
            <a:ext cx="9692148" cy="523220"/>
          </a:xfrm>
          <a:prstGeom prst="rect">
            <a:avLst/>
          </a:prstGeom>
          <a:solidFill>
            <a:srgbClr val="945200"/>
          </a:solidFill>
        </p:spPr>
        <p:txBody>
          <a:bodyPr wrap="square" rtlCol="0">
            <a:spAutoFit/>
          </a:bodyPr>
          <a:lstStyle/>
          <a:p>
            <a:pPr algn="ctr"/>
            <a:r>
              <a:rPr lang="en-US" sz="2800" b="1" dirty="0">
                <a:solidFill>
                  <a:schemeClr val="bg1"/>
                </a:solidFill>
              </a:rPr>
              <a:t>Composite divine image </a:t>
            </a:r>
            <a:r>
              <a:rPr lang="en-US" sz="2800" dirty="0">
                <a:solidFill>
                  <a:schemeClr val="bg1"/>
                </a:solidFill>
              </a:rPr>
              <a:t>(lion body / human head / eagle wings)</a:t>
            </a:r>
          </a:p>
        </p:txBody>
      </p:sp>
      <p:pic>
        <p:nvPicPr>
          <p:cNvPr id="5" name="Picture 2" descr="5">
            <a:extLst>
              <a:ext uri="{FF2B5EF4-FFF2-40B4-BE49-F238E27FC236}">
                <a16:creationId xmlns:a16="http://schemas.microsoft.com/office/drawing/2014/main" id="{1EC40078-E428-C442-AADE-A34C585DCE18}"/>
              </a:ext>
            </a:extLst>
          </p:cNvPr>
          <p:cNvPicPr>
            <a:picLocks noChangeAspect="1" noChangeArrowheads="1"/>
          </p:cNvPicPr>
          <p:nvPr/>
        </p:nvPicPr>
        <p:blipFill>
          <a:blip r:embed="rId2"/>
          <a:srcRect/>
          <a:stretch>
            <a:fillRect/>
          </a:stretch>
        </p:blipFill>
        <p:spPr bwMode="auto">
          <a:xfrm>
            <a:off x="3543300" y="1002890"/>
            <a:ext cx="5105400" cy="4870450"/>
          </a:xfrm>
          <a:prstGeom prst="rect">
            <a:avLst/>
          </a:prstGeom>
          <a:noFill/>
        </p:spPr>
      </p:pic>
    </p:spTree>
    <p:extLst>
      <p:ext uri="{BB962C8B-B14F-4D97-AF65-F5344CB8AC3E}">
        <p14:creationId xmlns:p14="http://schemas.microsoft.com/office/powerpoint/2010/main" val="4229780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ED5CF0-E1AC-1942-9F90-294433D3E9BD}"/>
              </a:ext>
            </a:extLst>
          </p:cNvPr>
          <p:cNvSpPr>
            <a:spLocks noGrp="1"/>
          </p:cNvSpPr>
          <p:nvPr>
            <p:ph idx="1"/>
          </p:nvPr>
        </p:nvSpPr>
        <p:spPr>
          <a:xfrm>
            <a:off x="838200" y="410966"/>
            <a:ext cx="10515600" cy="591924"/>
          </a:xfrm>
        </p:spPr>
        <p:txBody>
          <a:bodyPr>
            <a:normAutofit fontScale="92500" lnSpcReduction="20000"/>
          </a:bodyPr>
          <a:lstStyle/>
          <a:p>
            <a:pPr lvl="1"/>
            <a:r>
              <a:rPr lang="en-US" b="0" dirty="0"/>
              <a:t>E.g., The vision in Ezekiel 1</a:t>
            </a:r>
          </a:p>
        </p:txBody>
      </p:sp>
      <p:sp>
        <p:nvSpPr>
          <p:cNvPr id="6" name="TextBox 5">
            <a:extLst>
              <a:ext uri="{FF2B5EF4-FFF2-40B4-BE49-F238E27FC236}">
                <a16:creationId xmlns:a16="http://schemas.microsoft.com/office/drawing/2014/main" id="{0DB63C59-1EDD-B847-A185-6B334B8EF813}"/>
              </a:ext>
            </a:extLst>
          </p:cNvPr>
          <p:cNvSpPr txBox="1"/>
          <p:nvPr/>
        </p:nvSpPr>
        <p:spPr>
          <a:xfrm>
            <a:off x="1119649" y="6128108"/>
            <a:ext cx="10234151" cy="523220"/>
          </a:xfrm>
          <a:prstGeom prst="rect">
            <a:avLst/>
          </a:prstGeom>
          <a:solidFill>
            <a:srgbClr val="945200"/>
          </a:solidFill>
        </p:spPr>
        <p:txBody>
          <a:bodyPr wrap="square" rtlCol="0">
            <a:spAutoFit/>
          </a:bodyPr>
          <a:lstStyle/>
          <a:p>
            <a:pPr algn="ctr"/>
            <a:r>
              <a:rPr lang="en-US" sz="2800" b="1" dirty="0">
                <a:solidFill>
                  <a:schemeClr val="bg1"/>
                </a:solidFill>
              </a:rPr>
              <a:t>Composite divine image </a:t>
            </a:r>
            <a:r>
              <a:rPr lang="en-US" sz="2800" dirty="0">
                <a:solidFill>
                  <a:schemeClr val="bg1"/>
                </a:solidFill>
              </a:rPr>
              <a:t>(human body / eagle head / multiple wings)</a:t>
            </a:r>
          </a:p>
        </p:txBody>
      </p:sp>
      <p:pic>
        <p:nvPicPr>
          <p:cNvPr id="7" name="Picture 2" descr="9">
            <a:extLst>
              <a:ext uri="{FF2B5EF4-FFF2-40B4-BE49-F238E27FC236}">
                <a16:creationId xmlns:a16="http://schemas.microsoft.com/office/drawing/2014/main" id="{D660EDBE-B29B-4845-805C-5A887DC86F48}"/>
              </a:ext>
            </a:extLst>
          </p:cNvPr>
          <p:cNvPicPr>
            <a:picLocks noChangeAspect="1" noChangeArrowheads="1"/>
          </p:cNvPicPr>
          <p:nvPr/>
        </p:nvPicPr>
        <p:blipFill>
          <a:blip r:embed="rId2"/>
          <a:srcRect/>
          <a:stretch>
            <a:fillRect/>
          </a:stretch>
        </p:blipFill>
        <p:spPr bwMode="auto">
          <a:xfrm>
            <a:off x="4356999" y="963202"/>
            <a:ext cx="3478002" cy="4949825"/>
          </a:xfrm>
          <a:prstGeom prst="rect">
            <a:avLst/>
          </a:prstGeom>
          <a:noFill/>
        </p:spPr>
      </p:pic>
    </p:spTree>
    <p:extLst>
      <p:ext uri="{BB962C8B-B14F-4D97-AF65-F5344CB8AC3E}">
        <p14:creationId xmlns:p14="http://schemas.microsoft.com/office/powerpoint/2010/main" val="20965040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ED5CF0-E1AC-1942-9F90-294433D3E9BD}"/>
              </a:ext>
            </a:extLst>
          </p:cNvPr>
          <p:cNvSpPr>
            <a:spLocks noGrp="1"/>
          </p:cNvSpPr>
          <p:nvPr>
            <p:ph idx="1"/>
          </p:nvPr>
        </p:nvSpPr>
        <p:spPr>
          <a:xfrm>
            <a:off x="838200" y="410966"/>
            <a:ext cx="10515600" cy="591924"/>
          </a:xfrm>
        </p:spPr>
        <p:txBody>
          <a:bodyPr>
            <a:normAutofit fontScale="92500" lnSpcReduction="20000"/>
          </a:bodyPr>
          <a:lstStyle/>
          <a:p>
            <a:pPr lvl="1"/>
            <a:r>
              <a:rPr lang="en-US" b="0" dirty="0"/>
              <a:t>E.g., The vision in Ezekiel 1</a:t>
            </a:r>
          </a:p>
        </p:txBody>
      </p:sp>
      <p:sp>
        <p:nvSpPr>
          <p:cNvPr id="6" name="TextBox 5">
            <a:extLst>
              <a:ext uri="{FF2B5EF4-FFF2-40B4-BE49-F238E27FC236}">
                <a16:creationId xmlns:a16="http://schemas.microsoft.com/office/drawing/2014/main" id="{0DB63C59-1EDD-B847-A185-6B334B8EF813}"/>
              </a:ext>
            </a:extLst>
          </p:cNvPr>
          <p:cNvSpPr txBox="1"/>
          <p:nvPr/>
        </p:nvSpPr>
        <p:spPr>
          <a:xfrm>
            <a:off x="1119649" y="6128108"/>
            <a:ext cx="10234151" cy="523220"/>
          </a:xfrm>
          <a:prstGeom prst="rect">
            <a:avLst/>
          </a:prstGeom>
          <a:solidFill>
            <a:srgbClr val="945200"/>
          </a:solidFill>
        </p:spPr>
        <p:txBody>
          <a:bodyPr wrap="square" rtlCol="0">
            <a:spAutoFit/>
          </a:bodyPr>
          <a:lstStyle/>
          <a:p>
            <a:pPr algn="ctr"/>
            <a:r>
              <a:rPr lang="en-US" sz="2800" b="1" dirty="0">
                <a:solidFill>
                  <a:schemeClr val="bg1"/>
                </a:solidFill>
              </a:rPr>
              <a:t>Composite divine images </a:t>
            </a:r>
            <a:r>
              <a:rPr lang="en-US" sz="2800" dirty="0">
                <a:solidFill>
                  <a:schemeClr val="bg1"/>
                </a:solidFill>
              </a:rPr>
              <a:t>(human body / lion head / wings)</a:t>
            </a:r>
          </a:p>
        </p:txBody>
      </p:sp>
      <p:pic>
        <p:nvPicPr>
          <p:cNvPr id="5" name="Picture 2" descr="10">
            <a:extLst>
              <a:ext uri="{FF2B5EF4-FFF2-40B4-BE49-F238E27FC236}">
                <a16:creationId xmlns:a16="http://schemas.microsoft.com/office/drawing/2014/main" id="{215F91B2-77F9-1F4D-A66D-1618DDAD2A62}"/>
              </a:ext>
            </a:extLst>
          </p:cNvPr>
          <p:cNvPicPr>
            <a:picLocks noChangeAspect="1" noChangeArrowheads="1"/>
          </p:cNvPicPr>
          <p:nvPr/>
        </p:nvPicPr>
        <p:blipFill>
          <a:blip r:embed="rId2"/>
          <a:srcRect/>
          <a:stretch>
            <a:fillRect/>
          </a:stretch>
        </p:blipFill>
        <p:spPr bwMode="auto">
          <a:xfrm>
            <a:off x="675968" y="1002890"/>
            <a:ext cx="10677832" cy="4914399"/>
          </a:xfrm>
          <a:prstGeom prst="rect">
            <a:avLst/>
          </a:prstGeom>
          <a:noFill/>
        </p:spPr>
      </p:pic>
    </p:spTree>
    <p:extLst>
      <p:ext uri="{BB962C8B-B14F-4D97-AF65-F5344CB8AC3E}">
        <p14:creationId xmlns:p14="http://schemas.microsoft.com/office/powerpoint/2010/main" val="1318173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B4C7E-90AF-D94E-8369-43754C19A9CD}"/>
              </a:ext>
            </a:extLst>
          </p:cNvPr>
          <p:cNvSpPr>
            <a:spLocks noGrp="1"/>
          </p:cNvSpPr>
          <p:nvPr>
            <p:ph type="title"/>
          </p:nvPr>
        </p:nvSpPr>
        <p:spPr>
          <a:xfrm>
            <a:off x="5022937" y="365125"/>
            <a:ext cx="6976997" cy="792719"/>
          </a:xfrm>
          <a:solidFill>
            <a:srgbClr val="492906"/>
          </a:solidFill>
        </p:spPr>
        <p:txBody>
          <a:bodyPr>
            <a:noAutofit/>
          </a:bodyPr>
          <a:lstStyle/>
          <a:p>
            <a:pPr marL="91440" algn="ctr"/>
            <a:r>
              <a:rPr lang="en-US" sz="6000" b="1" dirty="0">
                <a:latin typeface="Angsana New" panose="02020603050405020304" pitchFamily="18" charset="-34"/>
              </a:rPr>
              <a:t>STEPS IN THE JOURNEY</a:t>
            </a:r>
            <a:endParaRPr lang="en-US" sz="2800" dirty="0"/>
          </a:p>
        </p:txBody>
      </p:sp>
      <p:sp>
        <p:nvSpPr>
          <p:cNvPr id="3" name="Content Placeholder 2">
            <a:extLst>
              <a:ext uri="{FF2B5EF4-FFF2-40B4-BE49-F238E27FC236}">
                <a16:creationId xmlns:a16="http://schemas.microsoft.com/office/drawing/2014/main" id="{3EE20480-3716-DD4E-8EE2-227721282114}"/>
              </a:ext>
            </a:extLst>
          </p:cNvPr>
          <p:cNvSpPr>
            <a:spLocks noGrp="1"/>
          </p:cNvSpPr>
          <p:nvPr>
            <p:ph idx="1"/>
          </p:nvPr>
        </p:nvSpPr>
        <p:spPr>
          <a:xfrm>
            <a:off x="5022936" y="1457740"/>
            <a:ext cx="6976998" cy="5400260"/>
          </a:xfrm>
        </p:spPr>
        <p:txBody>
          <a:bodyPr>
            <a:normAutofit/>
          </a:bodyPr>
          <a:lstStyle/>
          <a:p>
            <a:r>
              <a:rPr lang="en-US" sz="4000" b="0" dirty="0"/>
              <a:t>Part 1: </a:t>
            </a:r>
            <a:r>
              <a:rPr lang="en-US" sz="4000" b="0" u="sng" dirty="0"/>
              <a:t>T</a:t>
            </a:r>
            <a:r>
              <a:rPr lang="en-US" sz="4000" b="0" dirty="0"/>
              <a:t>ext</a:t>
            </a:r>
          </a:p>
          <a:p>
            <a:r>
              <a:rPr lang="en-US" sz="4000" b="0" dirty="0"/>
              <a:t>Part 2: </a:t>
            </a:r>
            <a:r>
              <a:rPr lang="en-US" sz="4000" b="0" u="sng" dirty="0"/>
              <a:t>O</a:t>
            </a:r>
            <a:r>
              <a:rPr lang="en-US" sz="4000" b="0" dirty="0"/>
              <a:t>bservation</a:t>
            </a:r>
          </a:p>
          <a:p>
            <a:r>
              <a:rPr lang="en-US" sz="4000" dirty="0"/>
              <a:t>Part 3: </a:t>
            </a:r>
            <a:r>
              <a:rPr lang="en-US" sz="4000" u="sng" dirty="0"/>
              <a:t>C</a:t>
            </a:r>
            <a:r>
              <a:rPr lang="en-US" sz="4000" dirty="0"/>
              <a:t>ontext – “Where does the passage fit?”</a:t>
            </a:r>
          </a:p>
          <a:p>
            <a:pPr marL="1200150" lvl="1" indent="-742950">
              <a:buClr>
                <a:srgbClr val="945200"/>
              </a:buClr>
              <a:buSzPct val="100000"/>
              <a:buFont typeface="+mj-lt"/>
              <a:buAutoNum type="arabicPeriod" startAt="8"/>
            </a:pPr>
            <a:r>
              <a:rPr lang="en-US" sz="3600" dirty="0">
                <a:solidFill>
                  <a:srgbClr val="945200"/>
                </a:solidFill>
              </a:rPr>
              <a:t>Historical Context</a:t>
            </a:r>
          </a:p>
          <a:p>
            <a:pPr marL="1200150" lvl="1" indent="-742950">
              <a:buSzPct val="100000"/>
              <a:buFont typeface="+mj-lt"/>
              <a:buAutoNum type="arabicPeriod" startAt="8"/>
            </a:pPr>
            <a:r>
              <a:rPr lang="en-US" sz="3600" b="0" dirty="0"/>
              <a:t>Literary Context</a:t>
            </a:r>
          </a:p>
          <a:p>
            <a:r>
              <a:rPr lang="en-US" sz="4000" b="0" dirty="0"/>
              <a:t>Part 4: </a:t>
            </a:r>
            <a:r>
              <a:rPr lang="en-US" sz="4000" b="0" u="sng" dirty="0"/>
              <a:t>M</a:t>
            </a:r>
            <a:r>
              <a:rPr lang="en-US" sz="4000" b="0" dirty="0"/>
              <a:t>eaning</a:t>
            </a:r>
          </a:p>
          <a:p>
            <a:r>
              <a:rPr lang="en-US" sz="4000" b="0" dirty="0"/>
              <a:t>Part 5: </a:t>
            </a:r>
            <a:r>
              <a:rPr lang="en-US" sz="4000" b="0" u="sng" dirty="0"/>
              <a:t>A</a:t>
            </a:r>
            <a:r>
              <a:rPr lang="en-US" sz="4000" b="0" dirty="0"/>
              <a:t>pplication</a:t>
            </a:r>
          </a:p>
        </p:txBody>
      </p:sp>
      <p:pic>
        <p:nvPicPr>
          <p:cNvPr id="4" name="Picture 3">
            <a:extLst>
              <a:ext uri="{FF2B5EF4-FFF2-40B4-BE49-F238E27FC236}">
                <a16:creationId xmlns:a16="http://schemas.microsoft.com/office/drawing/2014/main" id="{30B92724-0F83-DC46-A041-52F978340A61}"/>
              </a:ext>
            </a:extLst>
          </p:cNvPr>
          <p:cNvPicPr>
            <a:picLocks noChangeAspect="1"/>
          </p:cNvPicPr>
          <p:nvPr/>
        </p:nvPicPr>
        <p:blipFill>
          <a:blip r:embed="rId2"/>
          <a:stretch>
            <a:fillRect/>
          </a:stretch>
        </p:blipFill>
        <p:spPr>
          <a:xfrm>
            <a:off x="0" y="0"/>
            <a:ext cx="4809066" cy="6866899"/>
          </a:xfrm>
          <a:prstGeom prst="rect">
            <a:avLst/>
          </a:prstGeom>
        </p:spPr>
      </p:pic>
    </p:spTree>
    <p:extLst>
      <p:ext uri="{BB962C8B-B14F-4D97-AF65-F5344CB8AC3E}">
        <p14:creationId xmlns:p14="http://schemas.microsoft.com/office/powerpoint/2010/main" val="14372519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ED5CF0-E1AC-1942-9F90-294433D3E9BD}"/>
              </a:ext>
            </a:extLst>
          </p:cNvPr>
          <p:cNvSpPr>
            <a:spLocks noGrp="1"/>
          </p:cNvSpPr>
          <p:nvPr>
            <p:ph idx="1"/>
          </p:nvPr>
        </p:nvSpPr>
        <p:spPr>
          <a:xfrm>
            <a:off x="838200" y="410966"/>
            <a:ext cx="10515600" cy="591924"/>
          </a:xfrm>
        </p:spPr>
        <p:txBody>
          <a:bodyPr>
            <a:normAutofit fontScale="92500" lnSpcReduction="20000"/>
          </a:bodyPr>
          <a:lstStyle/>
          <a:p>
            <a:pPr lvl="1"/>
            <a:r>
              <a:rPr lang="en-US" b="0" dirty="0"/>
              <a:t>E.g., The vision in Ezekiel 1</a:t>
            </a:r>
          </a:p>
        </p:txBody>
      </p:sp>
      <p:sp>
        <p:nvSpPr>
          <p:cNvPr id="6" name="TextBox 5">
            <a:extLst>
              <a:ext uri="{FF2B5EF4-FFF2-40B4-BE49-F238E27FC236}">
                <a16:creationId xmlns:a16="http://schemas.microsoft.com/office/drawing/2014/main" id="{0DB63C59-1EDD-B847-A185-6B334B8EF813}"/>
              </a:ext>
            </a:extLst>
          </p:cNvPr>
          <p:cNvSpPr txBox="1"/>
          <p:nvPr/>
        </p:nvSpPr>
        <p:spPr>
          <a:xfrm>
            <a:off x="1119649" y="6128108"/>
            <a:ext cx="10234151" cy="523220"/>
          </a:xfrm>
          <a:prstGeom prst="rect">
            <a:avLst/>
          </a:prstGeom>
          <a:solidFill>
            <a:srgbClr val="945200"/>
          </a:solidFill>
        </p:spPr>
        <p:txBody>
          <a:bodyPr wrap="square" rtlCol="0">
            <a:spAutoFit/>
          </a:bodyPr>
          <a:lstStyle/>
          <a:p>
            <a:pPr algn="ctr"/>
            <a:r>
              <a:rPr lang="en-US" sz="2800" b="1" dirty="0">
                <a:solidFill>
                  <a:schemeClr val="bg1"/>
                </a:solidFill>
              </a:rPr>
              <a:t>Composite divine images </a:t>
            </a:r>
            <a:r>
              <a:rPr lang="en-US" sz="2800" dirty="0">
                <a:solidFill>
                  <a:schemeClr val="bg1"/>
                </a:solidFill>
              </a:rPr>
              <a:t>(ox body / ox head / wings)</a:t>
            </a:r>
          </a:p>
        </p:txBody>
      </p:sp>
      <p:pic>
        <p:nvPicPr>
          <p:cNvPr id="7" name="Picture 2" descr="11">
            <a:extLst>
              <a:ext uri="{FF2B5EF4-FFF2-40B4-BE49-F238E27FC236}">
                <a16:creationId xmlns:a16="http://schemas.microsoft.com/office/drawing/2014/main" id="{EC23E57D-B4E7-9647-AC7C-0C52BD0AFE89}"/>
              </a:ext>
            </a:extLst>
          </p:cNvPr>
          <p:cNvPicPr>
            <a:picLocks noChangeAspect="1" noChangeArrowheads="1"/>
          </p:cNvPicPr>
          <p:nvPr/>
        </p:nvPicPr>
        <p:blipFill>
          <a:blip r:embed="rId2"/>
          <a:srcRect/>
          <a:stretch>
            <a:fillRect/>
          </a:stretch>
        </p:blipFill>
        <p:spPr bwMode="auto">
          <a:xfrm>
            <a:off x="1778410" y="1002890"/>
            <a:ext cx="8635180" cy="4926481"/>
          </a:xfrm>
          <a:prstGeom prst="rect">
            <a:avLst/>
          </a:prstGeom>
          <a:noFill/>
        </p:spPr>
      </p:pic>
    </p:spTree>
    <p:extLst>
      <p:ext uri="{BB962C8B-B14F-4D97-AF65-F5344CB8AC3E}">
        <p14:creationId xmlns:p14="http://schemas.microsoft.com/office/powerpoint/2010/main" val="18987348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ED5CF0-E1AC-1942-9F90-294433D3E9BD}"/>
              </a:ext>
            </a:extLst>
          </p:cNvPr>
          <p:cNvSpPr>
            <a:spLocks noGrp="1"/>
          </p:cNvSpPr>
          <p:nvPr>
            <p:ph idx="1"/>
          </p:nvPr>
        </p:nvSpPr>
        <p:spPr>
          <a:xfrm>
            <a:off x="838200" y="410966"/>
            <a:ext cx="10515600" cy="591924"/>
          </a:xfrm>
        </p:spPr>
        <p:txBody>
          <a:bodyPr>
            <a:normAutofit fontScale="92500" lnSpcReduction="20000"/>
          </a:bodyPr>
          <a:lstStyle/>
          <a:p>
            <a:pPr lvl="1"/>
            <a:r>
              <a:rPr lang="en-US" b="0" dirty="0"/>
              <a:t>E.g., The vision in Ezekiel 1</a:t>
            </a:r>
          </a:p>
        </p:txBody>
      </p:sp>
      <p:sp>
        <p:nvSpPr>
          <p:cNvPr id="6" name="TextBox 5">
            <a:extLst>
              <a:ext uri="{FF2B5EF4-FFF2-40B4-BE49-F238E27FC236}">
                <a16:creationId xmlns:a16="http://schemas.microsoft.com/office/drawing/2014/main" id="{0DB63C59-1EDD-B847-A185-6B334B8EF813}"/>
              </a:ext>
            </a:extLst>
          </p:cNvPr>
          <p:cNvSpPr txBox="1"/>
          <p:nvPr/>
        </p:nvSpPr>
        <p:spPr>
          <a:xfrm>
            <a:off x="1119649" y="6128108"/>
            <a:ext cx="10234151" cy="523220"/>
          </a:xfrm>
          <a:prstGeom prst="rect">
            <a:avLst/>
          </a:prstGeom>
          <a:solidFill>
            <a:srgbClr val="945200"/>
          </a:solidFill>
        </p:spPr>
        <p:txBody>
          <a:bodyPr wrap="square" rtlCol="0">
            <a:spAutoFit/>
          </a:bodyPr>
          <a:lstStyle/>
          <a:p>
            <a:pPr algn="ctr"/>
            <a:r>
              <a:rPr lang="en-US" sz="2800" b="1" dirty="0">
                <a:solidFill>
                  <a:schemeClr val="bg1"/>
                </a:solidFill>
              </a:rPr>
              <a:t>Composite divine images </a:t>
            </a:r>
            <a:r>
              <a:rPr lang="en-US" sz="2800" dirty="0">
                <a:solidFill>
                  <a:schemeClr val="bg1"/>
                </a:solidFill>
              </a:rPr>
              <a:t>(human body / eagle head / wings)</a:t>
            </a:r>
          </a:p>
        </p:txBody>
      </p:sp>
      <p:pic>
        <p:nvPicPr>
          <p:cNvPr id="5" name="Picture 2" descr="12">
            <a:extLst>
              <a:ext uri="{FF2B5EF4-FFF2-40B4-BE49-F238E27FC236}">
                <a16:creationId xmlns:a16="http://schemas.microsoft.com/office/drawing/2014/main" id="{D681D122-66DA-C54E-854F-B8047B8C9C46}"/>
              </a:ext>
            </a:extLst>
          </p:cNvPr>
          <p:cNvPicPr>
            <a:picLocks noChangeAspect="1" noChangeArrowheads="1"/>
          </p:cNvPicPr>
          <p:nvPr/>
        </p:nvPicPr>
        <p:blipFill>
          <a:blip r:embed="rId2"/>
          <a:srcRect/>
          <a:stretch>
            <a:fillRect/>
          </a:stretch>
        </p:blipFill>
        <p:spPr bwMode="auto">
          <a:xfrm>
            <a:off x="1763046" y="1124393"/>
            <a:ext cx="8947355" cy="4882212"/>
          </a:xfrm>
          <a:prstGeom prst="rect">
            <a:avLst/>
          </a:prstGeom>
          <a:noFill/>
        </p:spPr>
      </p:pic>
    </p:spTree>
    <p:extLst>
      <p:ext uri="{BB962C8B-B14F-4D97-AF65-F5344CB8AC3E}">
        <p14:creationId xmlns:p14="http://schemas.microsoft.com/office/powerpoint/2010/main" val="12457031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C65AC-C21F-BF4E-801D-493310515A8C}"/>
              </a:ext>
            </a:extLst>
          </p:cNvPr>
          <p:cNvSpPr>
            <a:spLocks noGrp="1"/>
          </p:cNvSpPr>
          <p:nvPr>
            <p:ph type="title"/>
          </p:nvPr>
        </p:nvSpPr>
        <p:spPr/>
        <p:txBody>
          <a:bodyPr>
            <a:normAutofit/>
          </a:bodyPr>
          <a:lstStyle/>
          <a:p>
            <a:r>
              <a:rPr lang="en-US" dirty="0"/>
              <a:t>Guidelines for Engaging Historical Context</a:t>
            </a:r>
          </a:p>
        </p:txBody>
      </p:sp>
      <p:sp>
        <p:nvSpPr>
          <p:cNvPr id="3" name="Content Placeholder 2">
            <a:extLst>
              <a:ext uri="{FF2B5EF4-FFF2-40B4-BE49-F238E27FC236}">
                <a16:creationId xmlns:a16="http://schemas.microsoft.com/office/drawing/2014/main" id="{36ED5CF0-E1AC-1942-9F90-294433D3E9BD}"/>
              </a:ext>
            </a:extLst>
          </p:cNvPr>
          <p:cNvSpPr>
            <a:spLocks noGrp="1"/>
          </p:cNvSpPr>
          <p:nvPr>
            <p:ph idx="1"/>
          </p:nvPr>
        </p:nvSpPr>
        <p:spPr/>
        <p:txBody>
          <a:bodyPr>
            <a:normAutofit fontScale="92500" lnSpcReduction="20000"/>
          </a:bodyPr>
          <a:lstStyle/>
          <a:p>
            <a:r>
              <a:rPr lang="en-US" i="1" dirty="0"/>
              <a:t>Be clear </a:t>
            </a:r>
            <a:r>
              <a:rPr lang="en-US" dirty="0"/>
              <a:t>on the type of historical-context information you are assessing </a:t>
            </a:r>
            <a:r>
              <a:rPr lang="en-US" b="0" dirty="0"/>
              <a:t>(Who? What? Where? When? Why? How?)</a:t>
            </a:r>
          </a:p>
          <a:p>
            <a:r>
              <a:rPr lang="en-US" i="1" dirty="0"/>
              <a:t>Be careful</a:t>
            </a:r>
            <a:r>
              <a:rPr lang="en-US" dirty="0"/>
              <a:t> in your assessment of comparative literature, </a:t>
            </a:r>
            <a:r>
              <a:rPr lang="en-US" b="0" dirty="0"/>
              <a:t>examining both similarities and differences and seeking to discern the rhetorical purpose of the biblical message.</a:t>
            </a:r>
          </a:p>
          <a:p>
            <a:pPr lvl="1"/>
            <a:r>
              <a:rPr lang="en-US" b="0" dirty="0"/>
              <a:t>The Bible often establishes the authentic original historical event that was vulgarized and distorted through polytheism, magic, violence, and paganism.</a:t>
            </a:r>
          </a:p>
          <a:p>
            <a:pPr lvl="1"/>
            <a:r>
              <a:rPr lang="en-US" b="0" dirty="0"/>
              <a:t>The Bible often shows that was myth in the ancient world has real substance and is factual in Israel’s history. </a:t>
            </a:r>
          </a:p>
        </p:txBody>
      </p:sp>
    </p:spTree>
    <p:extLst>
      <p:ext uri="{BB962C8B-B14F-4D97-AF65-F5344CB8AC3E}">
        <p14:creationId xmlns:p14="http://schemas.microsoft.com/office/powerpoint/2010/main" val="159471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mph" presetSubtype="0" nodeType="clickEffect">
                                  <p:stCondLst>
                                    <p:cond delay="0"/>
                                  </p:stCondLst>
                                  <p:childTnLst>
                                    <p:set>
                                      <p:cBhvr>
                                        <p:cTn id="10" dur="indefinite"/>
                                        <p:tgtEl>
                                          <p:spTgt spid="3">
                                            <p:txEl>
                                              <p:pRg st="0" end="0"/>
                                            </p:txEl>
                                          </p:spTgt>
                                        </p:tgtEl>
                                        <p:attrNameLst>
                                          <p:attrName>style.opacity</p:attrName>
                                        </p:attrNameLst>
                                      </p:cBhvr>
                                      <p:to>
                                        <p:strVal val="0.5"/>
                                      </p:to>
                                    </p:set>
                                    <p:animEffect filter="image" prLst="opacity: 0.5">
                                      <p:cBhvr rctx="IE">
                                        <p:cTn id="11" dur="indefinite"/>
                                        <p:tgtEl>
                                          <p:spTgt spid="3">
                                            <p:txEl>
                                              <p:pRg st="0" end="0"/>
                                            </p:txEl>
                                          </p:spTgt>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9" presetClass="emph" presetSubtype="0" nodeType="clickEffect">
                                  <p:stCondLst>
                                    <p:cond delay="0"/>
                                  </p:stCondLst>
                                  <p:childTnLst>
                                    <p:set>
                                      <p:cBhvr>
                                        <p:cTn id="17" dur="indefinite"/>
                                        <p:tgtEl>
                                          <p:spTgt spid="3">
                                            <p:txEl>
                                              <p:pRg st="1" end="1"/>
                                            </p:txEl>
                                          </p:spTgt>
                                        </p:tgtEl>
                                        <p:attrNameLst>
                                          <p:attrName>style.opacity</p:attrName>
                                        </p:attrNameLst>
                                      </p:cBhvr>
                                      <p:to>
                                        <p:strVal val="0.5"/>
                                      </p:to>
                                    </p:set>
                                    <p:animEffect filter="image" prLst="opacity: 0.5">
                                      <p:cBhvr rctx="IE">
                                        <p:cTn id="18" dur="indefinite"/>
                                        <p:tgtEl>
                                          <p:spTgt spid="3">
                                            <p:txEl>
                                              <p:pRg st="1" end="1"/>
                                            </p:txEl>
                                          </p:spTgt>
                                        </p:tgtEl>
                                      </p:cBhvr>
                                    </p:animEffect>
                                  </p:childTnLst>
                                </p:cTn>
                              </p:par>
                              <p:par>
                                <p:cTn id="19" presetID="1" presetClass="entr" presetSubtype="0"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9" presetClass="emph" presetSubtype="0" nodeType="clickEffect">
                                  <p:stCondLst>
                                    <p:cond delay="0"/>
                                  </p:stCondLst>
                                  <p:childTnLst>
                                    <p:set>
                                      <p:cBhvr>
                                        <p:cTn id="24" dur="indefinite"/>
                                        <p:tgtEl>
                                          <p:spTgt spid="3">
                                            <p:txEl>
                                              <p:pRg st="2" end="2"/>
                                            </p:txEl>
                                          </p:spTgt>
                                        </p:tgtEl>
                                        <p:attrNameLst>
                                          <p:attrName>style.opacity</p:attrName>
                                        </p:attrNameLst>
                                      </p:cBhvr>
                                      <p:to>
                                        <p:strVal val="0.5"/>
                                      </p:to>
                                    </p:set>
                                    <p:animEffect filter="image" prLst="opacity: 0.5">
                                      <p:cBhvr rctx="IE">
                                        <p:cTn id="25" dur="indefinite"/>
                                        <p:tgtEl>
                                          <p:spTgt spid="3">
                                            <p:txEl>
                                              <p:pRg st="2" end="2"/>
                                            </p:txEl>
                                          </p:spTgt>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ED5CF0-E1AC-1942-9F90-294433D3E9BD}"/>
              </a:ext>
            </a:extLst>
          </p:cNvPr>
          <p:cNvSpPr>
            <a:spLocks noGrp="1"/>
          </p:cNvSpPr>
          <p:nvPr>
            <p:ph idx="1"/>
          </p:nvPr>
        </p:nvSpPr>
        <p:spPr>
          <a:xfrm>
            <a:off x="838200" y="393290"/>
            <a:ext cx="10515600" cy="6464710"/>
          </a:xfrm>
        </p:spPr>
        <p:txBody>
          <a:bodyPr>
            <a:normAutofit/>
          </a:bodyPr>
          <a:lstStyle/>
          <a:p>
            <a:r>
              <a:rPr lang="en-US" i="1" dirty="0"/>
              <a:t>Be restrained</a:t>
            </a:r>
            <a:r>
              <a:rPr lang="en-US" dirty="0"/>
              <a:t> in your use of historical-context material</a:t>
            </a:r>
            <a:r>
              <a:rPr lang="en-US" b="0" dirty="0"/>
              <a:t>, wrestling first within the Scripture itself before going outside the Bible for answers. Material drawn from outside the biblical text must align with and uphold the flow and message of the text. </a:t>
            </a:r>
          </a:p>
          <a:p>
            <a:r>
              <a:rPr lang="en-US" i="1" dirty="0"/>
              <a:t>Be relentless</a:t>
            </a:r>
            <a:r>
              <a:rPr lang="en-US" dirty="0"/>
              <a:t> in your commitment to draw your message from the text</a:t>
            </a:r>
            <a:r>
              <a:rPr lang="en-US" i="1" dirty="0"/>
              <a:t>. </a:t>
            </a:r>
            <a:r>
              <a:rPr lang="en-US" b="0" dirty="0"/>
              <a:t>Historical context will support, not subvert, the text’s apparent meaning.  </a:t>
            </a:r>
          </a:p>
        </p:txBody>
      </p:sp>
    </p:spTree>
    <p:extLst>
      <p:ext uri="{BB962C8B-B14F-4D97-AF65-F5344CB8AC3E}">
        <p14:creationId xmlns:p14="http://schemas.microsoft.com/office/powerpoint/2010/main" val="489915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p:cTn id="6" dur="indefinite"/>
                                        <p:tgtEl>
                                          <p:spTgt spid="3">
                                            <p:txEl>
                                              <p:pRg st="0" end="0"/>
                                            </p:txEl>
                                          </p:spTgt>
                                        </p:tgtEl>
                                        <p:attrNameLst>
                                          <p:attrName>style.opacity</p:attrName>
                                        </p:attrNameLst>
                                      </p:cBhvr>
                                      <p:to>
                                        <p:strVal val="0.5"/>
                                      </p:to>
                                    </p:set>
                                    <p:animEffect filter="image" prLst="opacity: 0.5">
                                      <p:cBhvr rctx="IE">
                                        <p:cTn id="7" dur="indefinite"/>
                                        <p:tgtEl>
                                          <p:spTgt spid="3">
                                            <p:txEl>
                                              <p:pRg st="0" end="0"/>
                                            </p:txEl>
                                          </p:spTgt>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C65AC-C21F-BF4E-801D-493310515A8C}"/>
              </a:ext>
            </a:extLst>
          </p:cNvPr>
          <p:cNvSpPr>
            <a:spLocks noGrp="1"/>
          </p:cNvSpPr>
          <p:nvPr>
            <p:ph type="title"/>
          </p:nvPr>
        </p:nvSpPr>
        <p:spPr/>
        <p:txBody>
          <a:bodyPr>
            <a:normAutofit/>
          </a:bodyPr>
          <a:lstStyle/>
          <a:p>
            <a:r>
              <a:rPr lang="en-US" dirty="0"/>
              <a:t>The Historical Context of 1 Samuel 13:14</a:t>
            </a:r>
          </a:p>
        </p:txBody>
      </p:sp>
      <p:sp>
        <p:nvSpPr>
          <p:cNvPr id="3" name="Content Placeholder 2">
            <a:extLst>
              <a:ext uri="{FF2B5EF4-FFF2-40B4-BE49-F238E27FC236}">
                <a16:creationId xmlns:a16="http://schemas.microsoft.com/office/drawing/2014/main" id="{36ED5CF0-E1AC-1942-9F90-294433D3E9BD}"/>
              </a:ext>
            </a:extLst>
          </p:cNvPr>
          <p:cNvSpPr>
            <a:spLocks noGrp="1"/>
          </p:cNvSpPr>
          <p:nvPr>
            <p:ph idx="1"/>
          </p:nvPr>
        </p:nvSpPr>
        <p:spPr/>
        <p:txBody>
          <a:bodyPr>
            <a:normAutofit/>
          </a:bodyPr>
          <a:lstStyle/>
          <a:p>
            <a:endParaRPr lang="en-US" b="0" dirty="0"/>
          </a:p>
        </p:txBody>
      </p:sp>
      <p:graphicFrame>
        <p:nvGraphicFramePr>
          <p:cNvPr id="4" name="Content Placeholder 3">
            <a:extLst>
              <a:ext uri="{FF2B5EF4-FFF2-40B4-BE49-F238E27FC236}">
                <a16:creationId xmlns:a16="http://schemas.microsoft.com/office/drawing/2014/main" id="{106C70D4-754D-3D47-A9CD-5AFF7595AC61}"/>
              </a:ext>
            </a:extLst>
          </p:cNvPr>
          <p:cNvGraphicFramePr>
            <a:graphicFrameLocks/>
          </p:cNvGraphicFramePr>
          <p:nvPr>
            <p:extLst>
              <p:ext uri="{D42A27DB-BD31-4B8C-83A1-F6EECF244321}">
                <p14:modId xmlns:p14="http://schemas.microsoft.com/office/powerpoint/2010/main" val="1057930180"/>
              </p:ext>
            </p:extLst>
          </p:nvPr>
        </p:nvGraphicFramePr>
        <p:xfrm>
          <a:off x="838200" y="1461160"/>
          <a:ext cx="10515600" cy="2621280"/>
        </p:xfrm>
        <a:graphic>
          <a:graphicData uri="http://schemas.openxmlformats.org/drawingml/2006/table">
            <a:tbl>
              <a:tblPr firstRow="1" bandRow="1">
                <a:tableStyleId>{C4B1156A-380E-4F78-BDF5-A606A8083BF9}</a:tableStyleId>
              </a:tblPr>
              <a:tblGrid>
                <a:gridCol w="4115463">
                  <a:extLst>
                    <a:ext uri="{9D8B030D-6E8A-4147-A177-3AD203B41FA5}">
                      <a16:colId xmlns:a16="http://schemas.microsoft.com/office/drawing/2014/main" val="835458031"/>
                    </a:ext>
                  </a:extLst>
                </a:gridCol>
                <a:gridCol w="6400137">
                  <a:extLst>
                    <a:ext uri="{9D8B030D-6E8A-4147-A177-3AD203B41FA5}">
                      <a16:colId xmlns:a16="http://schemas.microsoft.com/office/drawing/2014/main" val="2080777302"/>
                    </a:ext>
                  </a:extLst>
                </a:gridCol>
              </a:tblGrid>
              <a:tr h="370840">
                <a:tc gridSpan="2">
                  <a:txBody>
                    <a:bodyPr/>
                    <a:lstStyle/>
                    <a:p>
                      <a:r>
                        <a:rPr lang="en-US" sz="4000" dirty="0">
                          <a:solidFill>
                            <a:srgbClr val="492906"/>
                          </a:solidFill>
                          <a:latin typeface="Angsana New" panose="02020603050405020304" pitchFamily="18" charset="-34"/>
                          <a:cs typeface="Angsana New" panose="02020603050405020304" pitchFamily="18" charset="-34"/>
                        </a:rPr>
                        <a:t>OPTION 1: Adjectival View</a:t>
                      </a:r>
                    </a:p>
                  </a:txBody>
                  <a:tcPr/>
                </a:tc>
                <a:tc hMerge="1">
                  <a:txBody>
                    <a:bodyPr/>
                    <a:lstStyle/>
                    <a:p>
                      <a:endParaRPr lang="en-US" sz="4000" dirty="0">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3297527098"/>
                  </a:ext>
                </a:extLst>
              </a:tr>
              <a:tr h="370840">
                <a:tc>
                  <a:txBody>
                    <a:bodyPr/>
                    <a:lstStyle/>
                    <a:p>
                      <a:pPr marL="0" algn="r" defTabSz="914400" rtl="0" eaLnBrk="1" latinLnBrk="0" hangingPunct="1"/>
                      <a:r>
                        <a:rPr lang="he-IL" sz="4000" dirty="0" err="1">
                          <a:solidFill>
                            <a:srgbClr val="492906"/>
                          </a:solidFill>
                          <a:latin typeface="Angsana New" panose="02020603050405020304" pitchFamily="18" charset="-34"/>
                          <a:cs typeface="Angsana New" panose="02020603050405020304" pitchFamily="18" charset="-34"/>
                        </a:rPr>
                        <a:t>בִּקֵשׁ</a:t>
                      </a:r>
                      <a:r>
                        <a:rPr lang="he-IL" sz="4000" dirty="0">
                          <a:solidFill>
                            <a:srgbClr val="492906"/>
                          </a:solidFill>
                          <a:latin typeface="Angsana New" panose="02020603050405020304" pitchFamily="18" charset="-34"/>
                          <a:cs typeface="Angsana New" panose="02020603050405020304" pitchFamily="18" charset="-34"/>
                        </a:rPr>
                        <a:t> יְהוָה ... </a:t>
                      </a:r>
                      <a:r>
                        <a:rPr lang="he-IL" sz="4000" dirty="0" err="1">
                          <a:solidFill>
                            <a:srgbClr val="492906"/>
                          </a:solidFill>
                          <a:latin typeface="Angsana New" panose="02020603050405020304" pitchFamily="18" charset="-34"/>
                          <a:cs typeface="Angsana New" panose="02020603050405020304" pitchFamily="18" charset="-34"/>
                        </a:rPr>
                        <a:t>אִישׁ</a:t>
                      </a:r>
                      <a:r>
                        <a:rPr lang="he-IL" sz="4000" dirty="0">
                          <a:solidFill>
                            <a:srgbClr val="492906"/>
                          </a:solidFill>
                          <a:latin typeface="Angsana New" panose="02020603050405020304" pitchFamily="18" charset="-34"/>
                          <a:cs typeface="Angsana New" panose="02020603050405020304" pitchFamily="18" charset="-34"/>
                        </a:rPr>
                        <a:t> ...</a:t>
                      </a:r>
                    </a:p>
                    <a:p>
                      <a:pPr marL="0" algn="r" defTabSz="914400" rtl="0" eaLnBrk="1" latinLnBrk="0" hangingPunct="1"/>
                      <a:r>
                        <a:rPr lang="he-IL" sz="4000" dirty="0">
                          <a:latin typeface="Angsana New" panose="02020603050405020304" pitchFamily="18" charset="-34"/>
                          <a:cs typeface="Angsana New" panose="02020603050405020304" pitchFamily="18" charset="-34"/>
                        </a:rPr>
                        <a:t>    </a:t>
                      </a:r>
                      <a:r>
                        <a:rPr lang="he-IL" sz="4000" dirty="0">
                          <a:solidFill>
                            <a:srgbClr val="945200"/>
                          </a:solidFill>
                          <a:latin typeface="Angsana New" panose="02020603050405020304" pitchFamily="18" charset="-34"/>
                          <a:cs typeface="Angsana New" panose="02020603050405020304" pitchFamily="18" charset="-34"/>
                        </a:rPr>
                        <a:t>↑</a:t>
                      </a:r>
                      <a:r>
                        <a:rPr lang="he-IL" sz="4000" dirty="0">
                          <a:solidFill>
                            <a:srgbClr val="492906"/>
                          </a:solidFill>
                          <a:latin typeface="Angsana New" panose="02020603050405020304" pitchFamily="18" charset="-34"/>
                          <a:cs typeface="Angsana New" panose="02020603050405020304" pitchFamily="18" charset="-34"/>
                        </a:rPr>
                        <a:t>לוֹ</a:t>
                      </a:r>
                      <a:r>
                        <a:rPr lang="he-IL" sz="4000" dirty="0">
                          <a:latin typeface="Angsana New" panose="02020603050405020304" pitchFamily="18" charset="-34"/>
                          <a:cs typeface="Angsana New" panose="02020603050405020304" pitchFamily="18" charset="-34"/>
                        </a:rPr>
                        <a:t>                </a:t>
                      </a:r>
                      <a:r>
                        <a:rPr lang="he-IL" sz="4000" dirty="0">
                          <a:solidFill>
                            <a:srgbClr val="945200"/>
                          </a:solidFill>
                          <a:latin typeface="Angsana New" panose="02020603050405020304" pitchFamily="18" charset="-34"/>
                          <a:cs typeface="Angsana New" panose="02020603050405020304" pitchFamily="18" charset="-34"/>
                        </a:rPr>
                        <a:t>↑</a:t>
                      </a:r>
                    </a:p>
                    <a:p>
                      <a:pPr marL="0" algn="r" defTabSz="914400" rtl="0" eaLnBrk="1" latinLnBrk="0" hangingPunct="1"/>
                      <a:r>
                        <a:rPr lang="he-IL" sz="4000" dirty="0">
                          <a:latin typeface="Angsana New" panose="02020603050405020304" pitchFamily="18" charset="-34"/>
                          <a:cs typeface="Angsana New" panose="02020603050405020304" pitchFamily="18" charset="-34"/>
                        </a:rPr>
                        <a:t>                           </a:t>
                      </a:r>
                      <a:r>
                        <a:rPr lang="he-IL" sz="4000" dirty="0">
                          <a:solidFill>
                            <a:srgbClr val="945200"/>
                          </a:solidFill>
                          <a:latin typeface="Angsana New" panose="02020603050405020304" pitchFamily="18" charset="-34"/>
                          <a:cs typeface="Angsana New" panose="02020603050405020304" pitchFamily="18" charset="-34"/>
                        </a:rPr>
                        <a:t>↑</a:t>
                      </a:r>
                      <a:r>
                        <a:rPr lang="he-IL" sz="4000" dirty="0">
                          <a:solidFill>
                            <a:srgbClr val="492906"/>
                          </a:solidFill>
                          <a:latin typeface="Angsana New" panose="02020603050405020304" pitchFamily="18" charset="-34"/>
                          <a:cs typeface="Angsana New" panose="02020603050405020304" pitchFamily="18" charset="-34"/>
                        </a:rPr>
                        <a:t>כִּלְבָבוֹ</a:t>
                      </a:r>
                      <a:endParaRPr lang="en-US" sz="4000" dirty="0">
                        <a:solidFill>
                          <a:srgbClr val="492906"/>
                        </a:solidFill>
                        <a:latin typeface="Angsana New" panose="02020603050405020304" pitchFamily="18" charset="-34"/>
                        <a:cs typeface="Angsana New" panose="02020603050405020304" pitchFamily="18" charset="-34"/>
                      </a:endParaRPr>
                    </a:p>
                  </a:txBody>
                  <a:tcPr/>
                </a:tc>
                <a:tc>
                  <a:txBody>
                    <a:bodyPr/>
                    <a:lstStyle/>
                    <a:p>
                      <a:pPr marL="7938" lvl="1" indent="0" algn="l" defTabSz="914400" rtl="0" eaLnBrk="1" latinLnBrk="0" hangingPunct="1">
                        <a:tabLst/>
                      </a:pPr>
                      <a:r>
                        <a:rPr lang="en-US" sz="4000" dirty="0">
                          <a:solidFill>
                            <a:schemeClr val="tx1"/>
                          </a:solidFill>
                          <a:latin typeface="Angsana New" panose="02020603050405020304" pitchFamily="18" charset="-34"/>
                          <a:cs typeface="Angsana New" panose="02020603050405020304" pitchFamily="18" charset="-34"/>
                        </a:rPr>
                        <a:t>sought Yahweh … a man</a:t>
                      </a:r>
                    </a:p>
                    <a:p>
                      <a:pPr marL="7938" lvl="1" indent="0" algn="l" defTabSz="914400" rtl="0" eaLnBrk="1" latinLnBrk="0" hangingPunct="1">
                        <a:tabLst/>
                      </a:pPr>
                      <a:r>
                        <a:rPr lang="en-US" sz="4000" dirty="0">
                          <a:solidFill>
                            <a:srgbClr val="945200"/>
                          </a:solidFill>
                          <a:latin typeface="Angsana New" panose="02020603050405020304" pitchFamily="18" charset="-34"/>
                          <a:cs typeface="Angsana New" panose="02020603050405020304" pitchFamily="18" charset="-34"/>
                        </a:rPr>
                        <a:t>     </a:t>
                      </a:r>
                      <a:r>
                        <a:rPr lang="he-IL" sz="4000" dirty="0">
                          <a:solidFill>
                            <a:srgbClr val="945200"/>
                          </a:solidFill>
                          <a:latin typeface="Angsana New" panose="02020603050405020304" pitchFamily="18" charset="-34"/>
                          <a:cs typeface="Angsana New" panose="02020603050405020304" pitchFamily="18" charset="-34"/>
                        </a:rPr>
                        <a:t>↑</a:t>
                      </a:r>
                      <a:r>
                        <a:rPr lang="en-US" sz="4000" dirty="0">
                          <a:solidFill>
                            <a:srgbClr val="945200"/>
                          </a:solidFill>
                          <a:latin typeface="Angsana New" panose="02020603050405020304" pitchFamily="18" charset="-34"/>
                          <a:cs typeface="Angsana New" panose="02020603050405020304" pitchFamily="18" charset="-34"/>
                        </a:rPr>
                        <a:t> </a:t>
                      </a:r>
                      <a:r>
                        <a:rPr lang="en-US" sz="4000" dirty="0">
                          <a:solidFill>
                            <a:schemeClr val="tx1"/>
                          </a:solidFill>
                          <a:latin typeface="Angsana New" panose="02020603050405020304" pitchFamily="18" charset="-34"/>
                          <a:cs typeface="Angsana New" panose="02020603050405020304" pitchFamily="18" charset="-34"/>
                        </a:rPr>
                        <a:t>for himself        </a:t>
                      </a:r>
                      <a:r>
                        <a:rPr lang="he-IL" sz="4000" dirty="0">
                          <a:solidFill>
                            <a:srgbClr val="945200"/>
                          </a:solidFill>
                          <a:latin typeface="Angsana New" panose="02020603050405020304" pitchFamily="18" charset="-34"/>
                          <a:cs typeface="Angsana New" panose="02020603050405020304" pitchFamily="18" charset="-34"/>
                        </a:rPr>
                        <a:t>↑</a:t>
                      </a:r>
                      <a:endParaRPr lang="en-US" sz="4000" dirty="0">
                        <a:solidFill>
                          <a:srgbClr val="945200"/>
                        </a:solidFill>
                        <a:latin typeface="Angsana New" panose="02020603050405020304" pitchFamily="18" charset="-34"/>
                        <a:cs typeface="Angsana New" panose="02020603050405020304" pitchFamily="18" charset="-34"/>
                      </a:endParaRPr>
                    </a:p>
                    <a:p>
                      <a:pPr marL="7938" lvl="1" indent="0" algn="l" defTabSz="914400" rtl="0" eaLnBrk="1" latinLnBrk="0" hangingPunct="1">
                        <a:tabLst/>
                      </a:pPr>
                      <a:r>
                        <a:rPr lang="en-US" sz="4000" dirty="0">
                          <a:solidFill>
                            <a:srgbClr val="945200"/>
                          </a:solidFill>
                          <a:latin typeface="Angsana New" panose="02020603050405020304" pitchFamily="18" charset="-34"/>
                          <a:cs typeface="Angsana New" panose="02020603050405020304" pitchFamily="18" charset="-34"/>
                        </a:rPr>
                        <a:t>                                   </a:t>
                      </a:r>
                      <a:r>
                        <a:rPr lang="he-IL" sz="4000" dirty="0">
                          <a:solidFill>
                            <a:srgbClr val="945200"/>
                          </a:solidFill>
                          <a:latin typeface="Angsana New" panose="02020603050405020304" pitchFamily="18" charset="-34"/>
                          <a:cs typeface="Angsana New" panose="02020603050405020304" pitchFamily="18" charset="-34"/>
                        </a:rPr>
                        <a:t>↑</a:t>
                      </a:r>
                      <a:r>
                        <a:rPr lang="en-US" sz="4000" dirty="0">
                          <a:solidFill>
                            <a:srgbClr val="945200"/>
                          </a:solidFill>
                          <a:latin typeface="Angsana New" panose="02020603050405020304" pitchFamily="18" charset="-34"/>
                          <a:cs typeface="Angsana New" panose="02020603050405020304" pitchFamily="18" charset="-34"/>
                        </a:rPr>
                        <a:t> </a:t>
                      </a:r>
                      <a:r>
                        <a:rPr lang="en-US" sz="4000" dirty="0">
                          <a:solidFill>
                            <a:schemeClr val="tx1"/>
                          </a:solidFill>
                          <a:latin typeface="Angsana New" panose="02020603050405020304" pitchFamily="18" charset="-34"/>
                          <a:cs typeface="Angsana New" panose="02020603050405020304" pitchFamily="18" charset="-34"/>
                        </a:rPr>
                        <a:t>according to his heart</a:t>
                      </a:r>
                    </a:p>
                  </a:txBody>
                  <a:tcPr/>
                </a:tc>
                <a:extLst>
                  <a:ext uri="{0D108BD9-81ED-4DB2-BD59-A6C34878D82A}">
                    <a16:rowId xmlns:a16="http://schemas.microsoft.com/office/drawing/2014/main" val="3277875991"/>
                  </a:ext>
                </a:extLst>
              </a:tr>
            </a:tbl>
          </a:graphicData>
        </a:graphic>
      </p:graphicFrame>
      <p:graphicFrame>
        <p:nvGraphicFramePr>
          <p:cNvPr id="5" name="Content Placeholder 3">
            <a:extLst>
              <a:ext uri="{FF2B5EF4-FFF2-40B4-BE49-F238E27FC236}">
                <a16:creationId xmlns:a16="http://schemas.microsoft.com/office/drawing/2014/main" id="{A09AF2A6-2D45-1946-8756-61DFBCC08CC2}"/>
              </a:ext>
            </a:extLst>
          </p:cNvPr>
          <p:cNvGraphicFramePr>
            <a:graphicFrameLocks/>
          </p:cNvGraphicFramePr>
          <p:nvPr>
            <p:extLst>
              <p:ext uri="{D42A27DB-BD31-4B8C-83A1-F6EECF244321}">
                <p14:modId xmlns:p14="http://schemas.microsoft.com/office/powerpoint/2010/main" val="1389638825"/>
              </p:ext>
            </p:extLst>
          </p:nvPr>
        </p:nvGraphicFramePr>
        <p:xfrm>
          <a:off x="848609" y="4095250"/>
          <a:ext cx="10515600" cy="2621280"/>
        </p:xfrm>
        <a:graphic>
          <a:graphicData uri="http://schemas.openxmlformats.org/drawingml/2006/table">
            <a:tbl>
              <a:tblPr firstRow="1" bandRow="1">
                <a:tableStyleId>{C4B1156A-380E-4F78-BDF5-A606A8083BF9}</a:tableStyleId>
              </a:tblPr>
              <a:tblGrid>
                <a:gridCol w="4115463">
                  <a:extLst>
                    <a:ext uri="{9D8B030D-6E8A-4147-A177-3AD203B41FA5}">
                      <a16:colId xmlns:a16="http://schemas.microsoft.com/office/drawing/2014/main" val="835458031"/>
                    </a:ext>
                  </a:extLst>
                </a:gridCol>
                <a:gridCol w="6400137">
                  <a:extLst>
                    <a:ext uri="{9D8B030D-6E8A-4147-A177-3AD203B41FA5}">
                      <a16:colId xmlns:a16="http://schemas.microsoft.com/office/drawing/2014/main" val="2080777302"/>
                    </a:ext>
                  </a:extLst>
                </a:gridCol>
              </a:tblGrid>
              <a:tr h="370840">
                <a:tc gridSpan="2">
                  <a:txBody>
                    <a:bodyPr/>
                    <a:lstStyle/>
                    <a:p>
                      <a:r>
                        <a:rPr lang="en-US" sz="4000" dirty="0">
                          <a:solidFill>
                            <a:srgbClr val="492906"/>
                          </a:solidFill>
                          <a:latin typeface="Angsana New" panose="02020603050405020304" pitchFamily="18" charset="-34"/>
                          <a:cs typeface="Angsana New" panose="02020603050405020304" pitchFamily="18" charset="-34"/>
                        </a:rPr>
                        <a:t>OPTION 2: Adverbial View</a:t>
                      </a:r>
                    </a:p>
                  </a:txBody>
                  <a:tcPr/>
                </a:tc>
                <a:tc hMerge="1">
                  <a:txBody>
                    <a:bodyPr/>
                    <a:lstStyle/>
                    <a:p>
                      <a:endParaRPr lang="en-US" sz="4000" dirty="0">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3297527098"/>
                  </a:ext>
                </a:extLst>
              </a:tr>
              <a:tr h="370840">
                <a:tc>
                  <a:txBody>
                    <a:bodyPr/>
                    <a:lstStyle/>
                    <a:p>
                      <a:pPr marL="0" algn="r" defTabSz="914400" rtl="0" eaLnBrk="1" latinLnBrk="0" hangingPunct="1"/>
                      <a:r>
                        <a:rPr lang="he-IL" sz="4000" dirty="0" err="1">
                          <a:solidFill>
                            <a:srgbClr val="492906"/>
                          </a:solidFill>
                          <a:latin typeface="Angsana New" panose="02020603050405020304" pitchFamily="18" charset="-34"/>
                          <a:cs typeface="Angsana New" panose="02020603050405020304" pitchFamily="18" charset="-34"/>
                        </a:rPr>
                        <a:t>בִּקֵשׁ</a:t>
                      </a:r>
                      <a:r>
                        <a:rPr lang="he-IL" sz="4000" dirty="0">
                          <a:solidFill>
                            <a:srgbClr val="492906"/>
                          </a:solidFill>
                          <a:latin typeface="Angsana New" panose="02020603050405020304" pitchFamily="18" charset="-34"/>
                          <a:cs typeface="Angsana New" panose="02020603050405020304" pitchFamily="18" charset="-34"/>
                        </a:rPr>
                        <a:t> יְהוָה ... </a:t>
                      </a:r>
                      <a:r>
                        <a:rPr lang="he-IL" sz="4000" dirty="0" err="1">
                          <a:solidFill>
                            <a:srgbClr val="492906"/>
                          </a:solidFill>
                          <a:latin typeface="Angsana New" panose="02020603050405020304" pitchFamily="18" charset="-34"/>
                          <a:cs typeface="Angsana New" panose="02020603050405020304" pitchFamily="18" charset="-34"/>
                        </a:rPr>
                        <a:t>אִישׁ</a:t>
                      </a:r>
                      <a:r>
                        <a:rPr lang="he-IL" sz="4000" dirty="0">
                          <a:solidFill>
                            <a:srgbClr val="492906"/>
                          </a:solidFill>
                          <a:latin typeface="Angsana New" panose="02020603050405020304" pitchFamily="18" charset="-34"/>
                          <a:cs typeface="Angsana New" panose="02020603050405020304" pitchFamily="18" charset="-34"/>
                        </a:rPr>
                        <a:t> ...</a:t>
                      </a:r>
                    </a:p>
                    <a:p>
                      <a:pPr marL="0" algn="r" defTabSz="914400" rtl="0" eaLnBrk="1" latinLnBrk="0" hangingPunct="1"/>
                      <a:r>
                        <a:rPr lang="he-IL" sz="4000" dirty="0">
                          <a:latin typeface="Angsana New" panose="02020603050405020304" pitchFamily="18" charset="-34"/>
                          <a:cs typeface="Angsana New" panose="02020603050405020304" pitchFamily="18" charset="-34"/>
                        </a:rPr>
                        <a:t>    </a:t>
                      </a:r>
                      <a:r>
                        <a:rPr lang="he-IL" sz="4000" dirty="0">
                          <a:solidFill>
                            <a:srgbClr val="945200"/>
                          </a:solidFill>
                          <a:latin typeface="Angsana New" panose="02020603050405020304" pitchFamily="18" charset="-34"/>
                          <a:cs typeface="Angsana New" panose="02020603050405020304" pitchFamily="18" charset="-34"/>
                        </a:rPr>
                        <a:t>↑</a:t>
                      </a:r>
                      <a:r>
                        <a:rPr lang="he-IL" sz="4000" dirty="0">
                          <a:solidFill>
                            <a:srgbClr val="492906"/>
                          </a:solidFill>
                          <a:latin typeface="Angsana New" panose="02020603050405020304" pitchFamily="18" charset="-34"/>
                          <a:cs typeface="Angsana New" panose="02020603050405020304" pitchFamily="18" charset="-34"/>
                        </a:rPr>
                        <a:t>לוֹ</a:t>
                      </a:r>
                      <a:r>
                        <a:rPr lang="he-IL" sz="4000" dirty="0">
                          <a:latin typeface="Angsana New" panose="02020603050405020304" pitchFamily="18" charset="-34"/>
                          <a:cs typeface="Angsana New" panose="02020603050405020304" pitchFamily="18" charset="-34"/>
                        </a:rPr>
                        <a:t> </a:t>
                      </a:r>
                      <a:endParaRPr lang="en-US" sz="4000" dirty="0">
                        <a:latin typeface="Angsana New" panose="02020603050405020304" pitchFamily="18" charset="-34"/>
                        <a:cs typeface="Angsana New" panose="02020603050405020304" pitchFamily="18" charset="-34"/>
                      </a:endParaRPr>
                    </a:p>
                    <a:p>
                      <a:pPr marL="0" algn="l" defTabSz="914400" rtl="1" eaLnBrk="1" latinLnBrk="0" hangingPunct="1"/>
                      <a:r>
                        <a:rPr lang="en-US" sz="4000" dirty="0">
                          <a:solidFill>
                            <a:srgbClr val="945200"/>
                          </a:solidFill>
                          <a:latin typeface="Angsana New" panose="02020603050405020304" pitchFamily="18" charset="-34"/>
                          <a:cs typeface="Angsana New" panose="02020603050405020304" pitchFamily="18" charset="-34"/>
                        </a:rPr>
                        <a:t>   </a:t>
                      </a:r>
                      <a:r>
                        <a:rPr lang="he-IL" sz="4000" dirty="0">
                          <a:solidFill>
                            <a:srgbClr val="945200"/>
                          </a:solidFill>
                          <a:latin typeface="Angsana New" panose="02020603050405020304" pitchFamily="18" charset="-34"/>
                          <a:cs typeface="Angsana New" panose="02020603050405020304" pitchFamily="18" charset="-34"/>
                        </a:rPr>
                        <a:t>↑</a:t>
                      </a:r>
                      <a:r>
                        <a:rPr lang="he-IL" sz="4000" dirty="0">
                          <a:solidFill>
                            <a:srgbClr val="492906"/>
                          </a:solidFill>
                          <a:latin typeface="Angsana New" panose="02020603050405020304" pitchFamily="18" charset="-34"/>
                          <a:cs typeface="Angsana New" panose="02020603050405020304" pitchFamily="18" charset="-34"/>
                        </a:rPr>
                        <a:t>כִּלְבָבוֹ</a:t>
                      </a:r>
                      <a:r>
                        <a:rPr lang="en-US" sz="4000" dirty="0">
                          <a:solidFill>
                            <a:srgbClr val="492906"/>
                          </a:solidFill>
                          <a:latin typeface="Angsana New" panose="02020603050405020304" pitchFamily="18" charset="-34"/>
                          <a:cs typeface="Angsana New" panose="02020603050405020304" pitchFamily="18" charset="-34"/>
                        </a:rPr>
                        <a:t>                   </a:t>
                      </a:r>
                      <a:r>
                        <a:rPr lang="en-US" sz="4000" dirty="0">
                          <a:solidFill>
                            <a:srgbClr val="945200"/>
                          </a:solidFill>
                          <a:latin typeface="Angsana New" panose="02020603050405020304" pitchFamily="18" charset="-34"/>
                          <a:cs typeface="Angsana New" panose="02020603050405020304" pitchFamily="18" charset="-34"/>
                        </a:rPr>
                        <a:t>        </a:t>
                      </a:r>
                      <a:endParaRPr lang="en-US" sz="4000" dirty="0">
                        <a:solidFill>
                          <a:srgbClr val="492906"/>
                        </a:solidFill>
                        <a:latin typeface="Angsana New" panose="02020603050405020304" pitchFamily="18" charset="-34"/>
                        <a:cs typeface="Angsana New" panose="02020603050405020304" pitchFamily="18" charset="-34"/>
                      </a:endParaRPr>
                    </a:p>
                  </a:txBody>
                  <a:tcPr/>
                </a:tc>
                <a:tc>
                  <a:txBody>
                    <a:bodyPr/>
                    <a:lstStyle/>
                    <a:p>
                      <a:pPr marL="7938" lvl="1" indent="0" algn="l" defTabSz="914400" rtl="0" eaLnBrk="1" latinLnBrk="0" hangingPunct="1">
                        <a:tabLst/>
                      </a:pPr>
                      <a:r>
                        <a:rPr lang="en-US" sz="4000" dirty="0">
                          <a:solidFill>
                            <a:schemeClr val="tx1"/>
                          </a:solidFill>
                          <a:latin typeface="Angsana New" panose="02020603050405020304" pitchFamily="18" charset="-34"/>
                          <a:cs typeface="Angsana New" panose="02020603050405020304" pitchFamily="18" charset="-34"/>
                        </a:rPr>
                        <a:t>sought Yahweh … a man</a:t>
                      </a:r>
                    </a:p>
                    <a:p>
                      <a:pPr marL="7938" lvl="1" indent="0" algn="l" defTabSz="914400" rtl="0" eaLnBrk="1" latinLnBrk="0" hangingPunct="1">
                        <a:tabLst/>
                      </a:pPr>
                      <a:r>
                        <a:rPr lang="en-US" sz="4000" dirty="0">
                          <a:solidFill>
                            <a:srgbClr val="945200"/>
                          </a:solidFill>
                          <a:latin typeface="Angsana New" panose="02020603050405020304" pitchFamily="18" charset="-34"/>
                          <a:cs typeface="Angsana New" panose="02020603050405020304" pitchFamily="18" charset="-34"/>
                        </a:rPr>
                        <a:t>     </a:t>
                      </a:r>
                      <a:r>
                        <a:rPr lang="he-IL" sz="4000" dirty="0">
                          <a:solidFill>
                            <a:srgbClr val="945200"/>
                          </a:solidFill>
                          <a:latin typeface="Angsana New" panose="02020603050405020304" pitchFamily="18" charset="-34"/>
                          <a:cs typeface="Angsana New" panose="02020603050405020304" pitchFamily="18" charset="-34"/>
                        </a:rPr>
                        <a:t>↑</a:t>
                      </a:r>
                      <a:r>
                        <a:rPr lang="en-US" sz="4000" dirty="0">
                          <a:solidFill>
                            <a:srgbClr val="945200"/>
                          </a:solidFill>
                          <a:latin typeface="Angsana New" panose="02020603050405020304" pitchFamily="18" charset="-34"/>
                          <a:cs typeface="Angsana New" panose="02020603050405020304" pitchFamily="18" charset="-34"/>
                        </a:rPr>
                        <a:t> </a:t>
                      </a:r>
                      <a:r>
                        <a:rPr lang="en-US" sz="4000" dirty="0">
                          <a:solidFill>
                            <a:schemeClr val="tx1"/>
                          </a:solidFill>
                          <a:latin typeface="Angsana New" panose="02020603050405020304" pitchFamily="18" charset="-34"/>
                          <a:cs typeface="Angsana New" panose="02020603050405020304" pitchFamily="18" charset="-34"/>
                        </a:rPr>
                        <a:t>for himself</a:t>
                      </a:r>
                    </a:p>
                    <a:p>
                      <a:pPr marL="7938" lvl="1" indent="0" algn="l" defTabSz="914400" rtl="0" eaLnBrk="1" latinLnBrk="0" hangingPunct="1">
                        <a:tabLst/>
                      </a:pPr>
                      <a:r>
                        <a:rPr lang="en-US" sz="4000" dirty="0">
                          <a:solidFill>
                            <a:srgbClr val="945200"/>
                          </a:solidFill>
                          <a:latin typeface="Angsana New" panose="02020603050405020304" pitchFamily="18" charset="-34"/>
                          <a:cs typeface="Angsana New" panose="02020603050405020304" pitchFamily="18" charset="-34"/>
                        </a:rPr>
                        <a:t>     </a:t>
                      </a:r>
                      <a:r>
                        <a:rPr lang="he-IL" sz="4000" dirty="0">
                          <a:solidFill>
                            <a:srgbClr val="945200"/>
                          </a:solidFill>
                          <a:latin typeface="Angsana New" panose="02020603050405020304" pitchFamily="18" charset="-34"/>
                          <a:cs typeface="Angsana New" panose="02020603050405020304" pitchFamily="18" charset="-34"/>
                        </a:rPr>
                        <a:t>↑</a:t>
                      </a:r>
                      <a:r>
                        <a:rPr lang="en-US" sz="4000" dirty="0">
                          <a:solidFill>
                            <a:srgbClr val="945200"/>
                          </a:solidFill>
                          <a:latin typeface="Angsana New" panose="02020603050405020304" pitchFamily="18" charset="-34"/>
                          <a:cs typeface="Angsana New" panose="02020603050405020304" pitchFamily="18" charset="-34"/>
                        </a:rPr>
                        <a:t> </a:t>
                      </a:r>
                      <a:r>
                        <a:rPr lang="en-US" sz="4000" dirty="0">
                          <a:solidFill>
                            <a:schemeClr val="tx1"/>
                          </a:solidFill>
                          <a:latin typeface="Angsana New" panose="02020603050405020304" pitchFamily="18" charset="-34"/>
                          <a:cs typeface="Angsana New" panose="02020603050405020304" pitchFamily="18" charset="-34"/>
                        </a:rPr>
                        <a:t>according to his heart</a:t>
                      </a:r>
                    </a:p>
                  </a:txBody>
                  <a:tcPr/>
                </a:tc>
                <a:extLst>
                  <a:ext uri="{0D108BD9-81ED-4DB2-BD59-A6C34878D82A}">
                    <a16:rowId xmlns:a16="http://schemas.microsoft.com/office/drawing/2014/main" val="3277875991"/>
                  </a:ext>
                </a:extLst>
              </a:tr>
            </a:tbl>
          </a:graphicData>
        </a:graphic>
      </p:graphicFrame>
    </p:spTree>
    <p:extLst>
      <p:ext uri="{BB962C8B-B14F-4D97-AF65-F5344CB8AC3E}">
        <p14:creationId xmlns:p14="http://schemas.microsoft.com/office/powerpoint/2010/main" val="1257531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ED5CF0-E1AC-1942-9F90-294433D3E9BD}"/>
              </a:ext>
            </a:extLst>
          </p:cNvPr>
          <p:cNvSpPr>
            <a:spLocks noGrp="1"/>
          </p:cNvSpPr>
          <p:nvPr>
            <p:ph idx="1"/>
          </p:nvPr>
        </p:nvSpPr>
        <p:spPr>
          <a:xfrm>
            <a:off x="838200" y="393290"/>
            <a:ext cx="10515600" cy="6464710"/>
          </a:xfrm>
        </p:spPr>
        <p:txBody>
          <a:bodyPr>
            <a:normAutofit fontScale="92500" lnSpcReduction="20000"/>
          </a:bodyPr>
          <a:lstStyle/>
          <a:p>
            <a:r>
              <a:rPr lang="en-US" dirty="0"/>
              <a:t>Texts in Which a Suzerain’s Heart Gives Rise to the Selection of a King</a:t>
            </a:r>
          </a:p>
          <a:p>
            <a:pPr lvl="1"/>
            <a:r>
              <a:rPr lang="en-US" b="0" i="1" dirty="0"/>
              <a:t>Hittite New Kingdom treaty (ca. 1250–1225 BC)</a:t>
            </a:r>
            <a:r>
              <a:rPr lang="en-US" b="0" dirty="0"/>
              <a:t>: “Whatever son </a:t>
            </a:r>
            <a:r>
              <a:rPr lang="en-US" b="0" dirty="0" err="1"/>
              <a:t>Kurunta</a:t>
            </a:r>
            <a:r>
              <a:rPr lang="en-US" b="0" dirty="0"/>
              <a:t> prefers, whether the son of his wife or the son of some other woman, whatever the son is the </a:t>
            </a:r>
            <a:r>
              <a:rPr lang="en-US" b="0" u="sng" dirty="0"/>
              <a:t>choice</a:t>
            </a:r>
            <a:r>
              <a:rPr lang="en-US" b="0" dirty="0"/>
              <a:t> of </a:t>
            </a:r>
            <a:r>
              <a:rPr lang="en-US" b="0" dirty="0" err="1"/>
              <a:t>Kurunta</a:t>
            </a:r>
            <a:r>
              <a:rPr lang="en-US" b="0" dirty="0"/>
              <a:t>, whatever son </a:t>
            </a:r>
            <a:r>
              <a:rPr lang="en-US" b="0" dirty="0" err="1"/>
              <a:t>Kurunta</a:t>
            </a:r>
            <a:r>
              <a:rPr lang="en-US" b="0" dirty="0"/>
              <a:t> prefers, (let him place him in kingship in the land of </a:t>
            </a:r>
            <a:r>
              <a:rPr lang="en-US" b="0" dirty="0" err="1"/>
              <a:t>Tarhuntassa</a:t>
            </a:r>
            <a:r>
              <a:rPr lang="en-US" b="0" dirty="0"/>
              <a:t>).” </a:t>
            </a:r>
          </a:p>
          <a:p>
            <a:pPr lvl="1"/>
            <a:r>
              <a:rPr lang="en-US" b="0" i="1" dirty="0"/>
              <a:t>Babylonian Chronicles (ca. 550–400 BC)</a:t>
            </a:r>
            <a:r>
              <a:rPr lang="en-US" b="0" dirty="0"/>
              <a:t>: “The seventh year: In the month of Kislev the king of Akkad [Nebuchadnezzar II] mustered his army and marched to </a:t>
            </a:r>
            <a:r>
              <a:rPr lang="en-US" b="0" dirty="0" err="1"/>
              <a:t>Hattu</a:t>
            </a:r>
            <a:r>
              <a:rPr lang="en-US" b="0" dirty="0"/>
              <a:t>. He encamped against the city of Judah and on the second day of the month Adar he captured the city (and) seized (its) king. </a:t>
            </a:r>
            <a:r>
              <a:rPr lang="en-US" b="0" u="sng" dirty="0"/>
              <a:t>A king of his own choice he appointed</a:t>
            </a:r>
            <a:r>
              <a:rPr lang="en-US" b="0" dirty="0"/>
              <a:t> in the city [Jerusalem] (and) taking the vassal tribute he brought it into Babylon.</a:t>
            </a:r>
          </a:p>
        </p:txBody>
      </p:sp>
    </p:spTree>
    <p:extLst>
      <p:ext uri="{BB962C8B-B14F-4D97-AF65-F5344CB8AC3E}">
        <p14:creationId xmlns:p14="http://schemas.microsoft.com/office/powerpoint/2010/main" val="2990150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mph" presetSubtype="0" nodeType="clickEffect">
                                  <p:stCondLst>
                                    <p:cond delay="0"/>
                                  </p:stCondLst>
                                  <p:childTnLst>
                                    <p:set>
                                      <p:cBhvr>
                                        <p:cTn id="10" dur="indefinite"/>
                                        <p:tgtEl>
                                          <p:spTgt spid="3">
                                            <p:txEl>
                                              <p:pRg st="1" end="1"/>
                                            </p:txEl>
                                          </p:spTgt>
                                        </p:tgtEl>
                                        <p:attrNameLst>
                                          <p:attrName>style.opacity</p:attrName>
                                        </p:attrNameLst>
                                      </p:cBhvr>
                                      <p:to>
                                        <p:strVal val="0.5"/>
                                      </p:to>
                                    </p:set>
                                    <p:animEffect filter="image" prLst="opacity: 0.5">
                                      <p:cBhvr rctx="IE">
                                        <p:cTn id="11" dur="indefinite"/>
                                        <p:tgtEl>
                                          <p:spTgt spid="3">
                                            <p:txEl>
                                              <p:pRg st="1" end="1"/>
                                            </p:txEl>
                                          </p:spTgt>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ED5CF0-E1AC-1942-9F90-294433D3E9BD}"/>
              </a:ext>
            </a:extLst>
          </p:cNvPr>
          <p:cNvSpPr>
            <a:spLocks noGrp="1"/>
          </p:cNvSpPr>
          <p:nvPr>
            <p:ph idx="1"/>
          </p:nvPr>
        </p:nvSpPr>
        <p:spPr>
          <a:xfrm>
            <a:off x="838200" y="393290"/>
            <a:ext cx="10515600" cy="6464710"/>
          </a:xfrm>
        </p:spPr>
        <p:txBody>
          <a:bodyPr>
            <a:normAutofit fontScale="85000" lnSpcReduction="10000"/>
          </a:bodyPr>
          <a:lstStyle/>
          <a:p>
            <a:r>
              <a:rPr lang="en-US" dirty="0"/>
              <a:t>Texts in Which a God’s “Heart” Gives Rise to the Selection of a King</a:t>
            </a:r>
          </a:p>
          <a:p>
            <a:pPr lvl="1"/>
            <a:r>
              <a:rPr lang="en-US" b="0" i="1" dirty="0"/>
              <a:t>King </a:t>
            </a:r>
            <a:r>
              <a:rPr lang="en-US" b="0" i="1" dirty="0" err="1"/>
              <a:t>Eannatum</a:t>
            </a:r>
            <a:r>
              <a:rPr lang="en-US" b="0" i="1" dirty="0"/>
              <a:t>, Dynasty of Lagash (ca. 2500–2335 BC): </a:t>
            </a:r>
            <a:r>
              <a:rPr lang="en-US" b="0" dirty="0"/>
              <a:t>“[My] name was called to mind by Enlil; endowed with strength by </a:t>
            </a:r>
            <a:r>
              <a:rPr lang="en-US" b="0" dirty="0" err="1"/>
              <a:t>Ningirsu</a:t>
            </a:r>
            <a:r>
              <a:rPr lang="en-US" b="0" dirty="0"/>
              <a:t>; </a:t>
            </a:r>
            <a:r>
              <a:rPr lang="en-US" b="0" u="sng" dirty="0"/>
              <a:t>envisaged by </a:t>
            </a:r>
            <a:r>
              <a:rPr lang="en-US" b="0" u="sng" dirty="0" err="1"/>
              <a:t>Nansh</a:t>
            </a:r>
            <a:r>
              <a:rPr lang="en-US" b="0" u="sng" dirty="0"/>
              <a:t> in (her) heart</a:t>
            </a:r>
            <a:r>
              <a:rPr lang="en-US" b="0" dirty="0"/>
              <a:t>; truly and rightly suckled by </a:t>
            </a:r>
            <a:r>
              <a:rPr lang="en-US" b="0" dirty="0" err="1"/>
              <a:t>Ninhursaga</a:t>
            </a:r>
            <a:r>
              <a:rPr lang="en-US" b="0" dirty="0"/>
              <a:t>; named by Inanna.” </a:t>
            </a:r>
          </a:p>
          <a:p>
            <a:pPr lvl="1"/>
            <a:r>
              <a:rPr lang="en-US" b="0" i="1" dirty="0"/>
              <a:t>King </a:t>
            </a:r>
            <a:r>
              <a:rPr lang="en-US" b="0" i="1" dirty="0" err="1"/>
              <a:t>Gudea</a:t>
            </a:r>
            <a:r>
              <a:rPr lang="en-US" b="0" i="1" dirty="0"/>
              <a:t>, Dynasty of Akkad (ca. 2335–2112 BC): </a:t>
            </a:r>
            <a:r>
              <a:rPr lang="en-US" b="0" dirty="0"/>
              <a:t>“</a:t>
            </a:r>
            <a:r>
              <a:rPr lang="en-US" b="0" u="sng" dirty="0"/>
              <a:t>Shepherd envisaged by </a:t>
            </a:r>
            <a:r>
              <a:rPr lang="en-US" b="0" u="sng" dirty="0" err="1"/>
              <a:t>Ningirsu</a:t>
            </a:r>
            <a:r>
              <a:rPr lang="en-US" b="0" u="sng" dirty="0"/>
              <a:t> in (his) heart</a:t>
            </a:r>
            <a:r>
              <a:rPr lang="en-US" b="0" dirty="0"/>
              <a:t>, steadfastly regarded by </a:t>
            </a:r>
            <a:r>
              <a:rPr lang="en-US" b="0" dirty="0" err="1"/>
              <a:t>Nanshe</a:t>
            </a:r>
            <a:r>
              <a:rPr lang="en-US" b="0" dirty="0"/>
              <a:t>; endowed with strength by </a:t>
            </a:r>
            <a:r>
              <a:rPr lang="en-US" b="0" dirty="0" err="1"/>
              <a:t>Nindar</a:t>
            </a:r>
            <a:r>
              <a:rPr lang="en-US" b="0" dirty="0"/>
              <a:t>; the man described(?) by Baba.”</a:t>
            </a:r>
          </a:p>
          <a:p>
            <a:pPr lvl="1"/>
            <a:r>
              <a:rPr lang="en-US" b="0" i="1" dirty="0"/>
              <a:t>King </a:t>
            </a:r>
            <a:r>
              <a:rPr lang="en-US" b="0" i="1" dirty="0" err="1"/>
              <a:t>Gudea</a:t>
            </a:r>
            <a:r>
              <a:rPr lang="en-US" b="0" i="1" dirty="0"/>
              <a:t>, Dynasty of Akkad: </a:t>
            </a:r>
            <a:r>
              <a:rPr lang="en-US" b="0" dirty="0"/>
              <a:t>“Being the one at whom </a:t>
            </a:r>
            <a:r>
              <a:rPr lang="en-US" b="0" dirty="0" err="1"/>
              <a:t>Nanshe</a:t>
            </a:r>
            <a:r>
              <a:rPr lang="en-US" b="0" dirty="0"/>
              <a:t> looked with favor, being </a:t>
            </a:r>
            <a:r>
              <a:rPr lang="en-US" b="0" u="sng" dirty="0"/>
              <a:t>the man of the heart of Enlil</a:t>
            </a:r>
            <a:r>
              <a:rPr lang="en-US" b="0" dirty="0"/>
              <a:t>, being the ruler ... (?) of </a:t>
            </a:r>
            <a:r>
              <a:rPr lang="en-US" b="0" dirty="0" err="1"/>
              <a:t>Ningirsu</a:t>
            </a:r>
            <a:r>
              <a:rPr lang="en-US" b="0" dirty="0"/>
              <a:t>, </a:t>
            </a:r>
            <a:r>
              <a:rPr lang="en-US" b="0" dirty="0" err="1"/>
              <a:t>Gudea</a:t>
            </a:r>
            <a:r>
              <a:rPr lang="en-US" b="0" dirty="0"/>
              <a:t>, being born in a lofty sanctuary of </a:t>
            </a:r>
            <a:r>
              <a:rPr lang="en-US" b="0" dirty="0" err="1"/>
              <a:t>Gatumdug</a:t>
            </a:r>
            <a:r>
              <a:rPr lang="en-US" b="0" dirty="0"/>
              <a:t>.”</a:t>
            </a:r>
          </a:p>
        </p:txBody>
      </p:sp>
    </p:spTree>
    <p:extLst>
      <p:ext uri="{BB962C8B-B14F-4D97-AF65-F5344CB8AC3E}">
        <p14:creationId xmlns:p14="http://schemas.microsoft.com/office/powerpoint/2010/main" val="4104879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charRg st="69" end="29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mph" presetSubtype="0" nodeType="clickEffect">
                                  <p:stCondLst>
                                    <p:cond delay="0"/>
                                  </p:stCondLst>
                                  <p:childTnLst>
                                    <p:set>
                                      <p:cBhvr>
                                        <p:cTn id="10" dur="indefinite"/>
                                        <p:tgtEl>
                                          <p:spTgt spid="3">
                                            <p:txEl>
                                              <p:charRg st="69" end="292"/>
                                            </p:txEl>
                                          </p:spTgt>
                                        </p:tgtEl>
                                        <p:attrNameLst>
                                          <p:attrName>style.opacity</p:attrName>
                                        </p:attrNameLst>
                                      </p:cBhvr>
                                      <p:to>
                                        <p:strVal val="0.5"/>
                                      </p:to>
                                    </p:set>
                                    <p:animEffect filter="image" prLst="opacity: 0.5">
                                      <p:cBhvr rctx="IE">
                                        <p:cTn id="11" dur="indefinite"/>
                                        <p:tgtEl>
                                          <p:spTgt spid="3">
                                            <p:txEl>
                                              <p:charRg st="69" end="292"/>
                                            </p:txEl>
                                          </p:spTgt>
                                        </p:tgtEl>
                                      </p:cBhvr>
                                    </p:animEffect>
                                  </p:childTnLst>
                                </p:cTn>
                              </p:par>
                              <p:par>
                                <p:cTn id="12" presetID="1" presetClass="entr" presetSubtype="0" fill="hold" nodeType="withEffect">
                                  <p:stCondLst>
                                    <p:cond delay="0"/>
                                  </p:stCondLst>
                                  <p:childTnLst>
                                    <p:set>
                                      <p:cBhvr>
                                        <p:cTn id="13" dur="1" fill="hold">
                                          <p:stCondLst>
                                            <p:cond delay="0"/>
                                          </p:stCondLst>
                                        </p:cTn>
                                        <p:tgtEl>
                                          <p:spTgt spid="3">
                                            <p:txEl>
                                              <p:charRg st="292" end="485"/>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9" presetClass="emph" presetSubtype="0" nodeType="clickEffect">
                                  <p:stCondLst>
                                    <p:cond delay="0"/>
                                  </p:stCondLst>
                                  <p:childTnLst>
                                    <p:set>
                                      <p:cBhvr>
                                        <p:cTn id="17" dur="indefinite"/>
                                        <p:tgtEl>
                                          <p:spTgt spid="3">
                                            <p:txEl>
                                              <p:charRg st="292" end="485"/>
                                            </p:txEl>
                                          </p:spTgt>
                                        </p:tgtEl>
                                        <p:attrNameLst>
                                          <p:attrName>style.opacity</p:attrName>
                                        </p:attrNameLst>
                                      </p:cBhvr>
                                      <p:to>
                                        <p:strVal val="0.5"/>
                                      </p:to>
                                    </p:set>
                                    <p:animEffect filter="image" prLst="opacity: 0.5">
                                      <p:cBhvr rctx="IE">
                                        <p:cTn id="18" dur="indefinite"/>
                                        <p:tgtEl>
                                          <p:spTgt spid="3">
                                            <p:txEl>
                                              <p:charRg st="292" end="485"/>
                                            </p:txEl>
                                          </p:spTgt>
                                        </p:tgtEl>
                                      </p:cBhvr>
                                    </p:animEffect>
                                  </p:childTnLst>
                                </p:cTn>
                              </p:par>
                              <p:par>
                                <p:cTn id="19" presetID="1" presetClass="entr" presetSubtype="0" fill="hold" nodeType="withEffect">
                                  <p:stCondLst>
                                    <p:cond delay="0"/>
                                  </p:stCondLst>
                                  <p:childTnLst>
                                    <p:set>
                                      <p:cBhvr>
                                        <p:cTn id="20" dur="1" fill="hold">
                                          <p:stCondLst>
                                            <p:cond delay="0"/>
                                          </p:stCondLst>
                                        </p:cTn>
                                        <p:tgtEl>
                                          <p:spTgt spid="3">
                                            <p:txEl>
                                              <p:charRg st="485" end="69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ED5CF0-E1AC-1942-9F90-294433D3E9BD}"/>
              </a:ext>
            </a:extLst>
          </p:cNvPr>
          <p:cNvSpPr>
            <a:spLocks noGrp="1"/>
          </p:cNvSpPr>
          <p:nvPr>
            <p:ph idx="1"/>
          </p:nvPr>
        </p:nvSpPr>
        <p:spPr>
          <a:xfrm>
            <a:off x="838200" y="393290"/>
            <a:ext cx="10515600" cy="4886633"/>
          </a:xfrm>
        </p:spPr>
        <p:txBody>
          <a:bodyPr>
            <a:normAutofit fontScale="85000" lnSpcReduction="10000"/>
          </a:bodyPr>
          <a:lstStyle/>
          <a:p>
            <a:pPr lvl="1"/>
            <a:r>
              <a:rPr lang="en-US" b="0" i="1" dirty="0"/>
              <a:t>King Shu-Sin, Ur III Period (ca. 2112–2004 BC): </a:t>
            </a:r>
            <a:r>
              <a:rPr lang="en-US" b="0" dirty="0"/>
              <a:t>“Shu-Sin, called by name by the god An, beloved of the god Enlil, </a:t>
            </a:r>
            <a:r>
              <a:rPr lang="en-US" b="0" u="sng" dirty="0"/>
              <a:t>king whom the god Enlil chose in his (own) heart</a:t>
            </a:r>
            <a:r>
              <a:rPr lang="en-US" b="0" dirty="0"/>
              <a:t> as shepherd of the land and of the four quarters, mighty king, king of Ur, king of the four quarters.”</a:t>
            </a:r>
          </a:p>
          <a:p>
            <a:pPr lvl="1"/>
            <a:r>
              <a:rPr lang="en-US" b="0" i="1" dirty="0"/>
              <a:t>Neo-Assyrian liver omen (ca. 668–627 BC): </a:t>
            </a:r>
            <a:r>
              <a:rPr lang="en-US" b="0" dirty="0"/>
              <a:t>“If the Presence is turned upside down: </a:t>
            </a:r>
            <a:r>
              <a:rPr lang="en-US" b="0" u="sng" dirty="0"/>
              <a:t>Enlil will install a king of his own choice</a:t>
            </a:r>
            <a:r>
              <a:rPr lang="en-US" b="0" i="1" dirty="0"/>
              <a:t>.</a:t>
            </a:r>
            <a:r>
              <a:rPr lang="en-US" b="0" dirty="0"/>
              <a:t>”</a:t>
            </a:r>
          </a:p>
          <a:p>
            <a:pPr lvl="1"/>
            <a:r>
              <a:rPr lang="en-US" b="0" i="1" dirty="0"/>
              <a:t>Cyrus Cylinder (ca. 539 BC): </a:t>
            </a:r>
            <a:r>
              <a:rPr lang="en-US" b="0" dirty="0"/>
              <a:t>“[</a:t>
            </a:r>
            <a:r>
              <a:rPr lang="en-US" b="0" dirty="0" err="1"/>
              <a:t>Marduk</a:t>
            </a:r>
            <a:r>
              <a:rPr lang="en-US" b="0" dirty="0"/>
              <a:t>] surveyed and looked throughout all the lands, </a:t>
            </a:r>
            <a:r>
              <a:rPr lang="en-US" b="0" u="sng" dirty="0"/>
              <a:t>searching for a righteous king according to the desire of his heart, so as to grasp his hand</a:t>
            </a:r>
            <a:r>
              <a:rPr lang="en-US" b="0" i="1" dirty="0"/>
              <a:t>. </a:t>
            </a:r>
            <a:r>
              <a:rPr lang="en-US" b="0" dirty="0"/>
              <a:t>He called his name Cyrus, king of Anshan; he pronounced his name to be king over all (the world).” </a:t>
            </a:r>
          </a:p>
        </p:txBody>
      </p:sp>
    </p:spTree>
    <p:extLst>
      <p:ext uri="{BB962C8B-B14F-4D97-AF65-F5344CB8AC3E}">
        <p14:creationId xmlns:p14="http://schemas.microsoft.com/office/powerpoint/2010/main" val="2942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p:cTn id="6" dur="indefinite"/>
                                        <p:tgtEl>
                                          <p:spTgt spid="3">
                                            <p:txEl>
                                              <p:pRg st="0" end="0"/>
                                            </p:txEl>
                                          </p:spTgt>
                                        </p:tgtEl>
                                        <p:attrNameLst>
                                          <p:attrName>style.opacity</p:attrName>
                                        </p:attrNameLst>
                                      </p:cBhvr>
                                      <p:to>
                                        <p:strVal val="0.5"/>
                                      </p:to>
                                    </p:set>
                                    <p:animEffect filter="image" prLst="opacity: 0.5">
                                      <p:cBhvr rctx="IE">
                                        <p:cTn id="7" dur="indefinite"/>
                                        <p:tgtEl>
                                          <p:spTgt spid="3">
                                            <p:txEl>
                                              <p:pRg st="0" end="0"/>
                                            </p:txEl>
                                          </p:spTgt>
                                        </p:tgtEl>
                                      </p:cBhvr>
                                    </p:animEffect>
                                  </p:childTnLst>
                                </p:cTn>
                              </p:par>
                              <p:par>
                                <p:cTn id="8" presetID="1"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9" presetClass="emph" presetSubtype="0" nodeType="clickEffect">
                                  <p:stCondLst>
                                    <p:cond delay="0"/>
                                  </p:stCondLst>
                                  <p:childTnLst>
                                    <p:set>
                                      <p:cBhvr>
                                        <p:cTn id="13" dur="indefinite"/>
                                        <p:tgtEl>
                                          <p:spTgt spid="3">
                                            <p:txEl>
                                              <p:pRg st="1" end="1"/>
                                            </p:txEl>
                                          </p:spTgt>
                                        </p:tgtEl>
                                        <p:attrNameLst>
                                          <p:attrName>style.opacity</p:attrName>
                                        </p:attrNameLst>
                                      </p:cBhvr>
                                      <p:to>
                                        <p:strVal val="0.5"/>
                                      </p:to>
                                    </p:set>
                                    <p:animEffect filter="image" prLst="opacity: 0.5">
                                      <p:cBhvr rctx="IE">
                                        <p:cTn id="14" dur="indefinite"/>
                                        <p:tgtEl>
                                          <p:spTgt spid="3">
                                            <p:txEl>
                                              <p:pRg st="1" end="1"/>
                                            </p:txEl>
                                          </p:spTgt>
                                        </p:tgtEl>
                                      </p:cBhvr>
                                    </p:animEffect>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B4C7E-90AF-D94E-8369-43754C19A9CD}"/>
              </a:ext>
            </a:extLst>
          </p:cNvPr>
          <p:cNvSpPr>
            <a:spLocks noGrp="1"/>
          </p:cNvSpPr>
          <p:nvPr>
            <p:ph type="title"/>
          </p:nvPr>
        </p:nvSpPr>
        <p:spPr>
          <a:xfrm>
            <a:off x="5022937" y="365125"/>
            <a:ext cx="6976997" cy="792719"/>
          </a:xfrm>
          <a:solidFill>
            <a:srgbClr val="945200"/>
          </a:solidFill>
        </p:spPr>
        <p:txBody>
          <a:bodyPr>
            <a:noAutofit/>
          </a:bodyPr>
          <a:lstStyle/>
          <a:p>
            <a:pPr marL="91440" algn="ctr"/>
            <a:r>
              <a:rPr lang="en-US" sz="6000" b="1" dirty="0">
                <a:latin typeface="Angsana New" panose="02020603050405020304" pitchFamily="18" charset="-34"/>
              </a:rPr>
              <a:t>8. HISTORICAL CONTEXT</a:t>
            </a:r>
            <a:endParaRPr lang="en-US" sz="2800" dirty="0"/>
          </a:p>
        </p:txBody>
      </p:sp>
      <p:sp>
        <p:nvSpPr>
          <p:cNvPr id="3" name="Content Placeholder 2">
            <a:extLst>
              <a:ext uri="{FF2B5EF4-FFF2-40B4-BE49-F238E27FC236}">
                <a16:creationId xmlns:a16="http://schemas.microsoft.com/office/drawing/2014/main" id="{3EE20480-3716-DD4E-8EE2-227721282114}"/>
              </a:ext>
            </a:extLst>
          </p:cNvPr>
          <p:cNvSpPr>
            <a:spLocks noGrp="1"/>
          </p:cNvSpPr>
          <p:nvPr>
            <p:ph idx="1"/>
          </p:nvPr>
        </p:nvSpPr>
        <p:spPr>
          <a:xfrm>
            <a:off x="5022936" y="3289188"/>
            <a:ext cx="6976998" cy="3568812"/>
          </a:xfrm>
        </p:spPr>
        <p:txBody>
          <a:bodyPr>
            <a:normAutofit/>
          </a:bodyPr>
          <a:lstStyle/>
          <a:p>
            <a:r>
              <a:rPr lang="en-US" sz="4000" dirty="0"/>
              <a:t>Introduction to Assessing Historical Context</a:t>
            </a:r>
          </a:p>
          <a:p>
            <a:r>
              <a:rPr lang="en-US" sz="4000" dirty="0"/>
              <a:t>Key Spheres for Historical Context</a:t>
            </a:r>
          </a:p>
          <a:p>
            <a:r>
              <a:rPr lang="en-US" sz="4000" dirty="0"/>
              <a:t>Guidelines for Engaging Historical Context</a:t>
            </a:r>
          </a:p>
          <a:p>
            <a:r>
              <a:rPr lang="en-US" sz="4000" dirty="0"/>
              <a:t>The Historical Context of 1 Samuel 13:14</a:t>
            </a:r>
          </a:p>
        </p:txBody>
      </p:sp>
      <p:pic>
        <p:nvPicPr>
          <p:cNvPr id="4" name="Picture 3">
            <a:extLst>
              <a:ext uri="{FF2B5EF4-FFF2-40B4-BE49-F238E27FC236}">
                <a16:creationId xmlns:a16="http://schemas.microsoft.com/office/drawing/2014/main" id="{30B92724-0F83-DC46-A041-52F978340A61}"/>
              </a:ext>
            </a:extLst>
          </p:cNvPr>
          <p:cNvPicPr>
            <a:picLocks noChangeAspect="1"/>
          </p:cNvPicPr>
          <p:nvPr/>
        </p:nvPicPr>
        <p:blipFill>
          <a:blip r:embed="rId2"/>
          <a:stretch>
            <a:fillRect/>
          </a:stretch>
        </p:blipFill>
        <p:spPr>
          <a:xfrm>
            <a:off x="0" y="0"/>
            <a:ext cx="4809066" cy="6866899"/>
          </a:xfrm>
          <a:prstGeom prst="rect">
            <a:avLst/>
          </a:prstGeom>
        </p:spPr>
      </p:pic>
      <p:sp>
        <p:nvSpPr>
          <p:cNvPr id="5" name="Rectangle 4">
            <a:extLst>
              <a:ext uri="{FF2B5EF4-FFF2-40B4-BE49-F238E27FC236}">
                <a16:creationId xmlns:a16="http://schemas.microsoft.com/office/drawing/2014/main" id="{735E2E7E-733F-9644-B100-8AB42EBC5354}"/>
              </a:ext>
            </a:extLst>
          </p:cNvPr>
          <p:cNvSpPr/>
          <p:nvPr/>
        </p:nvSpPr>
        <p:spPr>
          <a:xfrm>
            <a:off x="5022936" y="1346353"/>
            <a:ext cx="6976998" cy="1754326"/>
          </a:xfrm>
          <a:prstGeom prst="rect">
            <a:avLst/>
          </a:prstGeom>
          <a:ln>
            <a:solidFill>
              <a:srgbClr val="492906"/>
            </a:solidFill>
          </a:ln>
        </p:spPr>
        <p:txBody>
          <a:bodyPr wrap="square">
            <a:spAutoFit/>
          </a:bodyPr>
          <a:lstStyle/>
          <a:p>
            <a:r>
              <a:rPr lang="en-US" sz="3600" b="1" i="1" dirty="0">
                <a:solidFill>
                  <a:srgbClr val="492906"/>
                </a:solidFill>
                <a:latin typeface="Angsana New" panose="02020603050405020304" pitchFamily="18" charset="-34"/>
                <a:cs typeface="Angsana New" panose="02020603050405020304" pitchFamily="18" charset="-34"/>
              </a:rPr>
              <a:t>Goal</a:t>
            </a:r>
            <a:r>
              <a:rPr lang="en-US" sz="3600" b="1" dirty="0">
                <a:solidFill>
                  <a:srgbClr val="492906"/>
                </a:solidFill>
                <a:latin typeface="Angsana New" panose="02020603050405020304" pitchFamily="18" charset="-34"/>
                <a:cs typeface="Angsana New" panose="02020603050405020304" pitchFamily="18" charset="-34"/>
              </a:rPr>
              <a:t>: </a:t>
            </a:r>
            <a:r>
              <a:rPr lang="en-US" sz="3600" dirty="0">
                <a:solidFill>
                  <a:srgbClr val="492906"/>
                </a:solidFill>
                <a:latin typeface="Angsana New" panose="02020603050405020304" pitchFamily="18" charset="-34"/>
                <a:cs typeface="Angsana New" panose="02020603050405020304" pitchFamily="18" charset="-34"/>
              </a:rPr>
              <a:t>Understand the historical situation from which the author composed the text and identify any historical details the author mentions or assumes.</a:t>
            </a:r>
            <a:endParaRPr lang="en-US" sz="3600" u="sng" dirty="0">
              <a:solidFill>
                <a:srgbClr val="492906"/>
              </a:solidFill>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315392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C65AC-C21F-BF4E-801D-493310515A8C}"/>
              </a:ext>
            </a:extLst>
          </p:cNvPr>
          <p:cNvSpPr>
            <a:spLocks noGrp="1"/>
          </p:cNvSpPr>
          <p:nvPr>
            <p:ph type="title"/>
          </p:nvPr>
        </p:nvSpPr>
        <p:spPr/>
        <p:txBody>
          <a:bodyPr>
            <a:normAutofit fontScale="90000"/>
          </a:bodyPr>
          <a:lstStyle/>
          <a:p>
            <a:r>
              <a:rPr lang="en-US" dirty="0"/>
              <a:t>Introduction to Assessing Historical Context</a:t>
            </a:r>
          </a:p>
        </p:txBody>
      </p:sp>
      <p:sp>
        <p:nvSpPr>
          <p:cNvPr id="3" name="Content Placeholder 2">
            <a:extLst>
              <a:ext uri="{FF2B5EF4-FFF2-40B4-BE49-F238E27FC236}">
                <a16:creationId xmlns:a16="http://schemas.microsoft.com/office/drawing/2014/main" id="{36ED5CF0-E1AC-1942-9F90-294433D3E9BD}"/>
              </a:ext>
            </a:extLst>
          </p:cNvPr>
          <p:cNvSpPr>
            <a:spLocks noGrp="1"/>
          </p:cNvSpPr>
          <p:nvPr>
            <p:ph idx="1"/>
          </p:nvPr>
        </p:nvSpPr>
        <p:spPr/>
        <p:txBody>
          <a:bodyPr>
            <a:normAutofit/>
          </a:bodyPr>
          <a:lstStyle/>
          <a:p>
            <a:r>
              <a:rPr lang="en-US" dirty="0"/>
              <a:t>The nature of historical context:</a:t>
            </a:r>
          </a:p>
          <a:p>
            <a:pPr lvl="1"/>
            <a:r>
              <a:rPr lang="en-US" b="0" dirty="0"/>
              <a:t>Where does this passage fit in space and time, and how does this information impact my interpretation? </a:t>
            </a:r>
          </a:p>
          <a:p>
            <a:pPr lvl="1"/>
            <a:r>
              <a:rPr lang="en-US" b="0" dirty="0"/>
              <a:t>Historical context often includes shared assumptions between author and audience––knowledge that they took for granted but which we may not be privy. </a:t>
            </a:r>
          </a:p>
          <a:p>
            <a:pPr lvl="1"/>
            <a:r>
              <a:rPr lang="en-US" b="0" dirty="0"/>
              <a:t>Sample historical context questions? </a:t>
            </a:r>
          </a:p>
        </p:txBody>
      </p:sp>
    </p:spTree>
    <p:extLst>
      <p:ext uri="{BB962C8B-B14F-4D97-AF65-F5344CB8AC3E}">
        <p14:creationId xmlns:p14="http://schemas.microsoft.com/office/powerpoint/2010/main" val="3112864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mph" presetSubtype="0" nodeType="clickEffect">
                                  <p:stCondLst>
                                    <p:cond delay="0"/>
                                  </p:stCondLst>
                                  <p:childTnLst>
                                    <p:set>
                                      <p:cBhvr>
                                        <p:cTn id="14" dur="indefinite"/>
                                        <p:tgtEl>
                                          <p:spTgt spid="3">
                                            <p:txEl>
                                              <p:pRg st="1" end="1"/>
                                            </p:txEl>
                                          </p:spTgt>
                                        </p:tgtEl>
                                        <p:attrNameLst>
                                          <p:attrName>style.opacity</p:attrName>
                                        </p:attrNameLst>
                                      </p:cBhvr>
                                      <p:to>
                                        <p:strVal val="0.5"/>
                                      </p:to>
                                    </p:set>
                                    <p:animEffect filter="image" prLst="opacity: 0.5">
                                      <p:cBhvr rctx="IE">
                                        <p:cTn id="15" dur="indefinite"/>
                                        <p:tgtEl>
                                          <p:spTgt spid="3">
                                            <p:txEl>
                                              <p:pRg st="1" end="1"/>
                                            </p:txEl>
                                          </p:spTgt>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9" presetClass="emph" presetSubtype="0" nodeType="clickEffect">
                                  <p:stCondLst>
                                    <p:cond delay="0"/>
                                  </p:stCondLst>
                                  <p:childTnLst>
                                    <p:set>
                                      <p:cBhvr>
                                        <p:cTn id="21" dur="indefinite"/>
                                        <p:tgtEl>
                                          <p:spTgt spid="3">
                                            <p:txEl>
                                              <p:pRg st="2" end="2"/>
                                            </p:txEl>
                                          </p:spTgt>
                                        </p:tgtEl>
                                        <p:attrNameLst>
                                          <p:attrName>style.opacity</p:attrName>
                                        </p:attrNameLst>
                                      </p:cBhvr>
                                      <p:to>
                                        <p:strVal val="0.5"/>
                                      </p:to>
                                    </p:set>
                                    <p:animEffect filter="image" prLst="opacity: 0.5">
                                      <p:cBhvr rctx="IE">
                                        <p:cTn id="22" dur="indefinite"/>
                                        <p:tgtEl>
                                          <p:spTgt spid="3">
                                            <p:txEl>
                                              <p:pRg st="2" end="2"/>
                                            </p:txEl>
                                          </p:spTgt>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ED5CF0-E1AC-1942-9F90-294433D3E9BD}"/>
              </a:ext>
            </a:extLst>
          </p:cNvPr>
          <p:cNvSpPr>
            <a:spLocks noGrp="1"/>
          </p:cNvSpPr>
          <p:nvPr>
            <p:ph idx="1"/>
          </p:nvPr>
        </p:nvSpPr>
        <p:spPr>
          <a:xfrm>
            <a:off x="838200" y="412955"/>
            <a:ext cx="10515600" cy="6445045"/>
          </a:xfrm>
        </p:spPr>
        <p:txBody>
          <a:bodyPr>
            <a:normAutofit/>
          </a:bodyPr>
          <a:lstStyle/>
          <a:p>
            <a:r>
              <a:rPr lang="en-US" dirty="0"/>
              <a:t>The Key Questions for Assessing Historical Context</a:t>
            </a:r>
          </a:p>
          <a:p>
            <a:pPr lvl="1"/>
            <a:r>
              <a:rPr lang="en-US" dirty="0"/>
              <a:t>Who? </a:t>
            </a:r>
            <a:r>
              <a:rPr lang="en-US" b="0" dirty="0"/>
              <a:t>The authorship, audience, major figures and powers</a:t>
            </a:r>
          </a:p>
          <a:p>
            <a:pPr lvl="1"/>
            <a:r>
              <a:rPr lang="en-US" dirty="0"/>
              <a:t>Where? </a:t>
            </a:r>
            <a:r>
              <a:rPr lang="en-US" b="0" dirty="0"/>
              <a:t>The physical location and geography</a:t>
            </a:r>
          </a:p>
          <a:p>
            <a:pPr lvl="1"/>
            <a:r>
              <a:rPr lang="en-US" dirty="0"/>
              <a:t>When? </a:t>
            </a:r>
            <a:r>
              <a:rPr lang="en-US" b="0" dirty="0"/>
              <a:t>The original date of the message in relation to periods, powers, and events</a:t>
            </a:r>
          </a:p>
          <a:p>
            <a:pPr lvl="1"/>
            <a:r>
              <a:rPr lang="en-US" dirty="0"/>
              <a:t>Why? </a:t>
            </a:r>
            <a:r>
              <a:rPr lang="en-US" b="0" dirty="0"/>
              <a:t>The cause and purpose of the message</a:t>
            </a:r>
          </a:p>
          <a:p>
            <a:pPr lvl="1"/>
            <a:r>
              <a:rPr lang="en-US" dirty="0"/>
              <a:t>How? </a:t>
            </a:r>
            <a:r>
              <a:rPr lang="en-US" b="0" dirty="0"/>
              <a:t>The genre and thought flow: Why did he say it that way? </a:t>
            </a:r>
            <a:endParaRPr lang="en-US" dirty="0"/>
          </a:p>
        </p:txBody>
      </p:sp>
    </p:spTree>
    <p:extLst>
      <p:ext uri="{BB962C8B-B14F-4D97-AF65-F5344CB8AC3E}">
        <p14:creationId xmlns:p14="http://schemas.microsoft.com/office/powerpoint/2010/main" val="1091848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mph" presetSubtype="0" nodeType="clickEffect">
                                  <p:stCondLst>
                                    <p:cond delay="0"/>
                                  </p:stCondLst>
                                  <p:childTnLst>
                                    <p:set>
                                      <p:cBhvr>
                                        <p:cTn id="10" dur="indefinite"/>
                                        <p:tgtEl>
                                          <p:spTgt spid="3">
                                            <p:txEl>
                                              <p:pRg st="1" end="1"/>
                                            </p:txEl>
                                          </p:spTgt>
                                        </p:tgtEl>
                                        <p:attrNameLst>
                                          <p:attrName>style.opacity</p:attrName>
                                        </p:attrNameLst>
                                      </p:cBhvr>
                                      <p:to>
                                        <p:strVal val="0.5"/>
                                      </p:to>
                                    </p:set>
                                    <p:animEffect filter="image" prLst="opacity: 0.5">
                                      <p:cBhvr rctx="IE">
                                        <p:cTn id="11" dur="indefinite"/>
                                        <p:tgtEl>
                                          <p:spTgt spid="3">
                                            <p:txEl>
                                              <p:pRg st="1" end="1"/>
                                            </p:txEl>
                                          </p:spTgt>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9" presetClass="emph" presetSubtype="0" nodeType="clickEffect">
                                  <p:stCondLst>
                                    <p:cond delay="0"/>
                                  </p:stCondLst>
                                  <p:childTnLst>
                                    <p:set>
                                      <p:cBhvr>
                                        <p:cTn id="17" dur="indefinite"/>
                                        <p:tgtEl>
                                          <p:spTgt spid="3">
                                            <p:txEl>
                                              <p:pRg st="2" end="2"/>
                                            </p:txEl>
                                          </p:spTgt>
                                        </p:tgtEl>
                                        <p:attrNameLst>
                                          <p:attrName>style.opacity</p:attrName>
                                        </p:attrNameLst>
                                      </p:cBhvr>
                                      <p:to>
                                        <p:strVal val="0.5"/>
                                      </p:to>
                                    </p:set>
                                    <p:animEffect filter="image" prLst="opacity: 0.5">
                                      <p:cBhvr rctx="IE">
                                        <p:cTn id="18" dur="indefinite"/>
                                        <p:tgtEl>
                                          <p:spTgt spid="3">
                                            <p:txEl>
                                              <p:pRg st="2" end="2"/>
                                            </p:txEl>
                                          </p:spTgt>
                                        </p:tgtEl>
                                      </p:cBhvr>
                                    </p:animEffect>
                                  </p:childTnLst>
                                </p:cTn>
                              </p:par>
                              <p:par>
                                <p:cTn id="19" presetID="1"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9" presetClass="emph" presetSubtype="0" nodeType="clickEffect">
                                  <p:stCondLst>
                                    <p:cond delay="0"/>
                                  </p:stCondLst>
                                  <p:childTnLst>
                                    <p:set>
                                      <p:cBhvr>
                                        <p:cTn id="24" dur="indefinite"/>
                                        <p:tgtEl>
                                          <p:spTgt spid="3">
                                            <p:txEl>
                                              <p:pRg st="3" end="3"/>
                                            </p:txEl>
                                          </p:spTgt>
                                        </p:tgtEl>
                                        <p:attrNameLst>
                                          <p:attrName>style.opacity</p:attrName>
                                        </p:attrNameLst>
                                      </p:cBhvr>
                                      <p:to>
                                        <p:strVal val="0.5"/>
                                      </p:to>
                                    </p:set>
                                    <p:animEffect filter="image" prLst="opacity: 0.5">
                                      <p:cBhvr rctx="IE">
                                        <p:cTn id="25" dur="indefinite"/>
                                        <p:tgtEl>
                                          <p:spTgt spid="3">
                                            <p:txEl>
                                              <p:pRg st="3" end="3"/>
                                            </p:txEl>
                                          </p:spTgt>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9" presetClass="emph" presetSubtype="0" nodeType="clickEffect">
                                  <p:stCondLst>
                                    <p:cond delay="0"/>
                                  </p:stCondLst>
                                  <p:childTnLst>
                                    <p:set>
                                      <p:cBhvr>
                                        <p:cTn id="31" dur="indefinite"/>
                                        <p:tgtEl>
                                          <p:spTgt spid="3">
                                            <p:txEl>
                                              <p:pRg st="4" end="4"/>
                                            </p:txEl>
                                          </p:spTgt>
                                        </p:tgtEl>
                                        <p:attrNameLst>
                                          <p:attrName>style.opacity</p:attrName>
                                        </p:attrNameLst>
                                      </p:cBhvr>
                                      <p:to>
                                        <p:strVal val="0.5"/>
                                      </p:to>
                                    </p:set>
                                    <p:animEffect filter="image" prLst="opacity: 0.5">
                                      <p:cBhvr rctx="IE">
                                        <p:cTn id="32" dur="indefinite"/>
                                        <p:tgtEl>
                                          <p:spTgt spid="3">
                                            <p:txEl>
                                              <p:pRg st="4" end="4"/>
                                            </p:txEl>
                                          </p:spTgt>
                                        </p:tgtEl>
                                      </p:cBhvr>
                                    </p:animEffect>
                                  </p:childTnLst>
                                </p:cTn>
                              </p:par>
                              <p:par>
                                <p:cTn id="33" presetID="1" presetClass="entr" presetSubtype="0" fill="hold" grpId="0"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ED5CF0-E1AC-1942-9F90-294433D3E9BD}"/>
              </a:ext>
            </a:extLst>
          </p:cNvPr>
          <p:cNvSpPr>
            <a:spLocks noGrp="1"/>
          </p:cNvSpPr>
          <p:nvPr>
            <p:ph idx="1"/>
          </p:nvPr>
        </p:nvSpPr>
        <p:spPr>
          <a:xfrm>
            <a:off x="838200" y="380144"/>
            <a:ext cx="10515600" cy="6477856"/>
          </a:xfrm>
        </p:spPr>
        <p:txBody>
          <a:bodyPr>
            <a:normAutofit fontScale="92500" lnSpcReduction="10000"/>
          </a:bodyPr>
          <a:lstStyle/>
          <a:p>
            <a:pPr lvl="1"/>
            <a:r>
              <a:rPr lang="en-US" dirty="0"/>
              <a:t>What? </a:t>
            </a:r>
            <a:r>
              <a:rPr lang="en-US" b="0" dirty="0"/>
              <a:t>What is said and assumed with respect to:</a:t>
            </a:r>
          </a:p>
          <a:p>
            <a:pPr lvl="2"/>
            <a:r>
              <a:rPr lang="en-US" b="0" i="1" dirty="0"/>
              <a:t>Linguistic familiarity</a:t>
            </a:r>
            <a:r>
              <a:rPr lang="en-US" b="0" dirty="0"/>
              <a:t>: Hebrew, Aramaic, Greek</a:t>
            </a:r>
            <a:endParaRPr lang="en-US" b="0" i="1" dirty="0"/>
          </a:p>
          <a:p>
            <a:pPr lvl="2"/>
            <a:r>
              <a:rPr lang="en-US" b="0" i="1" dirty="0"/>
              <a:t>Worldview</a:t>
            </a:r>
            <a:r>
              <a:rPr lang="en-US" b="0" dirty="0"/>
              <a:t>: shared values, perspectives, mind-set, outlook</a:t>
            </a:r>
            <a:endParaRPr lang="en-US" b="0" i="1" dirty="0"/>
          </a:p>
          <a:p>
            <a:pPr lvl="2"/>
            <a:r>
              <a:rPr lang="en-US" b="0" i="1" dirty="0"/>
              <a:t>Societal and economic systems</a:t>
            </a:r>
            <a:r>
              <a:rPr lang="en-US" b="0" dirty="0"/>
              <a:t>: common history of families or groups, marriage and family patterns, gender roles, social status, ethnicity, trades and vocations, slavery, wealth and poverty</a:t>
            </a:r>
            <a:endParaRPr lang="en-US" b="0" i="1" dirty="0"/>
          </a:p>
          <a:p>
            <a:pPr lvl="2"/>
            <a:r>
              <a:rPr lang="en-US" b="0" i="1" dirty="0"/>
              <a:t>Behavioral patterns</a:t>
            </a:r>
            <a:r>
              <a:rPr lang="en-US" b="0" dirty="0"/>
              <a:t>: dress and community or family customs</a:t>
            </a:r>
            <a:endParaRPr lang="en-US" b="0" i="1" dirty="0"/>
          </a:p>
          <a:p>
            <a:pPr lvl="2"/>
            <a:r>
              <a:rPr lang="en-US" b="0" i="1" dirty="0"/>
              <a:t>Political climate</a:t>
            </a:r>
            <a:r>
              <a:rPr lang="en-US" b="0" dirty="0"/>
              <a:t>: governmental power centers, structures, loyalties, personnel</a:t>
            </a:r>
            <a:endParaRPr lang="en-US" b="0" i="1" dirty="0"/>
          </a:p>
          <a:p>
            <a:pPr lvl="2"/>
            <a:r>
              <a:rPr lang="en-US" b="0" i="1" dirty="0"/>
              <a:t>Religious practices</a:t>
            </a:r>
            <a:r>
              <a:rPr lang="en-US" b="0" dirty="0"/>
              <a:t>: Convictions, rituals, affiliations, personnel and sacred structures associated with Israel or her neighbors worship</a:t>
            </a:r>
            <a:endParaRPr lang="en-US" b="0" i="1" dirty="0"/>
          </a:p>
          <a:p>
            <a:pPr lvl="2"/>
            <a:r>
              <a:rPr lang="en-US" b="0" i="1" dirty="0"/>
              <a:t>Physical features</a:t>
            </a:r>
            <a:r>
              <a:rPr lang="en-US" b="0" dirty="0"/>
              <a:t>: climate and weather, topography, architecture, transportation, plants and animals</a:t>
            </a:r>
            <a:endParaRPr lang="en-US" i="1" dirty="0"/>
          </a:p>
        </p:txBody>
      </p:sp>
    </p:spTree>
    <p:extLst>
      <p:ext uri="{BB962C8B-B14F-4D97-AF65-F5344CB8AC3E}">
        <p14:creationId xmlns:p14="http://schemas.microsoft.com/office/powerpoint/2010/main" val="4150151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mph" presetSubtype="0" nodeType="clickEffect">
                                  <p:stCondLst>
                                    <p:cond delay="0"/>
                                  </p:stCondLst>
                                  <p:childTnLst>
                                    <p:set>
                                      <p:cBhvr>
                                        <p:cTn id="10" dur="indefinite"/>
                                        <p:tgtEl>
                                          <p:spTgt spid="3">
                                            <p:txEl>
                                              <p:pRg st="1" end="1"/>
                                            </p:txEl>
                                          </p:spTgt>
                                        </p:tgtEl>
                                        <p:attrNameLst>
                                          <p:attrName>style.opacity</p:attrName>
                                        </p:attrNameLst>
                                      </p:cBhvr>
                                      <p:to>
                                        <p:strVal val="0.5"/>
                                      </p:to>
                                    </p:set>
                                    <p:animEffect filter="image" prLst="opacity: 0.5">
                                      <p:cBhvr rctx="IE">
                                        <p:cTn id="11" dur="indefinite"/>
                                        <p:tgtEl>
                                          <p:spTgt spid="3">
                                            <p:txEl>
                                              <p:pRg st="1" end="1"/>
                                            </p:txEl>
                                          </p:spTgt>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9" presetClass="emph" presetSubtype="0" nodeType="clickEffect">
                                  <p:stCondLst>
                                    <p:cond delay="0"/>
                                  </p:stCondLst>
                                  <p:childTnLst>
                                    <p:set>
                                      <p:cBhvr>
                                        <p:cTn id="17" dur="indefinite"/>
                                        <p:tgtEl>
                                          <p:spTgt spid="3">
                                            <p:txEl>
                                              <p:pRg st="2" end="2"/>
                                            </p:txEl>
                                          </p:spTgt>
                                        </p:tgtEl>
                                        <p:attrNameLst>
                                          <p:attrName>style.opacity</p:attrName>
                                        </p:attrNameLst>
                                      </p:cBhvr>
                                      <p:to>
                                        <p:strVal val="0.5"/>
                                      </p:to>
                                    </p:set>
                                    <p:animEffect filter="image" prLst="opacity: 0.5">
                                      <p:cBhvr rctx="IE">
                                        <p:cTn id="18" dur="indefinite"/>
                                        <p:tgtEl>
                                          <p:spTgt spid="3">
                                            <p:txEl>
                                              <p:pRg st="2" end="2"/>
                                            </p:txEl>
                                          </p:spTgt>
                                        </p:tgtEl>
                                      </p:cBhvr>
                                    </p:animEffect>
                                  </p:childTnLst>
                                </p:cTn>
                              </p:par>
                              <p:par>
                                <p:cTn id="19" presetID="1"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9" presetClass="emph" presetSubtype="0" nodeType="clickEffect">
                                  <p:stCondLst>
                                    <p:cond delay="0"/>
                                  </p:stCondLst>
                                  <p:childTnLst>
                                    <p:set>
                                      <p:cBhvr>
                                        <p:cTn id="24" dur="indefinite"/>
                                        <p:tgtEl>
                                          <p:spTgt spid="3">
                                            <p:txEl>
                                              <p:pRg st="3" end="3"/>
                                            </p:txEl>
                                          </p:spTgt>
                                        </p:tgtEl>
                                        <p:attrNameLst>
                                          <p:attrName>style.opacity</p:attrName>
                                        </p:attrNameLst>
                                      </p:cBhvr>
                                      <p:to>
                                        <p:strVal val="0.5"/>
                                      </p:to>
                                    </p:set>
                                    <p:animEffect filter="image" prLst="opacity: 0.5">
                                      <p:cBhvr rctx="IE">
                                        <p:cTn id="25" dur="indefinite"/>
                                        <p:tgtEl>
                                          <p:spTgt spid="3">
                                            <p:txEl>
                                              <p:pRg st="3" end="3"/>
                                            </p:txEl>
                                          </p:spTgt>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9" presetClass="emph" presetSubtype="0" nodeType="clickEffect">
                                  <p:stCondLst>
                                    <p:cond delay="0"/>
                                  </p:stCondLst>
                                  <p:childTnLst>
                                    <p:set>
                                      <p:cBhvr>
                                        <p:cTn id="31" dur="indefinite"/>
                                        <p:tgtEl>
                                          <p:spTgt spid="3">
                                            <p:txEl>
                                              <p:pRg st="4" end="4"/>
                                            </p:txEl>
                                          </p:spTgt>
                                        </p:tgtEl>
                                        <p:attrNameLst>
                                          <p:attrName>style.opacity</p:attrName>
                                        </p:attrNameLst>
                                      </p:cBhvr>
                                      <p:to>
                                        <p:strVal val="0.5"/>
                                      </p:to>
                                    </p:set>
                                    <p:animEffect filter="image" prLst="opacity: 0.5">
                                      <p:cBhvr rctx="IE">
                                        <p:cTn id="32" dur="indefinite"/>
                                        <p:tgtEl>
                                          <p:spTgt spid="3">
                                            <p:txEl>
                                              <p:pRg st="4" end="4"/>
                                            </p:txEl>
                                          </p:spTgt>
                                        </p:tgtEl>
                                      </p:cBhvr>
                                    </p:animEffect>
                                  </p:childTnLst>
                                </p:cTn>
                              </p:par>
                              <p:par>
                                <p:cTn id="33" presetID="1" presetClass="entr" presetSubtype="0" fill="hold" grpId="0"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9" presetClass="emph" presetSubtype="0" nodeType="clickEffect">
                                  <p:stCondLst>
                                    <p:cond delay="0"/>
                                  </p:stCondLst>
                                  <p:childTnLst>
                                    <p:set>
                                      <p:cBhvr>
                                        <p:cTn id="38" dur="indefinite"/>
                                        <p:tgtEl>
                                          <p:spTgt spid="3">
                                            <p:txEl>
                                              <p:pRg st="5" end="5"/>
                                            </p:txEl>
                                          </p:spTgt>
                                        </p:tgtEl>
                                        <p:attrNameLst>
                                          <p:attrName>style.opacity</p:attrName>
                                        </p:attrNameLst>
                                      </p:cBhvr>
                                      <p:to>
                                        <p:strVal val="0.5"/>
                                      </p:to>
                                    </p:set>
                                    <p:animEffect filter="image" prLst="opacity: 0.5">
                                      <p:cBhvr rctx="IE">
                                        <p:cTn id="39" dur="indefinite"/>
                                        <p:tgtEl>
                                          <p:spTgt spid="3">
                                            <p:txEl>
                                              <p:pRg st="5" end="5"/>
                                            </p:txEl>
                                          </p:spTgt>
                                        </p:tgtEl>
                                      </p:cBhvr>
                                    </p:animEffect>
                                  </p:childTnLst>
                                </p:cTn>
                              </p:par>
                              <p:par>
                                <p:cTn id="40" presetID="1" presetClass="entr" presetSubtype="0" fill="hold" grpId="0" nodeType="with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9" presetClass="emph" presetSubtype="0" nodeType="clickEffect">
                                  <p:stCondLst>
                                    <p:cond delay="0"/>
                                  </p:stCondLst>
                                  <p:childTnLst>
                                    <p:set>
                                      <p:cBhvr>
                                        <p:cTn id="45" dur="indefinite"/>
                                        <p:tgtEl>
                                          <p:spTgt spid="3">
                                            <p:txEl>
                                              <p:pRg st="6" end="6"/>
                                            </p:txEl>
                                          </p:spTgt>
                                        </p:tgtEl>
                                        <p:attrNameLst>
                                          <p:attrName>style.opacity</p:attrName>
                                        </p:attrNameLst>
                                      </p:cBhvr>
                                      <p:to>
                                        <p:strVal val="0.5"/>
                                      </p:to>
                                    </p:set>
                                    <p:animEffect filter="image" prLst="opacity: 0.5">
                                      <p:cBhvr rctx="IE">
                                        <p:cTn id="46" dur="indefinite"/>
                                        <p:tgtEl>
                                          <p:spTgt spid="3">
                                            <p:txEl>
                                              <p:pRg st="6" end="6"/>
                                            </p:txEl>
                                          </p:spTgt>
                                        </p:tgtEl>
                                      </p:cBhvr>
                                    </p:animEffect>
                                  </p:childTnLst>
                                </p:cTn>
                              </p:par>
                              <p:par>
                                <p:cTn id="47" presetID="1" presetClass="entr" presetSubtype="0" fill="hold" grpId="0" nodeType="with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ED5CF0-E1AC-1942-9F90-294433D3E9BD}"/>
              </a:ext>
            </a:extLst>
          </p:cNvPr>
          <p:cNvSpPr>
            <a:spLocks noGrp="1"/>
          </p:cNvSpPr>
          <p:nvPr>
            <p:ph idx="1"/>
          </p:nvPr>
        </p:nvSpPr>
        <p:spPr>
          <a:xfrm>
            <a:off x="838200" y="412955"/>
            <a:ext cx="10515600" cy="6445045"/>
          </a:xfrm>
        </p:spPr>
        <p:txBody>
          <a:bodyPr>
            <a:normAutofit fontScale="92500" lnSpcReduction="10000"/>
          </a:bodyPr>
          <a:lstStyle/>
          <a:p>
            <a:r>
              <a:rPr lang="en-US" dirty="0"/>
              <a:t>Shared Assumptions and the Bible’s Clarity</a:t>
            </a:r>
          </a:p>
          <a:p>
            <a:pPr lvl="1"/>
            <a:r>
              <a:rPr lang="en-US" u="sng" dirty="0"/>
              <a:t>A Question</a:t>
            </a:r>
            <a:r>
              <a:rPr lang="en-US" dirty="0"/>
              <a:t>: </a:t>
            </a:r>
            <a:r>
              <a:rPr lang="en-US" b="0" dirty="0"/>
              <a:t>How much historical context information is necessary as we approach the biblical text? We must ask, “Are there clues in the literary context that certain historical data are important?”</a:t>
            </a:r>
          </a:p>
          <a:p>
            <a:pPr lvl="1"/>
            <a:r>
              <a:rPr lang="en-US" u="sng" dirty="0"/>
              <a:t>An Example</a:t>
            </a:r>
            <a:r>
              <a:rPr lang="en-US" dirty="0"/>
              <a:t>: </a:t>
            </a:r>
            <a:r>
              <a:rPr lang="en-US" b="0" dirty="0"/>
              <a:t>When we read that Ezra journeyed from Babylon to Jerusalem (Ezra 7:9), do we need to have in mind that the journey was about 900 miles (1,448 km) through a desert? </a:t>
            </a:r>
          </a:p>
          <a:p>
            <a:pPr lvl="2"/>
            <a:r>
              <a:rPr lang="en-US" dirty="0"/>
              <a:t>The rest of Ezra-Nehemiah highlights that the distance between Babylon and Jerusalem was great and that this created a number of obstacles that the reader is expected to feel. </a:t>
            </a:r>
          </a:p>
          <a:p>
            <a:pPr lvl="3"/>
            <a:r>
              <a:rPr lang="en-US" dirty="0"/>
              <a:t>It was only “because the good hand of his God was on him” that Ezra and his company made it safely to Jerusalem (Ezra 7:9). </a:t>
            </a:r>
          </a:p>
        </p:txBody>
      </p:sp>
    </p:spTree>
    <p:extLst>
      <p:ext uri="{BB962C8B-B14F-4D97-AF65-F5344CB8AC3E}">
        <p14:creationId xmlns:p14="http://schemas.microsoft.com/office/powerpoint/2010/main" val="279386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mph" presetSubtype="0" nodeType="clickEffect">
                                  <p:stCondLst>
                                    <p:cond delay="0"/>
                                  </p:stCondLst>
                                  <p:childTnLst>
                                    <p:set>
                                      <p:cBhvr>
                                        <p:cTn id="10" dur="indefinite"/>
                                        <p:tgtEl>
                                          <p:spTgt spid="3">
                                            <p:txEl>
                                              <p:pRg st="1" end="1"/>
                                            </p:txEl>
                                          </p:spTgt>
                                        </p:tgtEl>
                                        <p:attrNameLst>
                                          <p:attrName>style.opacity</p:attrName>
                                        </p:attrNameLst>
                                      </p:cBhvr>
                                      <p:to>
                                        <p:strVal val="0.5"/>
                                      </p:to>
                                    </p:set>
                                    <p:animEffect filter="image" prLst="opacity: 0.5">
                                      <p:cBhvr rctx="IE">
                                        <p:cTn id="11" dur="indefinite"/>
                                        <p:tgtEl>
                                          <p:spTgt spid="3">
                                            <p:txEl>
                                              <p:pRg st="1" end="1"/>
                                            </p:txEl>
                                          </p:spTgt>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9" presetClass="emph" presetSubtype="0" nodeType="clickEffect">
                                  <p:stCondLst>
                                    <p:cond delay="0"/>
                                  </p:stCondLst>
                                  <p:childTnLst>
                                    <p:set>
                                      <p:cBhvr>
                                        <p:cTn id="21" dur="indefinite"/>
                                        <p:tgtEl>
                                          <p:spTgt spid="3">
                                            <p:txEl>
                                              <p:pRg st="3" end="3"/>
                                            </p:txEl>
                                          </p:spTgt>
                                        </p:tgtEl>
                                        <p:attrNameLst>
                                          <p:attrName>style.opacity</p:attrName>
                                        </p:attrNameLst>
                                      </p:cBhvr>
                                      <p:to>
                                        <p:strVal val="0.5"/>
                                      </p:to>
                                    </p:set>
                                    <p:animEffect filter="image" prLst="opacity: 0.5">
                                      <p:cBhvr rctx="IE">
                                        <p:cTn id="22" dur="indefinite"/>
                                        <p:tgtEl>
                                          <p:spTgt spid="3">
                                            <p:txEl>
                                              <p:pRg st="3" end="3"/>
                                            </p:txEl>
                                          </p:spTgt>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ED5CF0-E1AC-1942-9F90-294433D3E9BD}"/>
              </a:ext>
            </a:extLst>
          </p:cNvPr>
          <p:cNvSpPr>
            <a:spLocks noGrp="1"/>
          </p:cNvSpPr>
          <p:nvPr>
            <p:ph idx="1"/>
          </p:nvPr>
        </p:nvSpPr>
        <p:spPr>
          <a:xfrm>
            <a:off x="838200" y="412955"/>
            <a:ext cx="10515600" cy="6445045"/>
          </a:xfrm>
        </p:spPr>
        <p:txBody>
          <a:bodyPr>
            <a:normAutofit fontScale="92500" lnSpcReduction="10000"/>
          </a:bodyPr>
          <a:lstStyle/>
          <a:p>
            <a:pPr lvl="3"/>
            <a:r>
              <a:rPr lang="en-US" dirty="0"/>
              <a:t>“Then I proclaimed a fast …, that we might humble ourselves before our God, to seek from him a safe journey for ourselves, our children, and all our goods. For I was shamed to ask the king for a band of soldiers and horsemen to protect us against the enemy on our way, since we had told the king, “The hand of our God is for good on all who seek him, and the power of his wrath is against all who forsake him” (Ezra 8:21–22) </a:t>
            </a:r>
          </a:p>
          <a:p>
            <a:pPr lvl="2"/>
            <a:r>
              <a:rPr lang="en-US" dirty="0"/>
              <a:t>Ezra’s move from Babylon to Jerusalem was less like a journey across town and more akin to moving to a different state but doing so with camels, carts, and at least two thousand people (Ezra 8:1–20). </a:t>
            </a:r>
          </a:p>
          <a:p>
            <a:pPr lvl="2"/>
            <a:r>
              <a:rPr lang="en-US" dirty="0"/>
              <a:t>Even if we don’t go outside the text to identify the specific 900 mile trek, there is enough in the text to highlight that the great distance is assumed and expected to be appreciated. </a:t>
            </a:r>
          </a:p>
        </p:txBody>
      </p:sp>
    </p:spTree>
    <p:extLst>
      <p:ext uri="{BB962C8B-B14F-4D97-AF65-F5344CB8AC3E}">
        <p14:creationId xmlns:p14="http://schemas.microsoft.com/office/powerpoint/2010/main" val="2355539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p:cTn id="6" dur="indefinite"/>
                                        <p:tgtEl>
                                          <p:spTgt spid="3">
                                            <p:txEl>
                                              <p:pRg st="0" end="0"/>
                                            </p:txEl>
                                          </p:spTgt>
                                        </p:tgtEl>
                                        <p:attrNameLst>
                                          <p:attrName>style.opacity</p:attrName>
                                        </p:attrNameLst>
                                      </p:cBhvr>
                                      <p:to>
                                        <p:strVal val="0.5"/>
                                      </p:to>
                                    </p:set>
                                    <p:animEffect filter="image" prLst="opacity: 0.5">
                                      <p:cBhvr rctx="IE">
                                        <p:cTn id="7" dur="indefinite"/>
                                        <p:tgtEl>
                                          <p:spTgt spid="3">
                                            <p:txEl>
                                              <p:pRg st="0" end="0"/>
                                            </p:txEl>
                                          </p:spTgt>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9" presetClass="emph" presetSubtype="0" nodeType="clickEffect">
                                  <p:stCondLst>
                                    <p:cond delay="0"/>
                                  </p:stCondLst>
                                  <p:childTnLst>
                                    <p:set>
                                      <p:cBhvr>
                                        <p:cTn id="13" dur="indefinite"/>
                                        <p:tgtEl>
                                          <p:spTgt spid="3">
                                            <p:txEl>
                                              <p:pRg st="1" end="1"/>
                                            </p:txEl>
                                          </p:spTgt>
                                        </p:tgtEl>
                                        <p:attrNameLst>
                                          <p:attrName>style.opacity</p:attrName>
                                        </p:attrNameLst>
                                      </p:cBhvr>
                                      <p:to>
                                        <p:strVal val="0.5"/>
                                      </p:to>
                                    </p:set>
                                    <p:animEffect filter="image" prLst="opacity: 0.5">
                                      <p:cBhvr rctx="IE">
                                        <p:cTn id="14" dur="indefinite"/>
                                        <p:tgtEl>
                                          <p:spTgt spid="3">
                                            <p:txEl>
                                              <p:pRg st="1" end="1"/>
                                            </p:txEl>
                                          </p:spTgt>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ED5CF0-E1AC-1942-9F90-294433D3E9BD}"/>
              </a:ext>
            </a:extLst>
          </p:cNvPr>
          <p:cNvSpPr>
            <a:spLocks noGrp="1"/>
          </p:cNvSpPr>
          <p:nvPr>
            <p:ph idx="1"/>
          </p:nvPr>
        </p:nvSpPr>
        <p:spPr>
          <a:xfrm>
            <a:off x="838200" y="412955"/>
            <a:ext cx="10515600" cy="6445045"/>
          </a:xfrm>
        </p:spPr>
        <p:txBody>
          <a:bodyPr>
            <a:normAutofit/>
          </a:bodyPr>
          <a:lstStyle/>
          <a:p>
            <a:pPr lvl="1"/>
            <a:r>
              <a:rPr lang="en-US" dirty="0"/>
              <a:t>Scripture’s clarity or “perspicuity”: </a:t>
            </a:r>
          </a:p>
          <a:p>
            <a:pPr lvl="2"/>
            <a:r>
              <a:rPr lang="en-US" b="0" dirty="0"/>
              <a:t>The Bible is sufficiently clear, but not everything in it is equally clear. It is sufficiently clear to allow us to grasp the portrait of God’s supremacy and his overarching kingdom purposes climaxing in the saving work of Jesus, but other elements are less clear. </a:t>
            </a:r>
          </a:p>
        </p:txBody>
      </p:sp>
    </p:spTree>
    <p:extLst>
      <p:ext uri="{BB962C8B-B14F-4D97-AF65-F5344CB8AC3E}">
        <p14:creationId xmlns:p14="http://schemas.microsoft.com/office/powerpoint/2010/main" val="1282335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17858</TotalTime>
  <Words>2120</Words>
  <Application>Microsoft Macintosh PowerPoint</Application>
  <PresentationFormat>Widescreen</PresentationFormat>
  <Paragraphs>118</Paragraphs>
  <Slides>27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Angsana New</vt:lpstr>
      <vt:lpstr>Arial</vt:lpstr>
      <vt:lpstr>Calibri</vt:lpstr>
      <vt:lpstr>Calibri Light</vt:lpstr>
      <vt:lpstr>Courier New</vt:lpstr>
      <vt:lpstr>Wingdings</vt:lpstr>
      <vt:lpstr>Office Theme</vt:lpstr>
      <vt:lpstr>HOW TO UNDERSTAND AND APPLY THE OLD TESTAMENT</vt:lpstr>
      <vt:lpstr>STEPS IN THE JOURNEY</vt:lpstr>
      <vt:lpstr>8. HISTORICAL CONTEXT</vt:lpstr>
      <vt:lpstr>Introduction to Assessing Historical Context</vt:lpstr>
      <vt:lpstr>PowerPoint Presentation</vt:lpstr>
      <vt:lpstr>PowerPoint Presentation</vt:lpstr>
      <vt:lpstr>PowerPoint Presentation</vt:lpstr>
      <vt:lpstr>PowerPoint Presentation</vt:lpstr>
      <vt:lpstr>PowerPoint Presentation</vt:lpstr>
      <vt:lpstr>PowerPoint Presentation</vt:lpstr>
      <vt:lpstr>Key Spheres for Historical Context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Guidelines for Engaging Historical Context</vt:lpstr>
      <vt:lpstr>PowerPoint Presentation</vt:lpstr>
      <vt:lpstr>The Historical Context of 1 Samuel 13:14</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UNDERSTAND AND APPLY THE OLD TESTAMENT</dc:title>
  <dc:creator>Jason DeRouchie</dc:creator>
  <cp:lastModifiedBy>Jason S. DeRouchie</cp:lastModifiedBy>
  <cp:revision>176</cp:revision>
  <dcterms:created xsi:type="dcterms:W3CDTF">2019-01-26T20:24:30Z</dcterms:created>
  <dcterms:modified xsi:type="dcterms:W3CDTF">2019-05-04T01:34:24Z</dcterms:modified>
</cp:coreProperties>
</file>