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9" r:id="rId3"/>
    <p:sldId id="257" r:id="rId4"/>
    <p:sldId id="321" r:id="rId5"/>
    <p:sldId id="331" r:id="rId6"/>
    <p:sldId id="332" r:id="rId7"/>
    <p:sldId id="333" r:id="rId8"/>
    <p:sldId id="334" r:id="rId9"/>
    <p:sldId id="335" r:id="rId10"/>
    <p:sldId id="323" r:id="rId11"/>
    <p:sldId id="336" r:id="rId12"/>
    <p:sldId id="337" r:id="rId13"/>
    <p:sldId id="324" r:id="rId14"/>
    <p:sldId id="338" r:id="rId15"/>
    <p:sldId id="339" r:id="rId16"/>
    <p:sldId id="325" r:id="rId17"/>
    <p:sldId id="326" r:id="rId18"/>
    <p:sldId id="340" r:id="rId19"/>
    <p:sldId id="341" r:id="rId20"/>
    <p:sldId id="329" r:id="rId21"/>
    <p:sldId id="342" r:id="rId22"/>
    <p:sldId id="327" r:id="rId23"/>
    <p:sldId id="343" r:id="rId24"/>
    <p:sldId id="345" r:id="rId25"/>
    <p:sldId id="328" r:id="rId26"/>
    <p:sldId id="34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906"/>
    <a:srgbClr val="945200"/>
    <a:srgbClr val="FFF4E7"/>
    <a:srgbClr val="FFE8CB"/>
    <a:srgbClr val="6136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5"/>
    <p:restoredTop sz="94521"/>
  </p:normalViewPr>
  <p:slideViewPr>
    <p:cSldViewPr snapToGrid="0" snapToObjects="1">
      <p:cViewPr varScale="1">
        <p:scale>
          <a:sx n="119" d="100"/>
          <a:sy n="119" d="100"/>
        </p:scale>
        <p:origin x="200" y="62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ECD87-4109-DE44-9A6B-2CEBDB4321BA}" type="datetimeFigureOut">
              <a:rPr lang="en-US" smtClean="0"/>
              <a:t>4/6/19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4C4A-CEF5-D042-A6C2-4653C2B8AFB9}" type="slidenum">
              <a:rPr lang="en-US" smtClean="0"/>
              <a:t>‹#›</a:t>
            </a:fld>
            <a:endParaRPr lang="en-US"/>
          </a:p>
        </p:txBody>
      </p:sp>
    </p:spTree>
    <p:extLst>
      <p:ext uri="{BB962C8B-B14F-4D97-AF65-F5344CB8AC3E}">
        <p14:creationId xmlns:p14="http://schemas.microsoft.com/office/powerpoint/2010/main" val="347313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B42C-322B-0E4B-A6C8-42F72BA22D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B0ED90-0F39-0540-B28F-28990E696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0EE229-BAFE-1547-ABE1-A0CEA737AA32}"/>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5" name="Footer Placeholder 4">
            <a:extLst>
              <a:ext uri="{FF2B5EF4-FFF2-40B4-BE49-F238E27FC236}">
                <a16:creationId xmlns:a16="http://schemas.microsoft.com/office/drawing/2014/main" id="{C3519D06-1768-E049-A95D-2DECEA5B2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C8AD4E-96E3-B141-99E5-CBFC7EB1C8B9}"/>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8104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B40B-FF59-054B-B4BA-AB78768ED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6A36A-D6B6-AA42-9D56-39C388E1C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6954CA-8E8E-644A-8525-FCB10382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C30FDC-A796-5C4B-9F8F-1D768EF35E49}"/>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6" name="Footer Placeholder 5">
            <a:extLst>
              <a:ext uri="{FF2B5EF4-FFF2-40B4-BE49-F238E27FC236}">
                <a16:creationId xmlns:a16="http://schemas.microsoft.com/office/drawing/2014/main" id="{16FED117-8326-9140-809C-CABFFB6F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F8D96-09C5-7E4D-BB99-BD293784995E}"/>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4209678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E83E-0854-E345-9B83-B0913392A8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DD8FF6-3EFF-2B4C-9E85-49E6053FA5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5AD4D-620E-DF4A-8D3E-D826AB0D5E8E}"/>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5" name="Footer Placeholder 4">
            <a:extLst>
              <a:ext uri="{FF2B5EF4-FFF2-40B4-BE49-F238E27FC236}">
                <a16:creationId xmlns:a16="http://schemas.microsoft.com/office/drawing/2014/main" id="{10DACC3A-4D45-8D40-9675-346959132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F037A-B706-D848-BC13-914DE60684BC}"/>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29554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56262-628E-5042-93A5-54C6561BDA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4E318-DF41-7646-9972-072E874077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98C3F-7DDD-E44D-9B4C-A4EE7439EBB1}"/>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5" name="Footer Placeholder 4">
            <a:extLst>
              <a:ext uri="{FF2B5EF4-FFF2-40B4-BE49-F238E27FC236}">
                <a16:creationId xmlns:a16="http://schemas.microsoft.com/office/drawing/2014/main" id="{578E80D3-13F6-5148-AC40-528D94AFA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94F4F-22E8-4D40-A554-383B1402BBC5}"/>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72939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492906">
            <a:alpha val="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39D-AEB1-3D4B-825E-08FEC6ECAD9C}"/>
              </a:ext>
            </a:extLst>
          </p:cNvPr>
          <p:cNvSpPr>
            <a:spLocks noGrp="1"/>
          </p:cNvSpPr>
          <p:nvPr>
            <p:ph type="title"/>
          </p:nvPr>
        </p:nvSpPr>
        <p:spPr>
          <a:xfrm>
            <a:off x="838200" y="365125"/>
            <a:ext cx="10515600" cy="927647"/>
          </a:xfrm>
          <a:solidFill>
            <a:srgbClr val="492906"/>
          </a:solidFill>
        </p:spPr>
        <p:txBody>
          <a:bodyPr>
            <a:normAutofit/>
          </a:bodyPr>
          <a:lstStyle>
            <a:lvl1pPr>
              <a:defRPr sz="4800">
                <a:solidFill>
                  <a:schemeClr val="bg1"/>
                </a:solidFill>
                <a:latin typeface="+mn-lt"/>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22DC6D95-05A5-CA48-8D41-FAAF9F660615}"/>
              </a:ext>
            </a:extLst>
          </p:cNvPr>
          <p:cNvSpPr>
            <a:spLocks noGrp="1"/>
          </p:cNvSpPr>
          <p:nvPr>
            <p:ph idx="1"/>
          </p:nvPr>
        </p:nvSpPr>
        <p:spPr>
          <a:xfrm>
            <a:off x="838200" y="1497724"/>
            <a:ext cx="10515600" cy="5360276"/>
          </a:xfrm>
        </p:spPr>
        <p:txBody>
          <a:bodyPr/>
          <a:lstStyle>
            <a:lvl1pPr marL="471488" indent="-471488">
              <a:buClr>
                <a:srgbClr val="492906"/>
              </a:buClr>
              <a:buSzPct val="80000"/>
              <a:buFont typeface="Wingdings" pitchFamily="2" charset="2"/>
              <a:buChar char="q"/>
              <a:tabLst/>
              <a:defRPr sz="4800" b="1">
                <a:solidFill>
                  <a:srgbClr val="492906"/>
                </a:solidFill>
                <a:latin typeface="Angsana New" panose="02020603050405020304" pitchFamily="18" charset="-34"/>
                <a:cs typeface="Angsana New" panose="02020603050405020304" pitchFamily="18" charset="-34"/>
              </a:defRPr>
            </a:lvl1pPr>
            <a:lvl2pPr marL="927100" indent="-469900">
              <a:buClr>
                <a:srgbClr val="492906"/>
              </a:buClr>
              <a:buSzPct val="80000"/>
              <a:buFont typeface="Wingdings" pitchFamily="2" charset="2"/>
              <a:buChar char="v"/>
              <a:tabLst/>
              <a:defRPr sz="4400" b="1">
                <a:solidFill>
                  <a:srgbClr val="492906"/>
                </a:solidFill>
                <a:latin typeface="Angsana New" panose="02020603050405020304" pitchFamily="18" charset="-34"/>
                <a:cs typeface="Angsana New" panose="02020603050405020304" pitchFamily="18" charset="-34"/>
              </a:defRPr>
            </a:lvl2pPr>
            <a:lvl3pPr marL="1382713" indent="-468313">
              <a:buClr>
                <a:srgbClr val="492906"/>
              </a:buClr>
              <a:buSzPct val="80000"/>
              <a:buFont typeface="Courier New" panose="02070309020205020404" pitchFamily="49" charset="0"/>
              <a:buChar char="o"/>
              <a:tabLst/>
              <a:defRPr sz="4000">
                <a:solidFill>
                  <a:srgbClr val="492906"/>
                </a:solidFill>
                <a:latin typeface="Angsana New" panose="02020603050405020304" pitchFamily="18" charset="-34"/>
                <a:cs typeface="Angsana New" panose="02020603050405020304" pitchFamily="18" charset="-34"/>
              </a:defRPr>
            </a:lvl3pPr>
            <a:lvl4pPr marL="1838325" indent="-466725">
              <a:buClr>
                <a:srgbClr val="492906"/>
              </a:buClr>
              <a:buSzPct val="80000"/>
              <a:buFont typeface="Wingdings" pitchFamily="2" charset="2"/>
              <a:buChar char="§"/>
              <a:tabLst/>
              <a:defRPr sz="4000">
                <a:solidFill>
                  <a:srgbClr val="492906"/>
                </a:solidFill>
                <a:latin typeface="Angsana New" panose="02020603050405020304" pitchFamily="18" charset="-34"/>
                <a:cs typeface="Angsana New" panose="02020603050405020304" pitchFamily="18" charset="-34"/>
              </a:defRPr>
            </a:lvl4pPr>
            <a:lvl5pPr marL="2295525" indent="-466725">
              <a:buClr>
                <a:srgbClr val="492906"/>
              </a:buClr>
              <a:buSzPct val="80000"/>
              <a:tabLst/>
              <a:defRPr sz="4000">
                <a:solidFill>
                  <a:srgbClr val="492906"/>
                </a:solidFill>
                <a:latin typeface="Angsana New" panose="02020603050405020304" pitchFamily="18" charset="-34"/>
                <a:cs typeface="Angsana New" panose="02020603050405020304" pitchFamily="18" charset="-34"/>
              </a:defRPr>
            </a:lvl5pPr>
            <a:lvl6pPr marL="2744788" indent="-458788">
              <a:buSzPct val="80000"/>
              <a:tabLst/>
              <a:defRPr sz="3600">
                <a:solidFill>
                  <a:srgbClr val="492906"/>
                </a:solidFill>
                <a:latin typeface="Angsana New" panose="02020603050405020304" pitchFamily="18" charset="-34"/>
                <a:cs typeface="Angsana New" panose="02020603050405020304" pitchFamily="18" charset="-34"/>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68527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492906">
            <a:alpha val="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C39D-AEB1-3D4B-825E-08FEC6ECAD9C}"/>
              </a:ext>
            </a:extLst>
          </p:cNvPr>
          <p:cNvSpPr>
            <a:spLocks noGrp="1"/>
          </p:cNvSpPr>
          <p:nvPr>
            <p:ph type="title"/>
          </p:nvPr>
        </p:nvSpPr>
        <p:spPr>
          <a:xfrm>
            <a:off x="838200" y="365125"/>
            <a:ext cx="10515600" cy="927647"/>
          </a:xfrm>
          <a:solidFill>
            <a:srgbClr val="945200"/>
          </a:solidFill>
        </p:spPr>
        <p:txBody>
          <a:bodyPr>
            <a:normAutofit/>
          </a:bodyPr>
          <a:lstStyle>
            <a:lvl1pPr>
              <a:defRPr sz="4800">
                <a:solidFill>
                  <a:schemeClr val="bg1"/>
                </a:solidFill>
                <a:latin typeface="+mn-lt"/>
                <a:cs typeface="Angsana New" panose="02020603050405020304" pitchFamily="18" charset="-34"/>
              </a:defRPr>
            </a:lvl1pPr>
          </a:lstStyle>
          <a:p>
            <a:r>
              <a:rPr lang="en-US" dirty="0"/>
              <a:t>Click to edit Master title style</a:t>
            </a:r>
          </a:p>
        </p:txBody>
      </p:sp>
      <p:sp>
        <p:nvSpPr>
          <p:cNvPr id="3" name="Content Placeholder 2">
            <a:extLst>
              <a:ext uri="{FF2B5EF4-FFF2-40B4-BE49-F238E27FC236}">
                <a16:creationId xmlns:a16="http://schemas.microsoft.com/office/drawing/2014/main" id="{22DC6D95-05A5-CA48-8D41-FAAF9F660615}"/>
              </a:ext>
            </a:extLst>
          </p:cNvPr>
          <p:cNvSpPr>
            <a:spLocks noGrp="1"/>
          </p:cNvSpPr>
          <p:nvPr>
            <p:ph idx="1"/>
          </p:nvPr>
        </p:nvSpPr>
        <p:spPr>
          <a:xfrm>
            <a:off x="838200" y="1497724"/>
            <a:ext cx="10515600" cy="5360276"/>
          </a:xfrm>
        </p:spPr>
        <p:txBody>
          <a:bodyPr/>
          <a:lstStyle>
            <a:lvl1pPr marL="471488" indent="-471488">
              <a:buClr>
                <a:srgbClr val="492906"/>
              </a:buClr>
              <a:buSzPct val="80000"/>
              <a:buFont typeface="Wingdings" pitchFamily="2" charset="2"/>
              <a:buChar char="q"/>
              <a:tabLst/>
              <a:defRPr sz="4800" b="1">
                <a:solidFill>
                  <a:srgbClr val="492906"/>
                </a:solidFill>
                <a:latin typeface="Angsana New" panose="02020603050405020304" pitchFamily="18" charset="-34"/>
                <a:cs typeface="Angsana New" panose="02020603050405020304" pitchFamily="18" charset="-34"/>
              </a:defRPr>
            </a:lvl1pPr>
            <a:lvl2pPr marL="927100" indent="-469900">
              <a:buClr>
                <a:srgbClr val="492906"/>
              </a:buClr>
              <a:buSzPct val="80000"/>
              <a:buFont typeface="Wingdings" pitchFamily="2" charset="2"/>
              <a:buChar char="v"/>
              <a:tabLst/>
              <a:defRPr sz="4400" b="1">
                <a:solidFill>
                  <a:srgbClr val="492906"/>
                </a:solidFill>
                <a:latin typeface="Angsana New" panose="02020603050405020304" pitchFamily="18" charset="-34"/>
                <a:cs typeface="Angsana New" panose="02020603050405020304" pitchFamily="18" charset="-34"/>
              </a:defRPr>
            </a:lvl2pPr>
            <a:lvl3pPr marL="1382713" indent="-468313">
              <a:buClr>
                <a:srgbClr val="492906"/>
              </a:buClr>
              <a:buSzPct val="80000"/>
              <a:buFont typeface="Courier New" panose="02070309020205020404" pitchFamily="49" charset="0"/>
              <a:buChar char="o"/>
              <a:tabLst/>
              <a:defRPr sz="4000">
                <a:solidFill>
                  <a:srgbClr val="492906"/>
                </a:solidFill>
                <a:latin typeface="Angsana New" panose="02020603050405020304" pitchFamily="18" charset="-34"/>
                <a:cs typeface="Angsana New" panose="02020603050405020304" pitchFamily="18" charset="-34"/>
              </a:defRPr>
            </a:lvl3pPr>
            <a:lvl4pPr marL="1838325" indent="-466725">
              <a:buClr>
                <a:srgbClr val="492906"/>
              </a:buClr>
              <a:buSzPct val="80000"/>
              <a:buFont typeface="Wingdings" pitchFamily="2" charset="2"/>
              <a:buChar char="§"/>
              <a:tabLst/>
              <a:defRPr sz="4000">
                <a:solidFill>
                  <a:srgbClr val="492906"/>
                </a:solidFill>
                <a:latin typeface="Angsana New" panose="02020603050405020304" pitchFamily="18" charset="-34"/>
                <a:cs typeface="Angsana New" panose="02020603050405020304" pitchFamily="18" charset="-34"/>
              </a:defRPr>
            </a:lvl4pPr>
            <a:lvl5pPr marL="2295525" indent="-466725">
              <a:buClr>
                <a:srgbClr val="492906"/>
              </a:buClr>
              <a:buSzPct val="80000"/>
              <a:tabLst/>
              <a:defRPr sz="4000">
                <a:solidFill>
                  <a:srgbClr val="492906"/>
                </a:solidFill>
                <a:latin typeface="Angsana New" panose="02020603050405020304" pitchFamily="18" charset="-34"/>
                <a:cs typeface="Angsana New" panose="02020603050405020304" pitchFamily="18" charset="-3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765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2557-F884-E243-8543-EBD4A25A8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E257DD-2FB3-1440-B75B-C87598328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DBBE73-719E-5043-8BEC-23A380629F2C}"/>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5" name="Footer Placeholder 4">
            <a:extLst>
              <a:ext uri="{FF2B5EF4-FFF2-40B4-BE49-F238E27FC236}">
                <a16:creationId xmlns:a16="http://schemas.microsoft.com/office/drawing/2014/main" id="{31EBD787-C0C7-1241-B0A6-B718343CE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3383D-457A-264B-8111-F388124E8306}"/>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381679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F0FC-041A-844F-91BB-B2DE6DD42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7ABF7-BC1C-BE41-93BB-8096C94C3F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988B4-8C54-ED4C-9677-E086B3414D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A13400-98F1-F94B-B68A-7F1D15A9A373}"/>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6" name="Footer Placeholder 5">
            <a:extLst>
              <a:ext uri="{FF2B5EF4-FFF2-40B4-BE49-F238E27FC236}">
                <a16:creationId xmlns:a16="http://schemas.microsoft.com/office/drawing/2014/main" id="{C696120F-BA14-9F49-8E10-B51F4DBD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680BB-EBD4-8A48-8ECC-32F9113AC9F2}"/>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8836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D18A-C618-5A4A-A645-ABBF1092FE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AA4003-0F70-9C44-A2A9-7767224C78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6FD1E3-9E7C-2B4A-889B-14643ABBC5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DC90B2-B28F-2F44-BC4E-ADC7C7D1D6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9C9E3-DA3F-EE4B-9C29-8C2182CE8F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20DFD-A9C8-0B48-BB56-1C3CE661ED7F}"/>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8" name="Footer Placeholder 7">
            <a:extLst>
              <a:ext uri="{FF2B5EF4-FFF2-40B4-BE49-F238E27FC236}">
                <a16:creationId xmlns:a16="http://schemas.microsoft.com/office/drawing/2014/main" id="{6E0370DE-6924-E941-AF08-25BCA42637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8769F5-6286-D148-8810-244A3A7EA61A}"/>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296054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FB0AB-502C-C540-A812-84B7D85C5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1B757-4089-584C-A5C5-95B3FD9997CB}"/>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4" name="Footer Placeholder 3">
            <a:extLst>
              <a:ext uri="{FF2B5EF4-FFF2-40B4-BE49-F238E27FC236}">
                <a16:creationId xmlns:a16="http://schemas.microsoft.com/office/drawing/2014/main" id="{A97B21E0-692C-EC4D-B73F-BA33ECC6D5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2EE24-7EA8-9948-8566-D5A596075B6E}"/>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14682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5462D-CBF6-DA4B-9D24-9C497A5317CC}"/>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3" name="Footer Placeholder 2">
            <a:extLst>
              <a:ext uri="{FF2B5EF4-FFF2-40B4-BE49-F238E27FC236}">
                <a16:creationId xmlns:a16="http://schemas.microsoft.com/office/drawing/2014/main" id="{94E4DA7C-291A-6E42-BC56-32B82424A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0D639E-3B20-E043-8075-E260C9B5BC19}"/>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286081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38DE-CB2C-7044-8868-9C9FAFE3F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F58137-D275-F543-8761-E38F9DBC4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7988A7-8AC5-EA40-BAB7-8D21FA717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AE91F-CC14-6244-82F5-19508B9F02E1}"/>
              </a:ext>
            </a:extLst>
          </p:cNvPr>
          <p:cNvSpPr>
            <a:spLocks noGrp="1"/>
          </p:cNvSpPr>
          <p:nvPr>
            <p:ph type="dt" sz="half" idx="10"/>
          </p:nvPr>
        </p:nvSpPr>
        <p:spPr/>
        <p:txBody>
          <a:bodyPr/>
          <a:lstStyle/>
          <a:p>
            <a:fld id="{8163AAF4-3932-514B-8393-D96687F5B08B}" type="datetimeFigureOut">
              <a:rPr lang="en-US" smtClean="0"/>
              <a:t>4/6/19</a:t>
            </a:fld>
            <a:endParaRPr lang="en-US"/>
          </a:p>
        </p:txBody>
      </p:sp>
      <p:sp>
        <p:nvSpPr>
          <p:cNvPr id="6" name="Footer Placeholder 5">
            <a:extLst>
              <a:ext uri="{FF2B5EF4-FFF2-40B4-BE49-F238E27FC236}">
                <a16:creationId xmlns:a16="http://schemas.microsoft.com/office/drawing/2014/main" id="{D133B5E8-1CAC-4649-B6C9-A0BCD8795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13CF6-89D1-DF40-AA6A-822E20800202}"/>
              </a:ext>
            </a:extLst>
          </p:cNvPr>
          <p:cNvSpPr>
            <a:spLocks noGrp="1"/>
          </p:cNvSpPr>
          <p:nvPr>
            <p:ph type="sldNum" sz="quarter" idx="12"/>
          </p:nvPr>
        </p:nvSpPr>
        <p:spPr/>
        <p:txBody>
          <a:bodyPr/>
          <a:lstStyle/>
          <a:p>
            <a:fld id="{2CB1DCD3-0E5E-F846-9A2F-4F8EBAB71EFD}" type="slidenum">
              <a:rPr lang="en-US" smtClean="0"/>
              <a:t>‹#›</a:t>
            </a:fld>
            <a:endParaRPr lang="en-US"/>
          </a:p>
        </p:txBody>
      </p:sp>
    </p:spTree>
    <p:extLst>
      <p:ext uri="{BB962C8B-B14F-4D97-AF65-F5344CB8AC3E}">
        <p14:creationId xmlns:p14="http://schemas.microsoft.com/office/powerpoint/2010/main" val="117562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A01AEC-7993-E743-9CCF-6C23DBED1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D55F2A-D660-FE40-BA83-9060BC07D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3B099-6511-9443-8275-CC6FAB48C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AAF4-3932-514B-8393-D96687F5B08B}" type="datetimeFigureOut">
              <a:rPr lang="en-US" smtClean="0"/>
              <a:t>4/6/19</a:t>
            </a:fld>
            <a:endParaRPr lang="en-US"/>
          </a:p>
        </p:txBody>
      </p:sp>
      <p:sp>
        <p:nvSpPr>
          <p:cNvPr id="5" name="Footer Placeholder 4">
            <a:extLst>
              <a:ext uri="{FF2B5EF4-FFF2-40B4-BE49-F238E27FC236}">
                <a16:creationId xmlns:a16="http://schemas.microsoft.com/office/drawing/2014/main" id="{EF8C931B-6C83-B94C-98D5-EB34B01DD4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1DDB53-077B-5945-A9D8-F48DCA1950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1DCD3-0E5E-F846-9A2F-4F8EBAB71EFD}" type="slidenum">
              <a:rPr lang="en-US" smtClean="0"/>
              <a:t>‹#›</a:t>
            </a:fld>
            <a:endParaRPr lang="en-US"/>
          </a:p>
        </p:txBody>
      </p:sp>
    </p:spTree>
    <p:extLst>
      <p:ext uri="{BB962C8B-B14F-4D97-AF65-F5344CB8AC3E}">
        <p14:creationId xmlns:p14="http://schemas.microsoft.com/office/powerpoint/2010/main" val="307039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5200">
            <a:alpha val="5000"/>
          </a:srgb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DEA56F0-7048-DB42-A871-8829E075C5C6}"/>
              </a:ext>
            </a:extLst>
          </p:cNvPr>
          <p:cNvSpPr txBox="1"/>
          <p:nvPr/>
        </p:nvSpPr>
        <p:spPr>
          <a:xfrm>
            <a:off x="9194104" y="4439577"/>
            <a:ext cx="1844007" cy="2554545"/>
          </a:xfrm>
          <a:prstGeom prst="rect">
            <a:avLst/>
          </a:prstGeom>
          <a:solidFill>
            <a:srgbClr val="492906"/>
          </a:solidFill>
          <a:ln>
            <a:solidFill>
              <a:srgbClr val="945200"/>
            </a:solidFill>
          </a:ln>
        </p:spPr>
        <p:txBody>
          <a:bodyPr wrap="square" rtlCol="0">
            <a:spAutoFit/>
          </a:bodyPr>
          <a:lstStyle/>
          <a:p>
            <a:pPr algn="ctr"/>
            <a:r>
              <a:rPr lang="en-US" sz="3200" dirty="0">
                <a:solidFill>
                  <a:schemeClr val="bg1"/>
                </a:solidFill>
              </a:rPr>
              <a:t>					</a:t>
            </a:r>
          </a:p>
        </p:txBody>
      </p:sp>
      <p:sp>
        <p:nvSpPr>
          <p:cNvPr id="2" name="Title 1">
            <a:extLst>
              <a:ext uri="{FF2B5EF4-FFF2-40B4-BE49-F238E27FC236}">
                <a16:creationId xmlns:a16="http://schemas.microsoft.com/office/drawing/2014/main" id="{45458C93-D055-C440-919C-ED2CE08293D7}"/>
              </a:ext>
            </a:extLst>
          </p:cNvPr>
          <p:cNvSpPr>
            <a:spLocks noGrp="1"/>
          </p:cNvSpPr>
          <p:nvPr>
            <p:ph type="ctrTitle"/>
          </p:nvPr>
        </p:nvSpPr>
        <p:spPr>
          <a:xfrm>
            <a:off x="1175657" y="393173"/>
            <a:ext cx="9862455" cy="3161955"/>
          </a:xfrm>
          <a:solidFill>
            <a:srgbClr val="492906"/>
          </a:solidFill>
        </p:spPr>
        <p:txBody>
          <a:bodyPr>
            <a:normAutofit/>
          </a:bodyPr>
          <a:lstStyle/>
          <a:p>
            <a:r>
              <a:rPr lang="en-US" sz="7200" dirty="0">
                <a:solidFill>
                  <a:schemeClr val="bg1"/>
                </a:solidFill>
                <a:latin typeface="Angsana New" panose="02020603050405020304" pitchFamily="18" charset="-34"/>
                <a:cs typeface="Angsana New" panose="02020603050405020304" pitchFamily="18" charset="-34"/>
              </a:rPr>
              <a:t>HOW TO</a:t>
            </a:r>
            <a:br>
              <a:rPr lang="en-US" sz="7200" dirty="0">
                <a:solidFill>
                  <a:schemeClr val="bg1"/>
                </a:solidFill>
                <a:latin typeface="Angsana New" panose="02020603050405020304" pitchFamily="18" charset="-34"/>
                <a:cs typeface="Angsana New" panose="02020603050405020304" pitchFamily="18" charset="-34"/>
              </a:rPr>
            </a:br>
            <a:r>
              <a:rPr lang="en-US" sz="7200" dirty="0">
                <a:solidFill>
                  <a:schemeClr val="bg1"/>
                </a:solidFill>
                <a:latin typeface="Angsana New" panose="02020603050405020304" pitchFamily="18" charset="-34"/>
                <a:cs typeface="Angsana New" panose="02020603050405020304" pitchFamily="18" charset="-34"/>
              </a:rPr>
              <a:t>UNDERSTAND AND APPLY</a:t>
            </a:r>
            <a:br>
              <a:rPr lang="en-US" sz="7200" dirty="0">
                <a:solidFill>
                  <a:schemeClr val="bg1"/>
                </a:solidFill>
                <a:latin typeface="Angsana New" panose="02020603050405020304" pitchFamily="18" charset="-34"/>
                <a:cs typeface="Angsana New" panose="02020603050405020304" pitchFamily="18" charset="-34"/>
              </a:rPr>
            </a:br>
            <a:r>
              <a:rPr lang="en-US" sz="7200" dirty="0">
                <a:solidFill>
                  <a:schemeClr val="bg1"/>
                </a:solidFill>
                <a:latin typeface="Angsana New" panose="02020603050405020304" pitchFamily="18" charset="-34"/>
                <a:cs typeface="Angsana New" panose="02020603050405020304" pitchFamily="18" charset="-34"/>
              </a:rPr>
              <a:t>THE OLD TESTAMENT</a:t>
            </a:r>
          </a:p>
        </p:txBody>
      </p:sp>
      <p:sp>
        <p:nvSpPr>
          <p:cNvPr id="3" name="Subtitle 2">
            <a:extLst>
              <a:ext uri="{FF2B5EF4-FFF2-40B4-BE49-F238E27FC236}">
                <a16:creationId xmlns:a16="http://schemas.microsoft.com/office/drawing/2014/main" id="{E9555379-7FCC-094E-98AE-C89DEE208A08}"/>
              </a:ext>
            </a:extLst>
          </p:cNvPr>
          <p:cNvSpPr>
            <a:spLocks noGrp="1"/>
          </p:cNvSpPr>
          <p:nvPr>
            <p:ph type="subTitle" idx="1"/>
          </p:nvPr>
        </p:nvSpPr>
        <p:spPr>
          <a:xfrm>
            <a:off x="1175657" y="4527259"/>
            <a:ext cx="9862454" cy="2042642"/>
          </a:xfrm>
        </p:spPr>
        <p:txBody>
          <a:bodyPr>
            <a:normAutofit fontScale="92500" lnSpcReduction="10000"/>
          </a:bodyPr>
          <a:lstStyle/>
          <a:p>
            <a:pPr algn="l"/>
            <a:r>
              <a:rPr lang="en-US" sz="2800" dirty="0">
                <a:solidFill>
                  <a:srgbClr val="945200"/>
                </a:solidFill>
              </a:rPr>
              <a:t>Jason S. </a:t>
            </a:r>
            <a:r>
              <a:rPr lang="en-US" sz="2800" dirty="0" err="1">
                <a:solidFill>
                  <a:srgbClr val="945200"/>
                </a:solidFill>
              </a:rPr>
              <a:t>DeRouchie</a:t>
            </a:r>
            <a:r>
              <a:rPr lang="en-US" sz="2800" dirty="0">
                <a:solidFill>
                  <a:srgbClr val="945200"/>
                </a:solidFill>
              </a:rPr>
              <a:t>, PhD</a:t>
            </a:r>
          </a:p>
          <a:p>
            <a:pPr algn="l"/>
            <a:r>
              <a:rPr lang="en-US" dirty="0">
                <a:solidFill>
                  <a:srgbClr val="945200"/>
                </a:solidFill>
              </a:rPr>
              <a:t>Professor of Old Testament and Biblical Theology</a:t>
            </a:r>
          </a:p>
          <a:p>
            <a:pPr algn="l"/>
            <a:r>
              <a:rPr lang="en-US" dirty="0">
                <a:solidFill>
                  <a:srgbClr val="945200"/>
                </a:solidFill>
              </a:rPr>
              <a:t>Bethlehem College &amp; Seminary</a:t>
            </a:r>
          </a:p>
          <a:p>
            <a:pPr algn="l"/>
            <a:r>
              <a:rPr lang="en-US" dirty="0">
                <a:solidFill>
                  <a:srgbClr val="945200"/>
                </a:solidFill>
              </a:rPr>
              <a:t>Elder, Bethlehem Baptist Church</a:t>
            </a:r>
          </a:p>
          <a:p>
            <a:pPr algn="l"/>
            <a:r>
              <a:rPr lang="en-US" dirty="0">
                <a:solidFill>
                  <a:srgbClr val="945200"/>
                </a:solidFill>
              </a:rPr>
              <a:t>Spring 2019</a:t>
            </a:r>
          </a:p>
        </p:txBody>
      </p:sp>
      <p:sp>
        <p:nvSpPr>
          <p:cNvPr id="6" name="TextBox 5">
            <a:extLst>
              <a:ext uri="{FF2B5EF4-FFF2-40B4-BE49-F238E27FC236}">
                <a16:creationId xmlns:a16="http://schemas.microsoft.com/office/drawing/2014/main" id="{DB87981B-E697-6945-8073-29DF4C2319A9}"/>
              </a:ext>
            </a:extLst>
          </p:cNvPr>
          <p:cNvSpPr txBox="1"/>
          <p:nvPr/>
        </p:nvSpPr>
        <p:spPr>
          <a:xfrm>
            <a:off x="1175656" y="3748806"/>
            <a:ext cx="9862455" cy="584775"/>
          </a:xfrm>
          <a:prstGeom prst="rect">
            <a:avLst/>
          </a:prstGeom>
          <a:solidFill>
            <a:srgbClr val="945200"/>
          </a:solidFill>
          <a:ln>
            <a:solidFill>
              <a:srgbClr val="945200"/>
            </a:solidFill>
          </a:ln>
        </p:spPr>
        <p:txBody>
          <a:bodyPr wrap="square" rtlCol="0">
            <a:spAutoFit/>
          </a:bodyPr>
          <a:lstStyle/>
          <a:p>
            <a:pPr algn="ctr"/>
            <a:r>
              <a:rPr lang="en-US" sz="3200" dirty="0">
                <a:solidFill>
                  <a:schemeClr val="bg1"/>
                </a:solidFill>
              </a:rPr>
              <a:t>TWELVE STEPS FROM EXEGESIS TO THEOLOGY</a:t>
            </a:r>
          </a:p>
        </p:txBody>
      </p:sp>
      <p:pic>
        <p:nvPicPr>
          <p:cNvPr id="5" name="Picture 4">
            <a:extLst>
              <a:ext uri="{FF2B5EF4-FFF2-40B4-BE49-F238E27FC236}">
                <a16:creationId xmlns:a16="http://schemas.microsoft.com/office/drawing/2014/main" id="{CE84CBD6-2563-D345-9A52-85FE90A56555}"/>
              </a:ext>
            </a:extLst>
          </p:cNvPr>
          <p:cNvPicPr>
            <a:picLocks noChangeAspect="1"/>
          </p:cNvPicPr>
          <p:nvPr/>
        </p:nvPicPr>
        <p:blipFill>
          <a:blip r:embed="rId2"/>
          <a:stretch>
            <a:fillRect/>
          </a:stretch>
        </p:blipFill>
        <p:spPr>
          <a:xfrm>
            <a:off x="9337666" y="4575202"/>
            <a:ext cx="1572385" cy="2245220"/>
          </a:xfrm>
          <a:prstGeom prst="rect">
            <a:avLst/>
          </a:prstGeom>
        </p:spPr>
      </p:pic>
    </p:spTree>
    <p:extLst>
      <p:ext uri="{BB962C8B-B14F-4D97-AF65-F5344CB8AC3E}">
        <p14:creationId xmlns:p14="http://schemas.microsoft.com/office/powerpoint/2010/main" val="80759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fontScale="90000"/>
          </a:bodyPr>
          <a:lstStyle/>
          <a:p>
            <a:r>
              <a:rPr lang="en-US" dirty="0"/>
              <a:t>Principles for Doing Word and Concept Studies</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a:bodyPr>
          <a:lstStyle/>
          <a:p>
            <a:r>
              <a:rPr lang="en-US" dirty="0"/>
              <a:t>The history and makeup of a word are not reliable guides to meaning. </a:t>
            </a:r>
          </a:p>
          <a:p>
            <a:pPr lvl="1"/>
            <a:r>
              <a:rPr lang="en-US" b="0" dirty="0"/>
              <a:t>Past usage is not necessarily equivalent to current usage.</a:t>
            </a:r>
          </a:p>
          <a:p>
            <a:pPr lvl="2"/>
            <a:r>
              <a:rPr lang="en-US" dirty="0"/>
              <a:t>In English, </a:t>
            </a:r>
            <a:r>
              <a:rPr lang="en-US" i="1" dirty="0"/>
              <a:t>awful</a:t>
            </a:r>
            <a:r>
              <a:rPr lang="en-US" dirty="0"/>
              <a:t> no longer expresses reverence (“full of awe”).</a:t>
            </a:r>
          </a:p>
          <a:p>
            <a:pPr lvl="2"/>
            <a:r>
              <a:rPr lang="en-US" b="0" dirty="0"/>
              <a:t>In biblical Hebrew, </a:t>
            </a:r>
            <a:r>
              <a:rPr lang="he-IL" b="0" dirty="0"/>
              <a:t>זָקָן</a:t>
            </a:r>
            <a:r>
              <a:rPr lang="en-US" b="0" dirty="0"/>
              <a:t> </a:t>
            </a:r>
            <a:r>
              <a:rPr lang="en-US" dirty="0"/>
              <a:t>( </a:t>
            </a:r>
            <a:r>
              <a:rPr lang="en-US" sz="2800" i="1" dirty="0" err="1">
                <a:latin typeface="Times New Roman" panose="02020603050405020304" pitchFamily="18" charset="0"/>
                <a:cs typeface="Times New Roman" panose="02020603050405020304" pitchFamily="18" charset="0"/>
              </a:rPr>
              <a:t>zāqān</a:t>
            </a:r>
            <a:r>
              <a:rPr lang="en-US" b="0" i="1" dirty="0" err="1"/>
              <a:t>“</a:t>
            </a:r>
            <a:r>
              <a:rPr lang="en-US" b="0" dirty="0" err="1"/>
              <a:t>beard</a:t>
            </a:r>
            <a:r>
              <a:rPr lang="en-US" b="0" dirty="0"/>
              <a:t>”) is no longer directly linked with the idea of being old (</a:t>
            </a:r>
            <a:r>
              <a:rPr lang="en-US" dirty="0"/>
              <a:t>cf. the verb </a:t>
            </a:r>
            <a:r>
              <a:rPr lang="he-IL" dirty="0"/>
              <a:t>זָקֵן</a:t>
            </a:r>
            <a:r>
              <a:rPr lang="en-US" dirty="0"/>
              <a:t> [</a:t>
            </a:r>
            <a:r>
              <a:rPr lang="en-US" sz="2800" i="1" dirty="0" err="1">
                <a:latin typeface="Times New Roman" panose="02020603050405020304" pitchFamily="18" charset="0"/>
                <a:cs typeface="Times New Roman" panose="02020603050405020304" pitchFamily="18" charset="0"/>
              </a:rPr>
              <a:t>zāqēn</a:t>
            </a:r>
            <a:r>
              <a:rPr lang="en-US" dirty="0"/>
              <a:t> “grow old”] or the adjective </a:t>
            </a:r>
            <a:r>
              <a:rPr lang="he-IL" dirty="0"/>
              <a:t>זָקֵן</a:t>
            </a:r>
            <a:r>
              <a:rPr lang="en-US" dirty="0"/>
              <a:t> [</a:t>
            </a:r>
            <a:r>
              <a:rPr lang="en-US" sz="2800" i="1" dirty="0" err="1">
                <a:latin typeface="Times New Roman" panose="02020603050405020304" pitchFamily="18" charset="0"/>
                <a:cs typeface="Times New Roman" panose="02020603050405020304" pitchFamily="18" charset="0"/>
              </a:rPr>
              <a:t>zāqēn</a:t>
            </a:r>
            <a:r>
              <a:rPr lang="en-US" i="1" dirty="0">
                <a:latin typeface="Times New Roman" panose="02020603050405020304" pitchFamily="18" charset="0"/>
                <a:cs typeface="Times New Roman" panose="02020603050405020304" pitchFamily="18" charset="0"/>
              </a:rPr>
              <a:t> </a:t>
            </a:r>
            <a:r>
              <a:rPr lang="en-US" dirty="0"/>
              <a:t>“old”]).</a:t>
            </a:r>
            <a:endParaRPr lang="en-US" b="0" dirty="0"/>
          </a:p>
        </p:txBody>
      </p:sp>
    </p:spTree>
    <p:extLst>
      <p:ext uri="{BB962C8B-B14F-4D97-AF65-F5344CB8AC3E}">
        <p14:creationId xmlns:p14="http://schemas.microsoft.com/office/powerpoint/2010/main" val="34363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3">
                                            <p:txEl>
                                              <p:pRg st="2" end="2"/>
                                            </p:txEl>
                                          </p:spTgt>
                                        </p:tgtEl>
                                        <p:attrNameLst>
                                          <p:attrName>style.opacity</p:attrName>
                                        </p:attrNameLst>
                                      </p:cBhvr>
                                      <p:to>
                                        <p:strVal val="0.5"/>
                                      </p:to>
                                    </p:set>
                                    <p:animEffect filter="image" prLst="opacity: 0.5">
                                      <p:cBhvr rctx="IE">
                                        <p:cTn id="19" dur="indefinite"/>
                                        <p:tgtEl>
                                          <p:spTgt spid="3">
                                            <p:txEl>
                                              <p:pRg st="2" end="2"/>
                                            </p:txEl>
                                          </p:spTgt>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1480"/>
            <a:ext cx="10515600" cy="6446520"/>
          </a:xfrm>
        </p:spPr>
        <p:txBody>
          <a:bodyPr>
            <a:normAutofit/>
          </a:bodyPr>
          <a:lstStyle/>
          <a:p>
            <a:pPr lvl="1"/>
            <a:r>
              <a:rPr lang="en-US" b="0" dirty="0"/>
              <a:t>Similar roots do not necessarily have similar meaning (though the Hebrew authors can play with words).</a:t>
            </a:r>
          </a:p>
          <a:p>
            <a:pPr lvl="2"/>
            <a:r>
              <a:rPr lang="en-US" dirty="0"/>
              <a:t>In English, the verb </a:t>
            </a:r>
            <a:r>
              <a:rPr lang="en-US" i="1" dirty="0"/>
              <a:t>undertake</a:t>
            </a:r>
            <a:r>
              <a:rPr lang="en-US" dirty="0"/>
              <a:t> vs. the noun </a:t>
            </a:r>
            <a:r>
              <a:rPr lang="en-US" i="1" dirty="0"/>
              <a:t>undertaker</a:t>
            </a:r>
            <a:r>
              <a:rPr lang="en-US" dirty="0"/>
              <a:t>, the latter of which has a much more limited usage. </a:t>
            </a:r>
          </a:p>
          <a:p>
            <a:pPr lvl="2"/>
            <a:r>
              <a:rPr lang="en-US" dirty="0"/>
              <a:t>In English, the noun </a:t>
            </a:r>
            <a:r>
              <a:rPr lang="en-US" i="1" dirty="0"/>
              <a:t>adult</a:t>
            </a:r>
            <a:r>
              <a:rPr lang="en-US" dirty="0"/>
              <a:t> has no direct link with the noun </a:t>
            </a:r>
            <a:r>
              <a:rPr lang="en-US" i="1" dirty="0"/>
              <a:t>adultery</a:t>
            </a:r>
            <a:r>
              <a:rPr lang="en-US" dirty="0"/>
              <a:t>. </a:t>
            </a:r>
          </a:p>
          <a:p>
            <a:pPr lvl="2"/>
            <a:r>
              <a:rPr lang="en-US" b="0" dirty="0"/>
              <a:t>In biblical Hebrew, the noun </a:t>
            </a:r>
            <a:r>
              <a:rPr lang="he-IL" b="0" dirty="0"/>
              <a:t>מִדְבָּר</a:t>
            </a:r>
            <a:r>
              <a:rPr lang="en-US" b="0" dirty="0"/>
              <a:t> (</a:t>
            </a:r>
            <a:r>
              <a:rPr lang="en-US" sz="2800" b="0" i="1" dirty="0" err="1">
                <a:latin typeface="Times New Roman" panose="02020603050405020304" pitchFamily="18" charset="0"/>
                <a:cs typeface="Times New Roman" panose="02020603050405020304" pitchFamily="18" charset="0"/>
              </a:rPr>
              <a:t>miḏbār</a:t>
            </a:r>
            <a:r>
              <a:rPr lang="en-US" b="0" dirty="0"/>
              <a:t> “wilderness”) bears no connection in meaning to the verb </a:t>
            </a:r>
            <a:r>
              <a:rPr lang="he-IL" b="0" dirty="0"/>
              <a:t>דִּבֵּר</a:t>
            </a:r>
            <a:r>
              <a:rPr lang="en-US" b="0" dirty="0"/>
              <a:t> (</a:t>
            </a:r>
            <a:r>
              <a:rPr lang="en-US" sz="2800" b="0" i="1" dirty="0" err="1">
                <a:latin typeface="Times New Roman" panose="02020603050405020304" pitchFamily="18" charset="0"/>
                <a:cs typeface="Times New Roman" panose="02020603050405020304" pitchFamily="18" charset="0"/>
              </a:rPr>
              <a:t>dibbēr</a:t>
            </a:r>
            <a:r>
              <a:rPr lang="en-US" b="0" dirty="0"/>
              <a:t> “speak”). </a:t>
            </a:r>
          </a:p>
        </p:txBody>
      </p:sp>
    </p:spTree>
    <p:extLst>
      <p:ext uri="{BB962C8B-B14F-4D97-AF65-F5344CB8AC3E}">
        <p14:creationId xmlns:p14="http://schemas.microsoft.com/office/powerpoint/2010/main" val="28075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1480"/>
            <a:ext cx="10515600" cy="6446520"/>
          </a:xfrm>
        </p:spPr>
        <p:txBody>
          <a:bodyPr>
            <a:normAutofit/>
          </a:bodyPr>
          <a:lstStyle/>
          <a:p>
            <a:pPr lvl="1"/>
            <a:r>
              <a:rPr lang="en-US" b="0" dirty="0"/>
              <a:t>Comparative languages are unreliable guides.</a:t>
            </a:r>
          </a:p>
          <a:p>
            <a:pPr lvl="2"/>
            <a:r>
              <a:rPr lang="en-US" dirty="0"/>
              <a:t>In English, we can’s determine the meaning of “dynamite” from the Greek cognate </a:t>
            </a:r>
            <a:r>
              <a:rPr lang="el-GR" dirty="0"/>
              <a:t>δύναμις</a:t>
            </a:r>
            <a:r>
              <a:rPr lang="en-US" dirty="0"/>
              <a:t> (</a:t>
            </a:r>
            <a:r>
              <a:rPr lang="en-US" sz="2800" i="1" dirty="0" err="1">
                <a:latin typeface="Times New Roman" panose="02020603050405020304" pitchFamily="18" charset="0"/>
                <a:cs typeface="Times New Roman" panose="02020603050405020304" pitchFamily="18" charset="0"/>
              </a:rPr>
              <a:t>dunamis</a:t>
            </a:r>
            <a:r>
              <a:rPr lang="en-US" dirty="0"/>
              <a:t> “power”).</a:t>
            </a:r>
            <a:endParaRPr lang="en-US" b="0" dirty="0"/>
          </a:p>
        </p:txBody>
      </p:sp>
    </p:spTree>
    <p:extLst>
      <p:ext uri="{BB962C8B-B14F-4D97-AF65-F5344CB8AC3E}">
        <p14:creationId xmlns:p14="http://schemas.microsoft.com/office/powerpoint/2010/main" val="2300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lnSpcReduction="10000"/>
          </a:bodyPr>
          <a:lstStyle/>
          <a:p>
            <a:r>
              <a:rPr lang="en-US" dirty="0"/>
              <a:t>Usage in context determines meaning. </a:t>
            </a:r>
          </a:p>
          <a:p>
            <a:pPr lvl="1"/>
            <a:r>
              <a:rPr lang="en-US" b="0" dirty="0"/>
              <a:t>Context is king. </a:t>
            </a:r>
          </a:p>
          <a:p>
            <a:pPr lvl="2"/>
            <a:r>
              <a:rPr lang="en-US" dirty="0"/>
              <a:t>In English, </a:t>
            </a:r>
            <a:r>
              <a:rPr lang="en-US" i="1" dirty="0"/>
              <a:t>minutes</a:t>
            </a:r>
            <a:r>
              <a:rPr lang="en-US" dirty="0"/>
              <a:t> can be be parts of an hour or notes from a meeting, depending on context. In biblical Hebrew, the noun </a:t>
            </a:r>
            <a:r>
              <a:rPr lang="he-IL" dirty="0"/>
              <a:t>רוּחַ</a:t>
            </a:r>
            <a:r>
              <a:rPr lang="el-GR" dirty="0"/>
              <a:t> (</a:t>
            </a:r>
            <a:r>
              <a:rPr lang="en-US" sz="2800" i="1" dirty="0" err="1">
                <a:latin typeface="Times New Roman" panose="02020603050405020304" pitchFamily="18" charset="0"/>
                <a:cs typeface="Times New Roman" panose="02020603050405020304" pitchFamily="18" charset="0"/>
              </a:rPr>
              <a:t>rûaḥ</a:t>
            </a:r>
            <a:r>
              <a:rPr lang="en-US" dirty="0"/>
              <a:t>) can mean either “wind” or “S/spirit,” depending on context.</a:t>
            </a:r>
          </a:p>
          <a:p>
            <a:pPr lvl="2"/>
            <a:r>
              <a:rPr lang="en-US" dirty="0"/>
              <a:t>In English, </a:t>
            </a:r>
            <a:r>
              <a:rPr lang="en-US" i="1" dirty="0"/>
              <a:t>reformed</a:t>
            </a:r>
            <a:r>
              <a:rPr lang="en-US" dirty="0"/>
              <a:t> can be a general adjective (“a reformed man”), but it can also be a technical term for a specific system of Christian doctrine (“Reformed theology”). In biblical Hebrew, </a:t>
            </a:r>
            <a:r>
              <a:rPr lang="he-IL" dirty="0" err="1"/>
              <a:t>שָׂטָן</a:t>
            </a:r>
            <a:r>
              <a:rPr lang="el-GR" dirty="0"/>
              <a:t> (</a:t>
            </a:r>
            <a:r>
              <a:rPr lang="en-US" sz="2800" i="1" dirty="0" err="1">
                <a:latin typeface="Times New Roman" panose="02020603050405020304" pitchFamily="18" charset="0"/>
                <a:cs typeface="Times New Roman" panose="02020603050405020304" pitchFamily="18" charset="0"/>
              </a:rPr>
              <a:t>śāṭān</a:t>
            </a:r>
            <a:r>
              <a:rPr lang="en-US" dirty="0"/>
              <a:t>) may refer generally to an “adversary, accuser,” whether human (1 Kgs 11:23) or angelic (</a:t>
            </a:r>
            <a:r>
              <a:rPr lang="en-US" dirty="0" err="1"/>
              <a:t>Num</a:t>
            </a:r>
            <a:r>
              <a:rPr lang="en-US" dirty="0"/>
              <a:t> 22:22), or it may refer to the prince of demons himself––“Satan.”</a:t>
            </a:r>
          </a:p>
        </p:txBody>
      </p:sp>
    </p:spTree>
    <p:extLst>
      <p:ext uri="{BB962C8B-B14F-4D97-AF65-F5344CB8AC3E}">
        <p14:creationId xmlns:p14="http://schemas.microsoft.com/office/powerpoint/2010/main" val="41342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a:bodyPr>
          <a:lstStyle/>
          <a:p>
            <a:pPr lvl="1"/>
            <a:r>
              <a:rPr lang="en-US" b="0" dirty="0"/>
              <a:t>Look out for idioms.</a:t>
            </a:r>
          </a:p>
          <a:p>
            <a:pPr lvl="2"/>
            <a:r>
              <a:rPr lang="en-US" dirty="0"/>
              <a:t>Combinations of verb + preposition can take on special meanings. </a:t>
            </a:r>
          </a:p>
          <a:p>
            <a:pPr lvl="2"/>
            <a:r>
              <a:rPr lang="en-US" dirty="0"/>
              <a:t>In English, the idiomatic expression “just a minute” refers to an undefined period and could not be applied to the statement, “The Sunday School teaching time will be fifty minutes long.” </a:t>
            </a:r>
          </a:p>
          <a:p>
            <a:pPr lvl="2"/>
            <a:r>
              <a:rPr lang="en-US" b="0" dirty="0"/>
              <a:t>In the biblical Hebrew phrase</a:t>
            </a:r>
            <a:r>
              <a:rPr lang="ar-SA" b="0" dirty="0"/>
              <a:t> </a:t>
            </a:r>
            <a:r>
              <a:rPr lang="en-US" dirty="0"/>
              <a:t> </a:t>
            </a:r>
            <a:r>
              <a:rPr lang="he-IL" dirty="0"/>
              <a:t>יוֹם יְהוָה</a:t>
            </a:r>
            <a:r>
              <a:rPr lang="en-US" dirty="0"/>
              <a:t> (</a:t>
            </a:r>
            <a:r>
              <a:rPr lang="en-US" sz="2800" i="1" dirty="0" err="1">
                <a:latin typeface="Times New Roman" panose="02020603050405020304" pitchFamily="18" charset="0"/>
                <a:cs typeface="Times New Roman" panose="02020603050405020304" pitchFamily="18" charset="0"/>
              </a:rPr>
              <a:t>yôm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yhwh</a:t>
            </a:r>
            <a:r>
              <a:rPr lang="en-US" sz="2800" dirty="0">
                <a:latin typeface="Times New Roman" panose="02020603050405020304" pitchFamily="18" charset="0"/>
                <a:cs typeface="Times New Roman" panose="02020603050405020304" pitchFamily="18" charset="0"/>
              </a:rPr>
              <a:t> </a:t>
            </a:r>
            <a:r>
              <a:rPr lang="en-US" b="0" dirty="0"/>
              <a:t>“the day of Yahweh”), the term </a:t>
            </a:r>
            <a:r>
              <a:rPr lang="he-IL" b="0" dirty="0"/>
              <a:t>יוֹם</a:t>
            </a:r>
            <a:r>
              <a:rPr lang="en-US" b="0" dirty="0"/>
              <a:t> (“day”) does not refer to a twenty-four-hour period.</a:t>
            </a:r>
          </a:p>
        </p:txBody>
      </p:sp>
    </p:spTree>
    <p:extLst>
      <p:ext uri="{BB962C8B-B14F-4D97-AF65-F5344CB8AC3E}">
        <p14:creationId xmlns:p14="http://schemas.microsoft.com/office/powerpoint/2010/main" val="283602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a:bodyPr>
          <a:lstStyle/>
          <a:p>
            <a:pPr lvl="1"/>
            <a:r>
              <a:rPr lang="en-US" b="0" dirty="0"/>
              <a:t>Assigned meanings must not be too limited.</a:t>
            </a:r>
          </a:p>
          <a:p>
            <a:pPr lvl="2"/>
            <a:r>
              <a:rPr lang="en-US" dirty="0"/>
              <a:t>In English, we should not define the verb </a:t>
            </a:r>
            <a:r>
              <a:rPr lang="en-US" i="1" dirty="0"/>
              <a:t>swim</a:t>
            </a:r>
            <a:r>
              <a:rPr lang="en-US" dirty="0"/>
              <a:t> by a particular arm stroke, for numerous arm strokes would qualify for “swimming.”</a:t>
            </a:r>
          </a:p>
          <a:p>
            <a:pPr lvl="2"/>
            <a:r>
              <a:rPr lang="en-US" b="0" dirty="0"/>
              <a:t>In biblical Hebrew, the verb </a:t>
            </a:r>
            <a:r>
              <a:rPr lang="he-IL" b="0" dirty="0"/>
              <a:t>בָּרָא</a:t>
            </a:r>
            <a:r>
              <a:rPr lang="en-US" b="0" dirty="0"/>
              <a:t> (</a:t>
            </a:r>
            <a:r>
              <a:rPr lang="en-US" sz="2800" b="0" i="1" dirty="0" err="1">
                <a:latin typeface="Times New Roman" panose="02020603050405020304" pitchFamily="18" charset="0"/>
                <a:cs typeface="Times New Roman" panose="02020603050405020304" pitchFamily="18" charset="0"/>
              </a:rPr>
              <a:t>bārā</a:t>
            </a:r>
            <a:r>
              <a:rPr lang="en-US" sz="2800" b="0" i="1" dirty="0">
                <a:latin typeface="Times New Roman" panose="02020603050405020304" pitchFamily="18" charset="0"/>
                <a:cs typeface="Times New Roman" panose="02020603050405020304" pitchFamily="18" charset="0"/>
              </a:rPr>
              <a:t>’ </a:t>
            </a:r>
            <a:r>
              <a:rPr lang="en-US" b="0" dirty="0"/>
              <a:t>“create”) should not be forced to mean “create out of nothing,” for this meaning cannot apply to Gen 5:1, where we are told that God “created” man (cf. Gen 2:7).</a:t>
            </a:r>
          </a:p>
        </p:txBody>
      </p:sp>
    </p:spTree>
    <p:extLst>
      <p:ext uri="{BB962C8B-B14F-4D97-AF65-F5344CB8AC3E}">
        <p14:creationId xmlns:p14="http://schemas.microsoft.com/office/powerpoint/2010/main" val="1707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fontScale="92500" lnSpcReduction="10000"/>
          </a:bodyPr>
          <a:lstStyle/>
          <a:p>
            <a:r>
              <a:rPr lang="en-US" dirty="0"/>
              <a:t>Authorial, historical, geographical, and formal correspondence matter when determining meaning. </a:t>
            </a:r>
          </a:p>
          <a:p>
            <a:pPr lvl="1"/>
            <a:r>
              <a:rPr lang="en-US" b="0" dirty="0"/>
              <a:t>Authorial correspondence.</a:t>
            </a:r>
          </a:p>
          <a:p>
            <a:pPr lvl="2"/>
            <a:r>
              <a:rPr lang="en-US" dirty="0"/>
              <a:t>If you are considering the meaning of the feminine noun </a:t>
            </a:r>
            <a:r>
              <a:rPr lang="he-IL" dirty="0"/>
              <a:t>צְדָקָה</a:t>
            </a:r>
            <a:r>
              <a:rPr lang="en-US" dirty="0"/>
              <a:t> (</a:t>
            </a:r>
            <a:r>
              <a:rPr lang="en-US" sz="2800" i="1" dirty="0" err="1">
                <a:latin typeface="Times New Roman" panose="02020603050405020304" pitchFamily="18" charset="0"/>
                <a:cs typeface="Times New Roman" panose="02020603050405020304" pitchFamily="18" charset="0"/>
              </a:rPr>
              <a:t>ṣěḏāqâ</a:t>
            </a:r>
            <a:r>
              <a:rPr lang="en-US" dirty="0"/>
              <a:t> “righteousness”) in Gen 15:6, the eight other instances in the Law of Moses should bear a priority in analysis.</a:t>
            </a:r>
            <a:endParaRPr lang="en-US" b="0" dirty="0"/>
          </a:p>
          <a:p>
            <a:pPr lvl="1"/>
            <a:r>
              <a:rPr lang="en-US" b="0" dirty="0"/>
              <a:t>Historical correspondence.</a:t>
            </a:r>
          </a:p>
          <a:p>
            <a:pPr lvl="2"/>
            <a:r>
              <a:rPr lang="en-US" dirty="0"/>
              <a:t>If you are working through Mic 5:2 and want to grasp the meaning of the substantive participle </a:t>
            </a:r>
            <a:r>
              <a:rPr lang="he-IL" dirty="0" err="1"/>
              <a:t>מוֹשֵׁל</a:t>
            </a:r>
            <a:r>
              <a:rPr lang="en-US" dirty="0"/>
              <a:t> (</a:t>
            </a:r>
            <a:r>
              <a:rPr lang="en-US" sz="2800" i="1" dirty="0" err="1">
                <a:latin typeface="Times New Roman" panose="02020603050405020304" pitchFamily="18" charset="0"/>
                <a:cs typeface="Times New Roman" panose="02020603050405020304" pitchFamily="18" charset="0"/>
              </a:rPr>
              <a:t>môšēl</a:t>
            </a:r>
            <a:r>
              <a:rPr lang="en-US" i="1" dirty="0"/>
              <a:t> </a:t>
            </a:r>
            <a:r>
              <a:rPr lang="en-US" dirty="0"/>
              <a:t>“ruler”), the eleven </a:t>
            </a:r>
            <a:r>
              <a:rPr lang="en-US" dirty="0" err="1"/>
              <a:t>occurances</a:t>
            </a:r>
            <a:r>
              <a:rPr lang="en-US" dirty="0"/>
              <a:t> of the same verb in his contemporary Isaiah would be helpful.</a:t>
            </a:r>
            <a:endParaRPr lang="en-US" b="0" dirty="0"/>
          </a:p>
          <a:p>
            <a:pPr lvl="1"/>
            <a:r>
              <a:rPr lang="en-US" b="0" dirty="0"/>
              <a:t>Geographical correspondence.</a:t>
            </a:r>
          </a:p>
          <a:p>
            <a:pPr lvl="1"/>
            <a:r>
              <a:rPr lang="en-US" b="0" dirty="0"/>
              <a:t>Generic or formal correspondence.</a:t>
            </a:r>
          </a:p>
        </p:txBody>
      </p:sp>
    </p:spTree>
    <p:extLst>
      <p:ext uri="{BB962C8B-B14F-4D97-AF65-F5344CB8AC3E}">
        <p14:creationId xmlns:p14="http://schemas.microsoft.com/office/powerpoint/2010/main" val="8891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par>
                                <p:cTn id="16" presetID="9" presetClass="emph" presetSubtype="0" nodeType="withEffect">
                                  <p:stCondLst>
                                    <p:cond delay="0"/>
                                  </p:stCondLst>
                                  <p:childTnLst>
                                    <p:set>
                                      <p:cBhvr>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p:cTn id="28" dur="indefinite"/>
                                        <p:tgtEl>
                                          <p:spTgt spid="3">
                                            <p:txEl>
                                              <p:pRg st="4" end="4"/>
                                            </p:txEl>
                                          </p:spTgt>
                                        </p:tgtEl>
                                        <p:attrNameLst>
                                          <p:attrName>style.opacity</p:attrName>
                                        </p:attrNameLst>
                                      </p:cBhvr>
                                      <p:to>
                                        <p:strVal val="0.5"/>
                                      </p:to>
                                    </p:set>
                                    <p:animEffect filter="image" prLst="opacity: 0.5">
                                      <p:cBhvr rctx="IE">
                                        <p:cTn id="29" dur="indefinite"/>
                                        <p:tgtEl>
                                          <p:spTgt spid="3">
                                            <p:txEl>
                                              <p:pRg st="4" end="4"/>
                                            </p:txEl>
                                          </p:spTgt>
                                        </p:tgtEl>
                                      </p:cBhvr>
                                    </p:animEffect>
                                  </p:childTnLst>
                                </p:cTn>
                              </p:par>
                              <p:par>
                                <p:cTn id="30" presetID="9" presetClass="emph" presetSubtype="0" nodeType="withEffect">
                                  <p:stCondLst>
                                    <p:cond delay="0"/>
                                  </p:stCondLst>
                                  <p:childTnLst>
                                    <p:set>
                                      <p:cBhvr>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normAutofit/>
          </a:bodyPr>
          <a:lstStyle/>
          <a:p>
            <a:r>
              <a:rPr lang="en-US" dirty="0"/>
              <a:t>How to Do a Word or Concept Study</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lnSpcReduction="10000"/>
          </a:bodyPr>
          <a:lstStyle/>
          <a:p>
            <a:r>
              <a:rPr lang="en-US" dirty="0"/>
              <a:t>Choose a Hebrew word to study.</a:t>
            </a:r>
          </a:p>
          <a:p>
            <a:pPr lvl="1"/>
            <a:r>
              <a:rPr lang="en-US" b="0" dirty="0"/>
              <a:t>Study words or phrases that are theologically significant or crucial to a passage’s understanding.</a:t>
            </a:r>
          </a:p>
          <a:p>
            <a:pPr lvl="2"/>
            <a:r>
              <a:rPr lang="en-US" dirty="0"/>
              <a:t>E.g., </a:t>
            </a:r>
            <a:r>
              <a:rPr lang="en-US" b="0" dirty="0"/>
              <a:t>the meaning </a:t>
            </a:r>
            <a:r>
              <a:rPr lang="he-IL" b="0" dirty="0"/>
              <a:t>סְגֻּלָה</a:t>
            </a:r>
            <a:r>
              <a:rPr lang="en-US" b="0" dirty="0"/>
              <a:t> (</a:t>
            </a:r>
            <a:r>
              <a:rPr lang="en-US" sz="2900" b="0" i="1" dirty="0" err="1">
                <a:latin typeface="Times New Roman" panose="02020603050405020304" pitchFamily="18" charset="0"/>
                <a:cs typeface="Times New Roman" panose="02020603050405020304" pitchFamily="18" charset="0"/>
              </a:rPr>
              <a:t>sěgulâ</a:t>
            </a:r>
            <a:r>
              <a:rPr lang="en-US" b="0" dirty="0"/>
              <a:t> “treasured possession”</a:t>
            </a:r>
            <a:r>
              <a:rPr lang="en-US" dirty="0"/>
              <a:t>; S 5459; G/K 6035</a:t>
            </a:r>
            <a:r>
              <a:rPr lang="en-US" b="0" dirty="0"/>
              <a:t>) in </a:t>
            </a:r>
            <a:r>
              <a:rPr lang="en-US" b="0" dirty="0" err="1"/>
              <a:t>Exod</a:t>
            </a:r>
            <a:r>
              <a:rPr lang="en-US" b="0" dirty="0"/>
              <a:t> 19:5 or </a:t>
            </a:r>
            <a:r>
              <a:rPr lang="he-IL" b="0" dirty="0"/>
              <a:t>אהב</a:t>
            </a:r>
            <a:r>
              <a:rPr lang="en-US" b="0" dirty="0"/>
              <a:t> [</a:t>
            </a:r>
            <a:r>
              <a:rPr lang="en-US" sz="2800" b="0" i="1" dirty="0">
                <a:latin typeface="Times New Roman" panose="02020603050405020304" pitchFamily="18" charset="0"/>
                <a:cs typeface="Times New Roman" panose="02020603050405020304" pitchFamily="18" charset="0"/>
              </a:rPr>
              <a:t>’</a:t>
            </a:r>
            <a:r>
              <a:rPr lang="en-US" sz="2800" b="0" i="1" dirty="0" err="1">
                <a:latin typeface="Times New Roman" panose="02020603050405020304" pitchFamily="18" charset="0"/>
                <a:cs typeface="Times New Roman" panose="02020603050405020304" pitchFamily="18" charset="0"/>
              </a:rPr>
              <a:t>hḇ</a:t>
            </a:r>
            <a:r>
              <a:rPr lang="en-US" b="0" dirty="0"/>
              <a:t> “love”; S 157; G/K 170] in </a:t>
            </a:r>
            <a:r>
              <a:rPr lang="en-US" b="0" dirty="0" err="1"/>
              <a:t>Deut</a:t>
            </a:r>
            <a:r>
              <a:rPr lang="en-US" b="0" dirty="0"/>
              <a:t> 6:5).</a:t>
            </a:r>
          </a:p>
          <a:p>
            <a:pPr lvl="1"/>
            <a:r>
              <a:rPr lang="en-US" b="0" dirty="0"/>
              <a:t>Study words or phrases that are puzzling or unclear.</a:t>
            </a:r>
          </a:p>
          <a:p>
            <a:pPr lvl="2"/>
            <a:r>
              <a:rPr lang="en-US" dirty="0"/>
              <a:t>E</a:t>
            </a:r>
            <a:r>
              <a:rPr lang="en-US" b="0" dirty="0"/>
              <a:t>.g., the meaning of </a:t>
            </a:r>
            <a:r>
              <a:rPr lang="he-IL" dirty="0"/>
              <a:t>הֶ֫בֶל</a:t>
            </a:r>
            <a:r>
              <a:rPr lang="en-US" b="0" dirty="0"/>
              <a:t> (</a:t>
            </a:r>
            <a:r>
              <a:rPr lang="en-US" sz="2800" b="0" i="1" dirty="0" err="1">
                <a:latin typeface="Times New Roman" panose="02020603050405020304" pitchFamily="18" charset="0"/>
                <a:cs typeface="Times New Roman" panose="02020603050405020304" pitchFamily="18" charset="0"/>
              </a:rPr>
              <a:t>heḇel</a:t>
            </a:r>
            <a:r>
              <a:rPr lang="en-US" dirty="0"/>
              <a:t> </a:t>
            </a:r>
            <a:r>
              <a:rPr lang="en-US" b="0" dirty="0"/>
              <a:t>“vanity”; S 1892; G/K 2039) in Eccl 1:2.</a:t>
            </a:r>
          </a:p>
        </p:txBody>
      </p:sp>
    </p:spTree>
    <p:extLst>
      <p:ext uri="{BB962C8B-B14F-4D97-AF65-F5344CB8AC3E}">
        <p14:creationId xmlns:p14="http://schemas.microsoft.com/office/powerpoint/2010/main" val="153150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nodeType="clickEffect">
                                  <p:stCondLst>
                                    <p:cond delay="0"/>
                                  </p:stCondLst>
                                  <p:childTnLst>
                                    <p:set>
                                      <p:cBhvr>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par>
                                <p:cTn id="20" presetID="9" presetClass="emph" presetSubtype="0" nodeType="withEffect">
                                  <p:stCondLst>
                                    <p:cond delay="0"/>
                                  </p:stCondLst>
                                  <p:childTnLst>
                                    <p:set>
                                      <p:cBhvr>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1480"/>
            <a:ext cx="10515600" cy="6446520"/>
          </a:xfrm>
        </p:spPr>
        <p:txBody>
          <a:bodyPr>
            <a:normAutofit/>
          </a:bodyPr>
          <a:lstStyle/>
          <a:p>
            <a:pPr lvl="1"/>
            <a:r>
              <a:rPr lang="en-US" b="0" dirty="0"/>
              <a:t>Study words or phrases that have figurative meanings.</a:t>
            </a:r>
          </a:p>
          <a:p>
            <a:pPr lvl="2"/>
            <a:r>
              <a:rPr lang="en-US" dirty="0"/>
              <a:t>E.g., </a:t>
            </a:r>
            <a:r>
              <a:rPr lang="he-IL" dirty="0"/>
              <a:t>וּמָל </a:t>
            </a:r>
            <a:r>
              <a:rPr lang="he-IL" dirty="0" err="1"/>
              <a:t>אֶת־לְבָבְך</a:t>
            </a:r>
            <a:r>
              <a:rPr lang="he-IL" dirty="0"/>
              <a:t>ָ</a:t>
            </a:r>
            <a:r>
              <a:rPr lang="en-US" dirty="0"/>
              <a:t> (</a:t>
            </a:r>
            <a:r>
              <a:rPr lang="en-US" sz="2800" i="1" dirty="0" err="1">
                <a:latin typeface="Times New Roman" panose="02020603050405020304" pitchFamily="18" charset="0"/>
                <a:cs typeface="Times New Roman" panose="02020603050405020304" pitchFamily="18" charset="0"/>
              </a:rPr>
              <a:t>ûmāl’et-lěbābḵā</a:t>
            </a:r>
            <a:r>
              <a:rPr lang="en-US" sz="2800" dirty="0">
                <a:latin typeface="Times New Roman" panose="02020603050405020304" pitchFamily="18" charset="0"/>
                <a:cs typeface="Times New Roman" panose="02020603050405020304" pitchFamily="18" charset="0"/>
              </a:rPr>
              <a:t> </a:t>
            </a:r>
            <a:r>
              <a:rPr lang="en-US" dirty="0"/>
              <a:t>“and he will circumcise your heart”) in </a:t>
            </a:r>
            <a:r>
              <a:rPr lang="en-US" dirty="0" err="1"/>
              <a:t>Deut</a:t>
            </a:r>
            <a:r>
              <a:rPr lang="en-US" dirty="0"/>
              <a:t> 30:6.</a:t>
            </a:r>
            <a:endParaRPr lang="en-US" b="0" dirty="0"/>
          </a:p>
          <a:p>
            <a:pPr lvl="1"/>
            <a:r>
              <a:rPr lang="en-US" b="0" dirty="0"/>
              <a:t>Study words or phrases that are apparent synonyms or antonyms. </a:t>
            </a:r>
          </a:p>
          <a:p>
            <a:pPr lvl="2"/>
            <a:r>
              <a:rPr lang="en-US" dirty="0"/>
              <a:t>E.g., The verbs </a:t>
            </a:r>
            <a:r>
              <a:rPr lang="he-IL" dirty="0"/>
              <a:t>כבד</a:t>
            </a:r>
            <a:r>
              <a:rPr lang="en-US" dirty="0"/>
              <a:t> (“to honor”; S 3513; G/K 3877) and </a:t>
            </a:r>
            <a:r>
              <a:rPr lang="he-IL" dirty="0"/>
              <a:t>קלל</a:t>
            </a:r>
            <a:r>
              <a:rPr lang="en-US" dirty="0"/>
              <a:t> ( “to curse”; S 7043; G/K 7837) in 1 Sam 2:30.</a:t>
            </a:r>
            <a:endParaRPr lang="en-US" b="0" dirty="0"/>
          </a:p>
        </p:txBody>
      </p:sp>
    </p:spTree>
    <p:extLst>
      <p:ext uri="{BB962C8B-B14F-4D97-AF65-F5344CB8AC3E}">
        <p14:creationId xmlns:p14="http://schemas.microsoft.com/office/powerpoint/2010/main" val="270543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11480"/>
            <a:ext cx="10515600" cy="6446520"/>
          </a:xfrm>
        </p:spPr>
        <p:txBody>
          <a:bodyPr>
            <a:normAutofit/>
          </a:bodyPr>
          <a:lstStyle/>
          <a:p>
            <a:pPr lvl="1"/>
            <a:r>
              <a:rPr lang="en-US" b="0" dirty="0"/>
              <a:t>Study words or phrases that are repeated and/or clearly central to the meaning of a passage. </a:t>
            </a:r>
          </a:p>
          <a:p>
            <a:pPr lvl="2"/>
            <a:r>
              <a:rPr lang="en-US" dirty="0"/>
              <a:t>E.g., </a:t>
            </a:r>
            <a:r>
              <a:rPr lang="he-IL" dirty="0"/>
              <a:t>טוֹב</a:t>
            </a:r>
            <a:r>
              <a:rPr lang="en-US" dirty="0"/>
              <a:t> (</a:t>
            </a:r>
            <a:r>
              <a:rPr lang="en-US" sz="2800" i="1" dirty="0" err="1">
                <a:latin typeface="Times New Roman" panose="02020603050405020304" pitchFamily="18" charset="0"/>
                <a:cs typeface="Times New Roman" panose="02020603050405020304" pitchFamily="18" charset="0"/>
              </a:rPr>
              <a:t>tôb</a:t>
            </a:r>
            <a:r>
              <a:rPr lang="en-US" dirty="0"/>
              <a:t> “good”; S 2896; G/K 3202) in Gen 1:4, 10, 12, 18, 21, 25, 31.</a:t>
            </a:r>
            <a:endParaRPr lang="en-US" b="0" dirty="0"/>
          </a:p>
          <a:p>
            <a:pPr lvl="1"/>
            <a:r>
              <a:rPr lang="en-US" b="0" dirty="0"/>
              <a:t>Study words or phrases that are infrequent.</a:t>
            </a:r>
          </a:p>
          <a:p>
            <a:pPr lvl="2"/>
            <a:r>
              <a:rPr lang="he-IL" dirty="0"/>
              <a:t>אָסֹף אָסֵף</a:t>
            </a:r>
            <a:r>
              <a:rPr lang="en-US" dirty="0"/>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āsō</a:t>
            </a:r>
            <a:r>
              <a:rPr lang="en-US" sz="2800" i="1" u="sng" dirty="0" err="1">
                <a:latin typeface="Times New Roman" panose="02020603050405020304" pitchFamily="18" charset="0"/>
                <a:cs typeface="Times New Roman" panose="02020603050405020304" pitchFamily="18" charset="0"/>
              </a:rPr>
              <a:t>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āsē</a:t>
            </a:r>
            <a:r>
              <a:rPr lang="en-US" sz="2800" i="1" u="sng" dirty="0" err="1">
                <a:latin typeface="Times New Roman" panose="02020603050405020304" pitchFamily="18" charset="0"/>
                <a:cs typeface="Times New Roman" panose="02020603050405020304" pitchFamily="18" charset="0"/>
              </a:rPr>
              <a:t>p</a:t>
            </a:r>
            <a:r>
              <a:rPr lang="en-US" sz="2800" i="1" dirty="0">
                <a:latin typeface="Times New Roman" panose="02020603050405020304" pitchFamily="18" charset="0"/>
                <a:cs typeface="Times New Roman" panose="02020603050405020304" pitchFamily="18" charset="0"/>
              </a:rPr>
              <a:t> </a:t>
            </a:r>
            <a:r>
              <a:rPr lang="en-US" dirty="0"/>
              <a:t>“I will utterly sweep away”) in </a:t>
            </a:r>
            <a:r>
              <a:rPr lang="en-US" dirty="0" err="1"/>
              <a:t>Zeph</a:t>
            </a:r>
            <a:r>
              <a:rPr lang="en-US" dirty="0"/>
              <a:t> 1:2.</a:t>
            </a:r>
            <a:endParaRPr lang="en-US" b="0" dirty="0"/>
          </a:p>
        </p:txBody>
      </p:sp>
    </p:spTree>
    <p:extLst>
      <p:ext uri="{BB962C8B-B14F-4D97-AF65-F5344CB8AC3E}">
        <p14:creationId xmlns:p14="http://schemas.microsoft.com/office/powerpoint/2010/main" val="38142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nodeType="withEffect">
                                  <p:stCondLst>
                                    <p:cond delay="0"/>
                                  </p:stCondLst>
                                  <p:childTnLst>
                                    <p:set>
                                      <p:cBhvr>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4C7E-90AF-D94E-8369-43754C19A9CD}"/>
              </a:ext>
            </a:extLst>
          </p:cNvPr>
          <p:cNvSpPr>
            <a:spLocks noGrp="1"/>
          </p:cNvSpPr>
          <p:nvPr>
            <p:ph type="title"/>
          </p:nvPr>
        </p:nvSpPr>
        <p:spPr>
          <a:xfrm>
            <a:off x="5022937" y="365125"/>
            <a:ext cx="6976997" cy="792719"/>
          </a:xfrm>
          <a:solidFill>
            <a:srgbClr val="492906"/>
          </a:solidFill>
        </p:spPr>
        <p:txBody>
          <a:bodyPr>
            <a:noAutofit/>
          </a:bodyPr>
          <a:lstStyle/>
          <a:p>
            <a:pPr marL="91440" algn="ctr"/>
            <a:r>
              <a:rPr lang="en-US" sz="6000" b="1" dirty="0">
                <a:latin typeface="Angsana New" panose="02020603050405020304" pitchFamily="18" charset="-34"/>
              </a:rPr>
              <a:t>STEPS IN THE JOURNEY</a:t>
            </a:r>
            <a:endParaRPr lang="en-US" sz="2800" dirty="0"/>
          </a:p>
        </p:txBody>
      </p:sp>
      <p:sp>
        <p:nvSpPr>
          <p:cNvPr id="3" name="Content Placeholder 2">
            <a:extLst>
              <a:ext uri="{FF2B5EF4-FFF2-40B4-BE49-F238E27FC236}">
                <a16:creationId xmlns:a16="http://schemas.microsoft.com/office/drawing/2014/main" id="{3EE20480-3716-DD4E-8EE2-227721282114}"/>
              </a:ext>
            </a:extLst>
          </p:cNvPr>
          <p:cNvSpPr>
            <a:spLocks noGrp="1"/>
          </p:cNvSpPr>
          <p:nvPr>
            <p:ph idx="1"/>
          </p:nvPr>
        </p:nvSpPr>
        <p:spPr>
          <a:xfrm>
            <a:off x="5022936" y="1457740"/>
            <a:ext cx="6976998" cy="5400260"/>
          </a:xfrm>
        </p:spPr>
        <p:txBody>
          <a:bodyPr>
            <a:normAutofit lnSpcReduction="10000"/>
          </a:bodyPr>
          <a:lstStyle/>
          <a:p>
            <a:r>
              <a:rPr lang="en-US" sz="4000" b="0" dirty="0"/>
              <a:t>Part 1: </a:t>
            </a:r>
            <a:r>
              <a:rPr lang="en-US" sz="4000" b="0" u="sng" dirty="0"/>
              <a:t>T</a:t>
            </a:r>
            <a:r>
              <a:rPr lang="en-US" sz="4000" b="0" dirty="0"/>
              <a:t>ext</a:t>
            </a:r>
          </a:p>
          <a:p>
            <a:r>
              <a:rPr lang="en-US" sz="4000" dirty="0"/>
              <a:t>Part 2: </a:t>
            </a:r>
            <a:r>
              <a:rPr lang="en-US" sz="4000" u="sng" dirty="0"/>
              <a:t>O</a:t>
            </a:r>
            <a:r>
              <a:rPr lang="en-US" sz="4000" dirty="0"/>
              <a:t>bservation – “How is the passage communicated?”</a:t>
            </a:r>
          </a:p>
          <a:p>
            <a:pPr marL="1200150" lvl="1" indent="-742950">
              <a:buSzPct val="100000"/>
              <a:buFont typeface="+mj-lt"/>
              <a:buAutoNum type="arabicPeriod" startAt="5"/>
            </a:pPr>
            <a:r>
              <a:rPr lang="en-US" sz="3600" b="0" dirty="0"/>
              <a:t>Clause and Text Grammar</a:t>
            </a:r>
          </a:p>
          <a:p>
            <a:pPr marL="1200150" lvl="1" indent="-742950">
              <a:buSzPct val="100000"/>
              <a:buFont typeface="+mj-lt"/>
              <a:buAutoNum type="arabicPeriod" startAt="5"/>
            </a:pPr>
            <a:r>
              <a:rPr lang="en-US" sz="3600" b="0" dirty="0"/>
              <a:t>Argument Tracing</a:t>
            </a:r>
          </a:p>
          <a:p>
            <a:pPr marL="1200150" lvl="1" indent="-742950">
              <a:buClr>
                <a:srgbClr val="945200"/>
              </a:buClr>
              <a:buSzPct val="100000"/>
              <a:buFont typeface="+mj-lt"/>
              <a:buAutoNum type="arabicPeriod" startAt="5"/>
            </a:pPr>
            <a:r>
              <a:rPr lang="en-US" sz="3600" dirty="0">
                <a:solidFill>
                  <a:srgbClr val="945200"/>
                </a:solidFill>
              </a:rPr>
              <a:t>Word and Concept Studies</a:t>
            </a:r>
          </a:p>
          <a:p>
            <a:r>
              <a:rPr lang="en-US" sz="4000" b="0" dirty="0"/>
              <a:t>Part 3: </a:t>
            </a:r>
            <a:r>
              <a:rPr lang="en-US" sz="4000" b="0" u="sng" dirty="0"/>
              <a:t>C</a:t>
            </a:r>
            <a:r>
              <a:rPr lang="en-US" sz="4000" b="0" dirty="0"/>
              <a:t>ontext</a:t>
            </a:r>
          </a:p>
          <a:p>
            <a:r>
              <a:rPr lang="en-US" sz="4000" b="0" dirty="0"/>
              <a:t>Part 4: </a:t>
            </a:r>
            <a:r>
              <a:rPr lang="en-US" sz="4000" b="0" u="sng" dirty="0"/>
              <a:t>M</a:t>
            </a:r>
            <a:r>
              <a:rPr lang="en-US" sz="4000" b="0" dirty="0"/>
              <a:t>eaning</a:t>
            </a:r>
          </a:p>
          <a:p>
            <a:r>
              <a:rPr lang="en-US" sz="4000" b="0" dirty="0"/>
              <a:t>Part 5: </a:t>
            </a:r>
            <a:r>
              <a:rPr lang="en-US" sz="4000" b="0" u="sng" dirty="0"/>
              <a:t>A</a:t>
            </a:r>
            <a:r>
              <a:rPr lang="en-US" sz="4000" b="0" dirty="0"/>
              <a:t>pplication</a:t>
            </a:r>
          </a:p>
        </p:txBody>
      </p:sp>
      <p:pic>
        <p:nvPicPr>
          <p:cNvPr id="4" name="Picture 3">
            <a:extLst>
              <a:ext uri="{FF2B5EF4-FFF2-40B4-BE49-F238E27FC236}">
                <a16:creationId xmlns:a16="http://schemas.microsoft.com/office/drawing/2014/main" id="{30B92724-0F83-DC46-A041-52F978340A61}"/>
              </a:ext>
            </a:extLst>
          </p:cNvPr>
          <p:cNvPicPr>
            <a:picLocks noChangeAspect="1"/>
          </p:cNvPicPr>
          <p:nvPr/>
        </p:nvPicPr>
        <p:blipFill>
          <a:blip r:embed="rId2"/>
          <a:stretch>
            <a:fillRect/>
          </a:stretch>
        </p:blipFill>
        <p:spPr>
          <a:xfrm>
            <a:off x="0" y="0"/>
            <a:ext cx="4809066" cy="6866899"/>
          </a:xfrm>
          <a:prstGeom prst="rect">
            <a:avLst/>
          </a:prstGeom>
        </p:spPr>
      </p:pic>
    </p:spTree>
    <p:extLst>
      <p:ext uri="{BB962C8B-B14F-4D97-AF65-F5344CB8AC3E}">
        <p14:creationId xmlns:p14="http://schemas.microsoft.com/office/powerpoint/2010/main" val="143725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1281774"/>
          </a:xfrm>
        </p:spPr>
        <p:txBody>
          <a:bodyPr>
            <a:normAutofit fontScale="92500" lnSpcReduction="10000"/>
          </a:bodyPr>
          <a:lstStyle/>
          <a:p>
            <a:r>
              <a:rPr lang="en-US" dirty="0"/>
              <a:t>Discover the range of meaning for your Hebrew word (external data).</a:t>
            </a:r>
          </a:p>
        </p:txBody>
      </p:sp>
      <p:pic>
        <p:nvPicPr>
          <p:cNvPr id="4" name="Picture 3">
            <a:extLst>
              <a:ext uri="{FF2B5EF4-FFF2-40B4-BE49-F238E27FC236}">
                <a16:creationId xmlns:a16="http://schemas.microsoft.com/office/drawing/2014/main" id="{E7829409-544C-DC48-A0F1-B1E20459DEDC}"/>
              </a:ext>
            </a:extLst>
          </p:cNvPr>
          <p:cNvPicPr>
            <a:picLocks noChangeAspect="1"/>
          </p:cNvPicPr>
          <p:nvPr/>
        </p:nvPicPr>
        <p:blipFill>
          <a:blip r:embed="rId2"/>
          <a:stretch>
            <a:fillRect/>
          </a:stretch>
        </p:blipFill>
        <p:spPr>
          <a:xfrm>
            <a:off x="1520763" y="1656678"/>
            <a:ext cx="9150474" cy="5201322"/>
          </a:xfrm>
          <a:prstGeom prst="rect">
            <a:avLst/>
          </a:prstGeom>
        </p:spPr>
      </p:pic>
    </p:spTree>
    <p:extLst>
      <p:ext uri="{BB962C8B-B14F-4D97-AF65-F5344CB8AC3E}">
        <p14:creationId xmlns:p14="http://schemas.microsoft.com/office/powerpoint/2010/main" val="660239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3"/>
            <a:ext cx="10515600" cy="3005221"/>
          </a:xfrm>
        </p:spPr>
        <p:txBody>
          <a:bodyPr>
            <a:normAutofit fontScale="92500" lnSpcReduction="10000"/>
          </a:bodyPr>
          <a:lstStyle/>
          <a:p>
            <a:r>
              <a:rPr lang="en-US" dirty="0"/>
              <a:t>Discover the range of meaning for your Hebrew word (external data).</a:t>
            </a:r>
          </a:p>
          <a:p>
            <a:pPr lvl="1"/>
            <a:r>
              <a:rPr lang="en-US" b="0" dirty="0"/>
              <a:t>Generate a list of texts (using </a:t>
            </a:r>
            <a:r>
              <a:rPr lang="en-US" b="0" dirty="0" err="1"/>
              <a:t>Kohlenberger</a:t>
            </a:r>
            <a:r>
              <a:rPr lang="en-US" b="0" dirty="0"/>
              <a:t> and Swanson’s, </a:t>
            </a:r>
            <a:r>
              <a:rPr lang="en-US" b="0" i="1" dirty="0"/>
              <a:t>The Hebrew-English Concordance to the Old Testament</a:t>
            </a:r>
            <a:r>
              <a:rPr lang="en-US" b="0" dirty="0"/>
              <a:t>).</a:t>
            </a:r>
          </a:p>
          <a:p>
            <a:pPr lvl="2"/>
            <a:r>
              <a:rPr lang="en-US" dirty="0"/>
              <a:t>E.g., 229 occurrences of </a:t>
            </a:r>
            <a:r>
              <a:rPr lang="he-IL" dirty="0"/>
              <a:t>זֶ֫רַע</a:t>
            </a:r>
            <a:r>
              <a:rPr lang="en-US" dirty="0"/>
              <a:t> (</a:t>
            </a:r>
            <a:r>
              <a:rPr lang="en-US" i="1" dirty="0" err="1"/>
              <a:t>zera</a:t>
            </a:r>
            <a:r>
              <a:rPr lang="en-US" i="1" dirty="0"/>
              <a:t>‘</a:t>
            </a:r>
            <a:r>
              <a:rPr lang="en-US" dirty="0"/>
              <a:t> “seed”) in the OT.</a:t>
            </a:r>
          </a:p>
        </p:txBody>
      </p:sp>
      <p:sp>
        <p:nvSpPr>
          <p:cNvPr id="2" name="TextBox 1">
            <a:extLst>
              <a:ext uri="{FF2B5EF4-FFF2-40B4-BE49-F238E27FC236}">
                <a16:creationId xmlns:a16="http://schemas.microsoft.com/office/drawing/2014/main" id="{9535E6F5-5A4F-C046-863A-EB5EE325DB4D}"/>
              </a:ext>
            </a:extLst>
          </p:cNvPr>
          <p:cNvSpPr txBox="1"/>
          <p:nvPr/>
        </p:nvSpPr>
        <p:spPr>
          <a:xfrm>
            <a:off x="865632" y="3380125"/>
            <a:ext cx="10488168" cy="3477875"/>
          </a:xfrm>
          <a:prstGeom prst="rect">
            <a:avLst/>
          </a:prstGeom>
          <a:noFill/>
          <a:ln>
            <a:solidFill>
              <a:srgbClr val="945200"/>
            </a:solidFill>
          </a:ln>
        </p:spPr>
        <p:txBody>
          <a:bodyPr wrap="square" rtlCol="0">
            <a:spAutoFit/>
          </a:bodyPr>
          <a:lstStyle/>
          <a:p>
            <a:r>
              <a:rPr lang="en-US" sz="2200" dirty="0">
                <a:latin typeface="Angsana New" panose="02020603050405020304" pitchFamily="18" charset="-34"/>
                <a:cs typeface="Angsana New" panose="02020603050405020304" pitchFamily="18" charset="-34"/>
              </a:rPr>
              <a:t>Gen. 1:11-12, 29; 3:15; 4:25; 7:3; 8:22; 9:9; 12:7; 13:15-16; 15:3, 5, 13, 18; 16:10; 17:7-10, 12, 19; 19:32, 34; 21:12-13; 22:17-18; 24:7, 60; 26:3-4, 24; 28:4, 13-14; 32:13; 35:12; 38:8-9; 46:6-7; 47:19, 23-24; 48:4, 11, 19; Ex. 16:31; 28:43; 30:21; 32:13; 33:1; Lev. 11:37-38; 15:16-18, 32; 18:20-21; 19:20; 20:2-4; 21:15, 17, 21; 22:3-4, 13; 26:5, 16; 27:16, 30; Num. 5:13, 28; 11:7; 14:24; 17:5; 18:19; 20:5; 24:7; 25:13; Deut. 1:8; 4:37; 10:15; 11:9-10; 14:22; 22:9; 28:38, 46, 59; 30:6, 19; 31:21; 34:4; Josh. 24:3; 1 Sam. 1:11; 2:20; 8:15; 20:42; 24:22; 2 Sam. 4:8; 7:12; 22:51; 1 Kings 2:33; 11:14, 39; 18:32; 2 Kings 5:27; 11:1; 17:20; 25:25; Is. 1:4; 5:10; 6:13; 14:20; 17:11; 23:3; 30:23; 41:8; 43:5; 44:3; 45:19, 25; 48:19; 53:10; 54:3; 55:10; 57:3-4; 59:21; 61:9; 65:9, 23; 66:22; Jer. 2:21; 7:15; 22:28, 30; 23:8; 29:32; 30:10; 31:27, 36-37; 33:22, 26; 35:7, 9; 36:31; 41:1; 46:27; 49:10; Ezek. 17:5, 13; 20:5; 43:19; 44:22; Amos 9:13; Hag. 2:19; Zech. 8:12; Mal. 2:3, 15; Psa. 18:51; 21:11; 22:24, 31; 25:13; 37:25-26, 28; 69:37; 89:5, 30, 37; 102:29; 105:6; 106:27; 112:2; 126:6; Job 5:25; 21:8; 39:12; Prov. 11:21; Ruth 4:12; Eccl. 11:6; Esth. 6:13; 9:27-28, 31; 10:3; Dan. 1:3; 9:1; Ezra 2:59; 9:2; Neh. 7:61; 9:2, 8; 1 Chr. 16:13; 17:11; 2 Chr. 20:7; 22:10</a:t>
            </a:r>
          </a:p>
        </p:txBody>
      </p:sp>
    </p:spTree>
    <p:extLst>
      <p:ext uri="{BB962C8B-B14F-4D97-AF65-F5344CB8AC3E}">
        <p14:creationId xmlns:p14="http://schemas.microsoft.com/office/powerpoint/2010/main" val="393936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2359152"/>
          </a:xfrm>
        </p:spPr>
        <p:txBody>
          <a:bodyPr>
            <a:normAutofit/>
          </a:bodyPr>
          <a:lstStyle/>
          <a:p>
            <a:pPr lvl="1"/>
            <a:r>
              <a:rPr lang="en-US" b="0" dirty="0"/>
              <a:t>Categorize meanings.</a:t>
            </a:r>
          </a:p>
        </p:txBody>
      </p:sp>
      <p:graphicFrame>
        <p:nvGraphicFramePr>
          <p:cNvPr id="6" name="Table 5">
            <a:extLst>
              <a:ext uri="{FF2B5EF4-FFF2-40B4-BE49-F238E27FC236}">
                <a16:creationId xmlns:a16="http://schemas.microsoft.com/office/drawing/2014/main" id="{01C241F7-A125-8142-9264-1202D55F7A85}"/>
              </a:ext>
            </a:extLst>
          </p:cNvPr>
          <p:cNvGraphicFramePr>
            <a:graphicFrameLocks noGrp="1"/>
          </p:cNvGraphicFramePr>
          <p:nvPr>
            <p:extLst>
              <p:ext uri="{D42A27DB-BD31-4B8C-83A1-F6EECF244321}">
                <p14:modId xmlns:p14="http://schemas.microsoft.com/office/powerpoint/2010/main" val="909084288"/>
              </p:ext>
            </p:extLst>
          </p:nvPr>
        </p:nvGraphicFramePr>
        <p:xfrm>
          <a:off x="331725" y="1078992"/>
          <a:ext cx="11528547" cy="5711952"/>
        </p:xfrm>
        <a:graphic>
          <a:graphicData uri="http://schemas.openxmlformats.org/drawingml/2006/table">
            <a:tbl>
              <a:tblPr firstRow="1" bandRow="1">
                <a:tableStyleId>{C4B1156A-380E-4F78-BDF5-A606A8083BF9}</a:tableStyleId>
              </a:tblPr>
              <a:tblGrid>
                <a:gridCol w="409448">
                  <a:extLst>
                    <a:ext uri="{9D8B030D-6E8A-4147-A177-3AD203B41FA5}">
                      <a16:colId xmlns:a16="http://schemas.microsoft.com/office/drawing/2014/main" val="670229609"/>
                    </a:ext>
                  </a:extLst>
                </a:gridCol>
                <a:gridCol w="831595">
                  <a:extLst>
                    <a:ext uri="{9D8B030D-6E8A-4147-A177-3AD203B41FA5}">
                      <a16:colId xmlns:a16="http://schemas.microsoft.com/office/drawing/2014/main" val="1040366542"/>
                    </a:ext>
                  </a:extLst>
                </a:gridCol>
                <a:gridCol w="1285938">
                  <a:extLst>
                    <a:ext uri="{9D8B030D-6E8A-4147-A177-3AD203B41FA5}">
                      <a16:colId xmlns:a16="http://schemas.microsoft.com/office/drawing/2014/main" val="1641925859"/>
                    </a:ext>
                  </a:extLst>
                </a:gridCol>
                <a:gridCol w="1285938">
                  <a:extLst>
                    <a:ext uri="{9D8B030D-6E8A-4147-A177-3AD203B41FA5}">
                      <a16:colId xmlns:a16="http://schemas.microsoft.com/office/drawing/2014/main" val="3093947908"/>
                    </a:ext>
                  </a:extLst>
                </a:gridCol>
                <a:gridCol w="1285938">
                  <a:extLst>
                    <a:ext uri="{9D8B030D-6E8A-4147-A177-3AD203B41FA5}">
                      <a16:colId xmlns:a16="http://schemas.microsoft.com/office/drawing/2014/main" val="2548819115"/>
                    </a:ext>
                  </a:extLst>
                </a:gridCol>
                <a:gridCol w="1285938">
                  <a:extLst>
                    <a:ext uri="{9D8B030D-6E8A-4147-A177-3AD203B41FA5}">
                      <a16:colId xmlns:a16="http://schemas.microsoft.com/office/drawing/2014/main" val="2653387058"/>
                    </a:ext>
                  </a:extLst>
                </a:gridCol>
                <a:gridCol w="1285938">
                  <a:extLst>
                    <a:ext uri="{9D8B030D-6E8A-4147-A177-3AD203B41FA5}">
                      <a16:colId xmlns:a16="http://schemas.microsoft.com/office/drawing/2014/main" val="3278795433"/>
                    </a:ext>
                  </a:extLst>
                </a:gridCol>
                <a:gridCol w="1285938">
                  <a:extLst>
                    <a:ext uri="{9D8B030D-6E8A-4147-A177-3AD203B41FA5}">
                      <a16:colId xmlns:a16="http://schemas.microsoft.com/office/drawing/2014/main" val="779508801"/>
                    </a:ext>
                  </a:extLst>
                </a:gridCol>
                <a:gridCol w="1285938">
                  <a:extLst>
                    <a:ext uri="{9D8B030D-6E8A-4147-A177-3AD203B41FA5}">
                      <a16:colId xmlns:a16="http://schemas.microsoft.com/office/drawing/2014/main" val="2491640308"/>
                    </a:ext>
                  </a:extLst>
                </a:gridCol>
                <a:gridCol w="1285938">
                  <a:extLst>
                    <a:ext uri="{9D8B030D-6E8A-4147-A177-3AD203B41FA5}">
                      <a16:colId xmlns:a16="http://schemas.microsoft.com/office/drawing/2014/main" val="2339108505"/>
                    </a:ext>
                  </a:extLst>
                </a:gridCol>
              </a:tblGrid>
              <a:tr h="569976">
                <a:tc>
                  <a:txBody>
                    <a:bodyPr/>
                    <a:lstStyle/>
                    <a:p>
                      <a:endParaRPr lang="en-US" dirty="0">
                        <a:solidFill>
                          <a:schemeClr val="bg1"/>
                        </a:solidFill>
                      </a:endParaRPr>
                    </a:p>
                  </a:txBody>
                  <a:tcPr>
                    <a:solidFill>
                      <a:srgbClr val="945200"/>
                    </a:solidFill>
                  </a:tcPr>
                </a:tc>
                <a:tc>
                  <a:txBody>
                    <a:bodyPr/>
                    <a:lstStyle/>
                    <a:p>
                      <a:endParaRPr lang="en-US" dirty="0">
                        <a:solidFill>
                          <a:schemeClr val="bg1"/>
                        </a:solidFill>
                      </a:endParaRPr>
                    </a:p>
                  </a:txBody>
                  <a:tcPr>
                    <a:solidFill>
                      <a:srgbClr val="945200"/>
                    </a:solidFill>
                  </a:tcPr>
                </a:tc>
                <a:tc gridSpan="6">
                  <a:txBody>
                    <a:bodyPr/>
                    <a:lstStyle/>
                    <a:p>
                      <a:r>
                        <a:rPr lang="en-US" dirty="0">
                          <a:solidFill>
                            <a:schemeClr val="bg1"/>
                          </a:solidFill>
                        </a:rPr>
                        <a:t>HUMAN SEED</a:t>
                      </a:r>
                    </a:p>
                  </a:txBody>
                  <a:tcPr>
                    <a:solidFill>
                      <a:srgbClr val="9452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dirty="0">
                          <a:solidFill>
                            <a:schemeClr val="bg1"/>
                          </a:solidFill>
                        </a:rPr>
                        <a:t>PLANT SEED</a:t>
                      </a:r>
                    </a:p>
                  </a:txBody>
                  <a:tcPr>
                    <a:solidFill>
                      <a:srgbClr val="945200"/>
                    </a:solidFill>
                  </a:tcPr>
                </a:tc>
                <a:tc>
                  <a:txBody>
                    <a:bodyPr/>
                    <a:lstStyle/>
                    <a:p>
                      <a:r>
                        <a:rPr lang="en-US" dirty="0">
                          <a:solidFill>
                            <a:schemeClr val="bg1"/>
                          </a:solidFill>
                        </a:rPr>
                        <a:t>ANIMAL SEED</a:t>
                      </a:r>
                    </a:p>
                  </a:txBody>
                  <a:tcPr>
                    <a:solidFill>
                      <a:srgbClr val="945200"/>
                    </a:solidFill>
                  </a:tcPr>
                </a:tc>
                <a:extLst>
                  <a:ext uri="{0D108BD9-81ED-4DB2-BD59-A6C34878D82A}">
                    <a16:rowId xmlns:a16="http://schemas.microsoft.com/office/drawing/2014/main" val="3738181036"/>
                  </a:ext>
                </a:extLst>
              </a:tr>
              <a:tr h="569976">
                <a:tc>
                  <a:txBody>
                    <a:bodyPr/>
                    <a:lstStyle/>
                    <a:p>
                      <a:endParaRPr lang="en-US" dirty="0">
                        <a:solidFill>
                          <a:schemeClr val="bg1"/>
                        </a:solidFill>
                      </a:endParaRPr>
                    </a:p>
                  </a:txBody>
                  <a:tcPr>
                    <a:solidFill>
                      <a:srgbClr val="945200"/>
                    </a:solidFill>
                  </a:tcPr>
                </a:tc>
                <a:tc>
                  <a:txBody>
                    <a:bodyPr/>
                    <a:lstStyle/>
                    <a:p>
                      <a:endParaRPr lang="en-US" dirty="0">
                        <a:solidFill>
                          <a:schemeClr val="bg1"/>
                        </a:solidFill>
                      </a:endParaRPr>
                    </a:p>
                  </a:txBody>
                  <a:tcPr>
                    <a:solidFill>
                      <a:srgbClr val="945200"/>
                    </a:solidFill>
                  </a:tcPr>
                </a:tc>
                <a:tc>
                  <a:txBody>
                    <a:bodyPr/>
                    <a:lstStyle/>
                    <a:p>
                      <a:r>
                        <a:rPr lang="en-US" dirty="0">
                          <a:solidFill>
                            <a:schemeClr val="bg1"/>
                          </a:solidFill>
                        </a:rPr>
                        <a:t>1. Natural seed</a:t>
                      </a:r>
                    </a:p>
                  </a:txBody>
                  <a:tcPr>
                    <a:solidFill>
                      <a:srgbClr val="945200"/>
                    </a:solidFill>
                  </a:tcPr>
                </a:tc>
                <a:tc>
                  <a:txBody>
                    <a:bodyPr/>
                    <a:lstStyle/>
                    <a:p>
                      <a:r>
                        <a:rPr lang="en-US" dirty="0">
                          <a:solidFill>
                            <a:schemeClr val="bg1"/>
                          </a:solidFill>
                        </a:rPr>
                        <a:t>2. Special natural seed (old covenant nation)</a:t>
                      </a:r>
                    </a:p>
                  </a:txBody>
                  <a:tcPr>
                    <a:solidFill>
                      <a:srgbClr val="945200"/>
                    </a:solidFill>
                  </a:tcPr>
                </a:tc>
                <a:tc>
                  <a:txBody>
                    <a:bodyPr/>
                    <a:lstStyle/>
                    <a:p>
                      <a:r>
                        <a:rPr lang="en-US" dirty="0">
                          <a:solidFill>
                            <a:schemeClr val="bg1"/>
                          </a:solidFill>
                        </a:rPr>
                        <a:t>3. Unique seed</a:t>
                      </a:r>
                    </a:p>
                  </a:txBody>
                  <a:tcPr>
                    <a:solidFill>
                      <a:srgbClr val="945200"/>
                    </a:solidFill>
                  </a:tcPr>
                </a:tc>
                <a:tc>
                  <a:txBody>
                    <a:bodyPr/>
                    <a:lstStyle/>
                    <a:p>
                      <a:r>
                        <a:rPr lang="en-US" dirty="0">
                          <a:solidFill>
                            <a:schemeClr val="bg1"/>
                          </a:solidFill>
                        </a:rPr>
                        <a:t>4. Special natural seed physically restored</a:t>
                      </a:r>
                    </a:p>
                  </a:txBody>
                  <a:tcPr>
                    <a:solidFill>
                      <a:srgbClr val="945200"/>
                    </a:solidFill>
                  </a:tcPr>
                </a:tc>
                <a:tc>
                  <a:txBody>
                    <a:bodyPr/>
                    <a:lstStyle/>
                    <a:p>
                      <a:r>
                        <a:rPr lang="en-US" dirty="0">
                          <a:solidFill>
                            <a:schemeClr val="bg1"/>
                          </a:solidFill>
                        </a:rPr>
                        <a:t>5. Special natural and adopted seed spiritually reconciled</a:t>
                      </a:r>
                    </a:p>
                  </a:txBody>
                  <a:tcPr>
                    <a:solidFill>
                      <a:srgbClr val="945200"/>
                    </a:solidFill>
                  </a:tcPr>
                </a:tc>
                <a:tc>
                  <a:txBody>
                    <a:bodyPr/>
                    <a:lstStyle/>
                    <a:p>
                      <a:r>
                        <a:rPr lang="en-US" dirty="0">
                          <a:solidFill>
                            <a:schemeClr val="bg1"/>
                          </a:solidFill>
                        </a:rPr>
                        <a:t>6. Male semen</a:t>
                      </a:r>
                    </a:p>
                  </a:txBody>
                  <a:tcPr>
                    <a:solidFill>
                      <a:srgbClr val="945200"/>
                    </a:solidFill>
                  </a:tcPr>
                </a:tc>
                <a:tc>
                  <a:txBody>
                    <a:bodyPr/>
                    <a:lstStyle/>
                    <a:p>
                      <a:r>
                        <a:rPr lang="en-US" dirty="0">
                          <a:solidFill>
                            <a:schemeClr val="bg1"/>
                          </a:solidFill>
                        </a:rPr>
                        <a:t>7. Plant seed or seed-time</a:t>
                      </a:r>
                    </a:p>
                  </a:txBody>
                  <a:tcPr>
                    <a:solidFill>
                      <a:srgbClr val="945200"/>
                    </a:solidFill>
                  </a:tcPr>
                </a:tc>
                <a:tc>
                  <a:txBody>
                    <a:bodyPr/>
                    <a:lstStyle/>
                    <a:p>
                      <a:r>
                        <a:rPr lang="en-US" dirty="0">
                          <a:solidFill>
                            <a:schemeClr val="bg1"/>
                          </a:solidFill>
                        </a:rPr>
                        <a:t>8. Natural seed</a:t>
                      </a:r>
                    </a:p>
                  </a:txBody>
                  <a:tcPr>
                    <a:solidFill>
                      <a:srgbClr val="945200"/>
                    </a:solidFill>
                  </a:tcPr>
                </a:tc>
                <a:extLst>
                  <a:ext uri="{0D108BD9-81ED-4DB2-BD59-A6C34878D82A}">
                    <a16:rowId xmlns:a16="http://schemas.microsoft.com/office/drawing/2014/main" val="2285177332"/>
                  </a:ext>
                </a:extLst>
              </a:tr>
              <a:tr h="569976">
                <a:tc>
                  <a:txBody>
                    <a:bodyPr/>
                    <a:lstStyle/>
                    <a:p>
                      <a:r>
                        <a:rPr lang="en-US" dirty="0">
                          <a:solidFill>
                            <a:srgbClr val="492906"/>
                          </a:solidFill>
                        </a:rPr>
                        <a:t>1</a:t>
                      </a:r>
                    </a:p>
                  </a:txBody>
                  <a:tcPr/>
                </a:tc>
                <a:tc>
                  <a:txBody>
                    <a:bodyPr/>
                    <a:lstStyle/>
                    <a:p>
                      <a:r>
                        <a:rPr lang="en-US" dirty="0">
                          <a:solidFill>
                            <a:srgbClr val="492906"/>
                          </a:solidFill>
                        </a:rPr>
                        <a:t>Gen 1:11–12, 29</a:t>
                      </a: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tc>
                  <a:txBody>
                    <a:bodyPr/>
                    <a:lstStyle/>
                    <a:p>
                      <a:r>
                        <a:rPr lang="en-US" dirty="0">
                          <a:solidFill>
                            <a:srgbClr val="492906"/>
                          </a:solidFill>
                        </a:rPr>
                        <a:t>6</a:t>
                      </a:r>
                    </a:p>
                  </a:txBody>
                  <a:tcPr/>
                </a:tc>
                <a:tc>
                  <a:txBody>
                    <a:bodyPr/>
                    <a:lstStyle/>
                    <a:p>
                      <a:endParaRPr lang="en-US" dirty="0">
                        <a:solidFill>
                          <a:srgbClr val="492906"/>
                        </a:solidFill>
                      </a:endParaRPr>
                    </a:p>
                  </a:txBody>
                  <a:tcPr/>
                </a:tc>
                <a:extLst>
                  <a:ext uri="{0D108BD9-81ED-4DB2-BD59-A6C34878D82A}">
                    <a16:rowId xmlns:a16="http://schemas.microsoft.com/office/drawing/2014/main" val="1115800523"/>
                  </a:ext>
                </a:extLst>
              </a:tr>
              <a:tr h="569976">
                <a:tc>
                  <a:txBody>
                    <a:bodyPr/>
                    <a:lstStyle/>
                    <a:p>
                      <a:r>
                        <a:rPr lang="en-US" dirty="0">
                          <a:solidFill>
                            <a:srgbClr val="492906"/>
                          </a:solidFill>
                        </a:rPr>
                        <a:t>2</a:t>
                      </a:r>
                    </a:p>
                  </a:txBody>
                  <a:tcPr/>
                </a:tc>
                <a:tc>
                  <a:txBody>
                    <a:bodyPr/>
                    <a:lstStyle/>
                    <a:p>
                      <a:r>
                        <a:rPr lang="en-US" dirty="0">
                          <a:solidFill>
                            <a:srgbClr val="492906"/>
                          </a:solidFill>
                        </a:rPr>
                        <a:t>3:15</a:t>
                      </a: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r>
                        <a:rPr lang="en-US" dirty="0">
                          <a:solidFill>
                            <a:srgbClr val="492906"/>
                          </a:solidFill>
                        </a:rPr>
                        <a:t>1 (sg) woman</a:t>
                      </a: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extLst>
                  <a:ext uri="{0D108BD9-81ED-4DB2-BD59-A6C34878D82A}">
                    <a16:rowId xmlns:a16="http://schemas.microsoft.com/office/drawing/2014/main" val="2280010305"/>
                  </a:ext>
                </a:extLst>
              </a:tr>
              <a:tr h="569976">
                <a:tc>
                  <a:txBody>
                    <a:bodyPr/>
                    <a:lstStyle/>
                    <a:p>
                      <a:r>
                        <a:rPr lang="en-US" dirty="0">
                          <a:solidFill>
                            <a:srgbClr val="492906"/>
                          </a:solidFill>
                        </a:rPr>
                        <a:t>3</a:t>
                      </a:r>
                    </a:p>
                  </a:txBody>
                  <a:tcPr/>
                </a:tc>
                <a:tc>
                  <a:txBody>
                    <a:bodyPr/>
                    <a:lstStyle/>
                    <a:p>
                      <a:r>
                        <a:rPr lang="en-US" dirty="0">
                          <a:solidFill>
                            <a:srgbClr val="492906"/>
                          </a:solidFill>
                        </a:rPr>
                        <a:t>4:25</a:t>
                      </a:r>
                    </a:p>
                  </a:txBody>
                  <a:tcPr/>
                </a:tc>
                <a:tc>
                  <a:txBody>
                    <a:bodyPr/>
                    <a:lstStyle/>
                    <a:p>
                      <a:endParaRPr lang="en-US" dirty="0">
                        <a:solidFill>
                          <a:srgbClr val="492906"/>
                        </a:solidFill>
                      </a:endParaRPr>
                    </a:p>
                  </a:txBody>
                  <a:tcPr/>
                </a:tc>
                <a:tc>
                  <a:txBody>
                    <a:bodyPr/>
                    <a:lstStyle/>
                    <a:p>
                      <a:r>
                        <a:rPr lang="en-US" dirty="0">
                          <a:solidFill>
                            <a:srgbClr val="492906"/>
                          </a:solidFill>
                        </a:rPr>
                        <a:t>1(sg) Eve, </a:t>
                      </a:r>
                      <a:r>
                        <a:rPr lang="en-US" dirty="0" err="1">
                          <a:solidFill>
                            <a:srgbClr val="492906"/>
                          </a:solidFill>
                        </a:rPr>
                        <a:t>contr</a:t>
                      </a:r>
                      <a:r>
                        <a:rPr lang="en-US" dirty="0">
                          <a:solidFill>
                            <a:srgbClr val="492906"/>
                          </a:solidFill>
                        </a:rPr>
                        <a:t> Cain</a:t>
                      </a: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extLst>
                  <a:ext uri="{0D108BD9-81ED-4DB2-BD59-A6C34878D82A}">
                    <a16:rowId xmlns:a16="http://schemas.microsoft.com/office/drawing/2014/main" val="2138476006"/>
                  </a:ext>
                </a:extLst>
              </a:tr>
              <a:tr h="569976">
                <a:tc>
                  <a:txBody>
                    <a:bodyPr/>
                    <a:lstStyle/>
                    <a:p>
                      <a:r>
                        <a:rPr lang="en-US" dirty="0">
                          <a:solidFill>
                            <a:srgbClr val="492906"/>
                          </a:solidFill>
                        </a:rPr>
                        <a:t>4</a:t>
                      </a:r>
                    </a:p>
                  </a:txBody>
                  <a:tcPr/>
                </a:tc>
                <a:tc>
                  <a:txBody>
                    <a:bodyPr/>
                    <a:lstStyle/>
                    <a:p>
                      <a:r>
                        <a:rPr lang="en-US" dirty="0">
                          <a:solidFill>
                            <a:srgbClr val="492906"/>
                          </a:solidFill>
                        </a:rPr>
                        <a:t>7:3</a:t>
                      </a: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r>
                        <a:rPr lang="en-US" dirty="0">
                          <a:solidFill>
                            <a:srgbClr val="492906"/>
                          </a:solidFill>
                        </a:rPr>
                        <a:t>1</a:t>
                      </a:r>
                    </a:p>
                  </a:txBody>
                  <a:tcPr/>
                </a:tc>
                <a:extLst>
                  <a:ext uri="{0D108BD9-81ED-4DB2-BD59-A6C34878D82A}">
                    <a16:rowId xmlns:a16="http://schemas.microsoft.com/office/drawing/2014/main" val="93762862"/>
                  </a:ext>
                </a:extLst>
              </a:tr>
              <a:tr h="569976">
                <a:tc>
                  <a:txBody>
                    <a:bodyPr/>
                    <a:lstStyle/>
                    <a:p>
                      <a:r>
                        <a:rPr lang="en-US" dirty="0">
                          <a:solidFill>
                            <a:srgbClr val="492906"/>
                          </a:solidFill>
                        </a:rPr>
                        <a:t>5</a:t>
                      </a:r>
                    </a:p>
                  </a:txBody>
                  <a:tcPr/>
                </a:tc>
                <a:tc>
                  <a:txBody>
                    <a:bodyPr/>
                    <a:lstStyle/>
                    <a:p>
                      <a:r>
                        <a:rPr lang="en-US" dirty="0">
                          <a:solidFill>
                            <a:srgbClr val="492906"/>
                          </a:solidFill>
                        </a:rPr>
                        <a:t>8:22</a:t>
                      </a: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dirty="0">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endParaRPr lang="en-US">
                        <a:solidFill>
                          <a:srgbClr val="492906"/>
                        </a:solidFill>
                      </a:endParaRPr>
                    </a:p>
                  </a:txBody>
                  <a:tcPr/>
                </a:tc>
                <a:tc>
                  <a:txBody>
                    <a:bodyPr/>
                    <a:lstStyle/>
                    <a:p>
                      <a:r>
                        <a:rPr lang="en-US" dirty="0">
                          <a:solidFill>
                            <a:srgbClr val="492906"/>
                          </a:solidFill>
                        </a:rPr>
                        <a:t>1</a:t>
                      </a:r>
                    </a:p>
                  </a:txBody>
                  <a:tcPr/>
                </a:tc>
                <a:tc>
                  <a:txBody>
                    <a:bodyPr/>
                    <a:lstStyle/>
                    <a:p>
                      <a:endParaRPr lang="en-US" dirty="0">
                        <a:solidFill>
                          <a:srgbClr val="492906"/>
                        </a:solidFill>
                      </a:endParaRPr>
                    </a:p>
                  </a:txBody>
                  <a:tcPr/>
                </a:tc>
                <a:extLst>
                  <a:ext uri="{0D108BD9-81ED-4DB2-BD59-A6C34878D82A}">
                    <a16:rowId xmlns:a16="http://schemas.microsoft.com/office/drawing/2014/main" val="1540849738"/>
                  </a:ext>
                </a:extLst>
              </a:tr>
            </a:tbl>
          </a:graphicData>
        </a:graphic>
      </p:graphicFrame>
    </p:spTree>
    <p:extLst>
      <p:ext uri="{BB962C8B-B14F-4D97-AF65-F5344CB8AC3E}">
        <p14:creationId xmlns:p14="http://schemas.microsoft.com/office/powerpoint/2010/main" val="122405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795528"/>
          </a:xfrm>
        </p:spPr>
        <p:txBody>
          <a:bodyPr>
            <a:normAutofit/>
          </a:bodyPr>
          <a:lstStyle/>
          <a:p>
            <a:pPr lvl="1"/>
            <a:r>
              <a:rPr lang="en-US" b="0" dirty="0"/>
              <a:t>Catalogue and assess your data.</a:t>
            </a:r>
          </a:p>
        </p:txBody>
      </p:sp>
      <p:graphicFrame>
        <p:nvGraphicFramePr>
          <p:cNvPr id="2" name="Table 1">
            <a:extLst>
              <a:ext uri="{FF2B5EF4-FFF2-40B4-BE49-F238E27FC236}">
                <a16:creationId xmlns:a16="http://schemas.microsoft.com/office/drawing/2014/main" id="{254B14E5-0CC3-3C45-8486-A4AF0955F4DB}"/>
              </a:ext>
            </a:extLst>
          </p:cNvPr>
          <p:cNvGraphicFramePr>
            <a:graphicFrameLocks noGrp="1"/>
          </p:cNvGraphicFramePr>
          <p:nvPr>
            <p:extLst>
              <p:ext uri="{D42A27DB-BD31-4B8C-83A1-F6EECF244321}">
                <p14:modId xmlns:p14="http://schemas.microsoft.com/office/powerpoint/2010/main" val="1126436689"/>
              </p:ext>
            </p:extLst>
          </p:nvPr>
        </p:nvGraphicFramePr>
        <p:xfrm>
          <a:off x="1282192" y="1170432"/>
          <a:ext cx="9635744" cy="5364480"/>
        </p:xfrm>
        <a:graphic>
          <a:graphicData uri="http://schemas.openxmlformats.org/drawingml/2006/table">
            <a:tbl>
              <a:tblPr firstRow="1" bandRow="1">
                <a:tableStyleId>{C4B1156A-380E-4F78-BDF5-A606A8083BF9}</a:tableStyleId>
              </a:tblPr>
              <a:tblGrid>
                <a:gridCol w="7660640">
                  <a:extLst>
                    <a:ext uri="{9D8B030D-6E8A-4147-A177-3AD203B41FA5}">
                      <a16:colId xmlns:a16="http://schemas.microsoft.com/office/drawing/2014/main" val="4143981900"/>
                    </a:ext>
                  </a:extLst>
                </a:gridCol>
                <a:gridCol w="1975104">
                  <a:extLst>
                    <a:ext uri="{9D8B030D-6E8A-4147-A177-3AD203B41FA5}">
                      <a16:colId xmlns:a16="http://schemas.microsoft.com/office/drawing/2014/main" val="781786979"/>
                    </a:ext>
                  </a:extLst>
                </a:gridCol>
              </a:tblGrid>
              <a:tr h="370840">
                <a:tc>
                  <a:txBody>
                    <a:bodyPr/>
                    <a:lstStyle/>
                    <a:p>
                      <a:endParaRPr lang="en-US" sz="2200" dirty="0">
                        <a:solidFill>
                          <a:srgbClr val="492906"/>
                        </a:solidFill>
                      </a:endParaRPr>
                    </a:p>
                  </a:txBody>
                  <a:tcPr/>
                </a:tc>
                <a:tc>
                  <a:txBody>
                    <a:bodyPr/>
                    <a:lstStyle/>
                    <a:p>
                      <a:r>
                        <a:rPr lang="en-US" sz="2200" dirty="0">
                          <a:solidFill>
                            <a:srgbClr val="492906"/>
                          </a:solidFill>
                        </a:rPr>
                        <a:t>TOTALS</a:t>
                      </a:r>
                    </a:p>
                  </a:txBody>
                  <a:tcPr/>
                </a:tc>
                <a:extLst>
                  <a:ext uri="{0D108BD9-81ED-4DB2-BD59-A6C34878D82A}">
                    <a16:rowId xmlns:a16="http://schemas.microsoft.com/office/drawing/2014/main" val="720685065"/>
                  </a:ext>
                </a:extLst>
              </a:tr>
              <a:tr h="370840">
                <a:tc>
                  <a:txBody>
                    <a:bodyPr/>
                    <a:lstStyle/>
                    <a:p>
                      <a:r>
                        <a:rPr lang="en-US" sz="2200" dirty="0">
                          <a:solidFill>
                            <a:srgbClr val="492906"/>
                          </a:solidFill>
                        </a:rPr>
                        <a:t>1. Plant seed or seed time</a:t>
                      </a:r>
                    </a:p>
                  </a:txBody>
                  <a:tcPr/>
                </a:tc>
                <a:tc>
                  <a:txBody>
                    <a:bodyPr/>
                    <a:lstStyle/>
                    <a:p>
                      <a:r>
                        <a:rPr lang="en-US" sz="2200" dirty="0">
                          <a:solidFill>
                            <a:srgbClr val="492906"/>
                          </a:solidFill>
                        </a:rPr>
                        <a:t>43 (18.78%)</a:t>
                      </a:r>
                    </a:p>
                  </a:txBody>
                  <a:tcPr/>
                </a:tc>
                <a:extLst>
                  <a:ext uri="{0D108BD9-81ED-4DB2-BD59-A6C34878D82A}">
                    <a16:rowId xmlns:a16="http://schemas.microsoft.com/office/drawing/2014/main" val="2284137437"/>
                  </a:ext>
                </a:extLst>
              </a:tr>
              <a:tr h="370840">
                <a:tc>
                  <a:txBody>
                    <a:bodyPr/>
                    <a:lstStyle/>
                    <a:p>
                      <a:r>
                        <a:rPr lang="en-US" sz="2200" dirty="0">
                          <a:solidFill>
                            <a:srgbClr val="492906"/>
                          </a:solidFill>
                        </a:rPr>
                        <a:t>2. Animal natural seed</a:t>
                      </a:r>
                    </a:p>
                  </a:txBody>
                  <a:tcPr/>
                </a:tc>
                <a:tc>
                  <a:txBody>
                    <a:bodyPr/>
                    <a:lstStyle/>
                    <a:p>
                      <a:r>
                        <a:rPr lang="en-US" sz="2200" dirty="0">
                          <a:solidFill>
                            <a:srgbClr val="492906"/>
                          </a:solidFill>
                        </a:rPr>
                        <a:t>3 (1.31%)</a:t>
                      </a:r>
                    </a:p>
                  </a:txBody>
                  <a:tcPr/>
                </a:tc>
                <a:extLst>
                  <a:ext uri="{0D108BD9-81ED-4DB2-BD59-A6C34878D82A}">
                    <a16:rowId xmlns:a16="http://schemas.microsoft.com/office/drawing/2014/main" val="3952518852"/>
                  </a:ext>
                </a:extLst>
              </a:tr>
              <a:tr h="370840">
                <a:tc>
                  <a:txBody>
                    <a:bodyPr/>
                    <a:lstStyle/>
                    <a:p>
                      <a:r>
                        <a:rPr lang="en-US" sz="2200" dirty="0">
                          <a:solidFill>
                            <a:srgbClr val="492906"/>
                          </a:solidFill>
                        </a:rPr>
                        <a:t>3. Human seed</a:t>
                      </a:r>
                    </a:p>
                  </a:txBody>
                  <a:tcPr/>
                </a:tc>
                <a:tc>
                  <a:txBody>
                    <a:bodyPr/>
                    <a:lstStyle/>
                    <a:p>
                      <a:endParaRPr lang="en-US" sz="2200" dirty="0">
                        <a:solidFill>
                          <a:srgbClr val="492906"/>
                        </a:solidFill>
                      </a:endParaRPr>
                    </a:p>
                  </a:txBody>
                  <a:tcPr/>
                </a:tc>
                <a:extLst>
                  <a:ext uri="{0D108BD9-81ED-4DB2-BD59-A6C34878D82A}">
                    <a16:rowId xmlns:a16="http://schemas.microsoft.com/office/drawing/2014/main" val="196146454"/>
                  </a:ext>
                </a:extLst>
              </a:tr>
              <a:tr h="370840">
                <a:tc>
                  <a:txBody>
                    <a:bodyPr/>
                    <a:lstStyle/>
                    <a:p>
                      <a:pPr marL="465138" indent="0">
                        <a:tabLst/>
                      </a:pPr>
                      <a:r>
                        <a:rPr lang="en-US" sz="2200" dirty="0">
                          <a:solidFill>
                            <a:srgbClr val="492906"/>
                          </a:solidFill>
                        </a:rPr>
                        <a:t>a. Male semen</a:t>
                      </a:r>
                    </a:p>
                  </a:txBody>
                  <a:tcPr/>
                </a:tc>
                <a:tc>
                  <a:txBody>
                    <a:bodyPr/>
                    <a:lstStyle/>
                    <a:p>
                      <a:r>
                        <a:rPr lang="en-US" sz="2200" dirty="0">
                          <a:solidFill>
                            <a:srgbClr val="492906"/>
                          </a:solidFill>
                        </a:rPr>
                        <a:t>7 (3.06%)</a:t>
                      </a:r>
                    </a:p>
                  </a:txBody>
                  <a:tcPr/>
                </a:tc>
                <a:extLst>
                  <a:ext uri="{0D108BD9-81ED-4DB2-BD59-A6C34878D82A}">
                    <a16:rowId xmlns:a16="http://schemas.microsoft.com/office/drawing/2014/main" val="3070379378"/>
                  </a:ext>
                </a:extLst>
              </a:tr>
              <a:tr h="370840">
                <a:tc>
                  <a:txBody>
                    <a:bodyPr/>
                    <a:lstStyle/>
                    <a:p>
                      <a:pPr marL="465138" indent="0">
                        <a:tabLst/>
                      </a:pPr>
                      <a:r>
                        <a:rPr lang="en-US" sz="2200" dirty="0">
                          <a:solidFill>
                            <a:srgbClr val="492906"/>
                          </a:solidFill>
                        </a:rPr>
                        <a:t>b. </a:t>
                      </a:r>
                      <a:r>
                        <a:rPr lang="en-US" sz="2200" i="1" dirty="0">
                          <a:solidFill>
                            <a:srgbClr val="492906"/>
                          </a:solidFill>
                        </a:rPr>
                        <a:t>Natural seed</a:t>
                      </a:r>
                      <a:r>
                        <a:rPr lang="en-US" sz="2200" dirty="0">
                          <a:solidFill>
                            <a:srgbClr val="492906"/>
                          </a:solidFill>
                        </a:rPr>
                        <a:t>, all-inclusive</a:t>
                      </a:r>
                    </a:p>
                  </a:txBody>
                  <a:tcPr/>
                </a:tc>
                <a:tc>
                  <a:txBody>
                    <a:bodyPr/>
                    <a:lstStyle/>
                    <a:p>
                      <a:r>
                        <a:rPr lang="en-US" sz="2200" dirty="0">
                          <a:solidFill>
                            <a:srgbClr val="492906"/>
                          </a:solidFill>
                        </a:rPr>
                        <a:t>87 (37.99%)</a:t>
                      </a:r>
                    </a:p>
                  </a:txBody>
                  <a:tcPr/>
                </a:tc>
                <a:extLst>
                  <a:ext uri="{0D108BD9-81ED-4DB2-BD59-A6C34878D82A}">
                    <a16:rowId xmlns:a16="http://schemas.microsoft.com/office/drawing/2014/main" val="87417832"/>
                  </a:ext>
                </a:extLst>
              </a:tr>
              <a:tr h="370840">
                <a:tc>
                  <a:txBody>
                    <a:bodyPr/>
                    <a:lstStyle/>
                    <a:p>
                      <a:pPr marL="465138" indent="0">
                        <a:tabLst/>
                      </a:pPr>
                      <a:r>
                        <a:rPr lang="en-US" sz="2200" dirty="0">
                          <a:solidFill>
                            <a:srgbClr val="492906"/>
                          </a:solidFill>
                        </a:rPr>
                        <a:t>c. Special </a:t>
                      </a:r>
                      <a:r>
                        <a:rPr lang="en-US" sz="2200" i="1" dirty="0">
                          <a:solidFill>
                            <a:srgbClr val="492906"/>
                          </a:solidFill>
                        </a:rPr>
                        <a:t>natural seed</a:t>
                      </a:r>
                      <a:r>
                        <a:rPr lang="en-US" sz="2200" dirty="0">
                          <a:solidFill>
                            <a:srgbClr val="492906"/>
                          </a:solidFill>
                        </a:rPr>
                        <a:t>: pre-exilic old covenant community</a:t>
                      </a:r>
                    </a:p>
                  </a:txBody>
                  <a:tcPr/>
                </a:tc>
                <a:tc>
                  <a:txBody>
                    <a:bodyPr/>
                    <a:lstStyle/>
                    <a:p>
                      <a:r>
                        <a:rPr lang="en-US" sz="2200" dirty="0">
                          <a:solidFill>
                            <a:srgbClr val="492906"/>
                          </a:solidFill>
                        </a:rPr>
                        <a:t>49 (21.40%)</a:t>
                      </a:r>
                    </a:p>
                  </a:txBody>
                  <a:tcPr/>
                </a:tc>
                <a:extLst>
                  <a:ext uri="{0D108BD9-81ED-4DB2-BD59-A6C34878D82A}">
                    <a16:rowId xmlns:a16="http://schemas.microsoft.com/office/drawing/2014/main" val="3116404303"/>
                  </a:ext>
                </a:extLst>
              </a:tr>
              <a:tr h="370840">
                <a:tc>
                  <a:txBody>
                    <a:bodyPr/>
                    <a:lstStyle/>
                    <a:p>
                      <a:pPr marL="465138" indent="0">
                        <a:tabLst/>
                      </a:pPr>
                      <a:r>
                        <a:rPr lang="en-US" sz="2200" dirty="0">
                          <a:solidFill>
                            <a:srgbClr val="492906"/>
                          </a:solidFill>
                        </a:rPr>
                        <a:t>d. Special </a:t>
                      </a:r>
                      <a:r>
                        <a:rPr lang="en-US" sz="2200" i="1" dirty="0">
                          <a:solidFill>
                            <a:srgbClr val="492906"/>
                          </a:solidFill>
                        </a:rPr>
                        <a:t>natural seed</a:t>
                      </a:r>
                      <a:r>
                        <a:rPr lang="en-US" sz="2200" dirty="0">
                          <a:solidFill>
                            <a:srgbClr val="492906"/>
                          </a:solidFill>
                        </a:rPr>
                        <a:t>: post-exilic old covenant community</a:t>
                      </a:r>
                    </a:p>
                  </a:txBody>
                  <a:tcPr/>
                </a:tc>
                <a:tc>
                  <a:txBody>
                    <a:bodyPr/>
                    <a:lstStyle/>
                    <a:p>
                      <a:r>
                        <a:rPr lang="en-US" sz="2200" dirty="0">
                          <a:solidFill>
                            <a:srgbClr val="492906"/>
                          </a:solidFill>
                        </a:rPr>
                        <a:t>5 (2.18%)</a:t>
                      </a:r>
                    </a:p>
                  </a:txBody>
                  <a:tcPr/>
                </a:tc>
                <a:extLst>
                  <a:ext uri="{0D108BD9-81ED-4DB2-BD59-A6C34878D82A}">
                    <a16:rowId xmlns:a16="http://schemas.microsoft.com/office/drawing/2014/main" val="3769845504"/>
                  </a:ext>
                </a:extLst>
              </a:tr>
              <a:tr h="370840">
                <a:tc>
                  <a:txBody>
                    <a:bodyPr/>
                    <a:lstStyle/>
                    <a:p>
                      <a:pPr marL="465138" indent="0">
                        <a:tabLst/>
                      </a:pPr>
                      <a:r>
                        <a:rPr lang="en-US" sz="2200" dirty="0">
                          <a:solidFill>
                            <a:srgbClr val="492906"/>
                          </a:solidFill>
                        </a:rPr>
                        <a:t>e. Special </a:t>
                      </a:r>
                      <a:r>
                        <a:rPr lang="en-US" sz="2200" i="1" dirty="0">
                          <a:solidFill>
                            <a:srgbClr val="492906"/>
                          </a:solidFill>
                        </a:rPr>
                        <a:t>natural seed</a:t>
                      </a:r>
                      <a:r>
                        <a:rPr lang="en-US" sz="2200" dirty="0">
                          <a:solidFill>
                            <a:srgbClr val="492906"/>
                          </a:solidFill>
                        </a:rPr>
                        <a:t>: singular, male descendant with key role in redemptive history (type and antitype)</a:t>
                      </a:r>
                    </a:p>
                  </a:txBody>
                  <a:tcPr/>
                </a:tc>
                <a:tc>
                  <a:txBody>
                    <a:bodyPr/>
                    <a:lstStyle/>
                    <a:p>
                      <a:r>
                        <a:rPr lang="en-US" sz="2200" dirty="0">
                          <a:solidFill>
                            <a:srgbClr val="492906"/>
                          </a:solidFill>
                        </a:rPr>
                        <a:t>26 (11.35%)</a:t>
                      </a:r>
                    </a:p>
                  </a:txBody>
                  <a:tcPr/>
                </a:tc>
                <a:extLst>
                  <a:ext uri="{0D108BD9-81ED-4DB2-BD59-A6C34878D82A}">
                    <a16:rowId xmlns:a16="http://schemas.microsoft.com/office/drawing/2014/main" val="3832962407"/>
                  </a:ext>
                </a:extLst>
              </a:tr>
              <a:tr h="370840">
                <a:tc>
                  <a:txBody>
                    <a:bodyPr/>
                    <a:lstStyle/>
                    <a:p>
                      <a:pPr marL="465138" indent="0">
                        <a:tabLst/>
                      </a:pPr>
                      <a:r>
                        <a:rPr lang="en-US" sz="2200" dirty="0">
                          <a:solidFill>
                            <a:srgbClr val="492906"/>
                          </a:solidFill>
                        </a:rPr>
                        <a:t>f. Special regenerated, adopted seed: redeemed new covenant community (includes ethnic Israelites and Gentiles)</a:t>
                      </a:r>
                    </a:p>
                  </a:txBody>
                  <a:tcPr/>
                </a:tc>
                <a:tc>
                  <a:txBody>
                    <a:bodyPr/>
                    <a:lstStyle/>
                    <a:p>
                      <a:r>
                        <a:rPr lang="en-US" sz="2200" dirty="0">
                          <a:solidFill>
                            <a:srgbClr val="492906"/>
                          </a:solidFill>
                        </a:rPr>
                        <a:t>26 (11.35%)</a:t>
                      </a:r>
                    </a:p>
                  </a:txBody>
                  <a:tcPr/>
                </a:tc>
                <a:extLst>
                  <a:ext uri="{0D108BD9-81ED-4DB2-BD59-A6C34878D82A}">
                    <a16:rowId xmlns:a16="http://schemas.microsoft.com/office/drawing/2014/main" val="549293874"/>
                  </a:ext>
                </a:extLst>
              </a:tr>
              <a:tr h="370840">
                <a:tc>
                  <a:txBody>
                    <a:bodyPr/>
                    <a:lstStyle/>
                    <a:p>
                      <a:pPr marL="7938" indent="0">
                        <a:tabLst/>
                      </a:pPr>
                      <a:r>
                        <a:rPr lang="en-US" sz="2200" b="1" dirty="0">
                          <a:solidFill>
                            <a:srgbClr val="492906"/>
                          </a:solidFill>
                        </a:rPr>
                        <a:t>TOTAL</a:t>
                      </a:r>
                    </a:p>
                  </a:txBody>
                  <a:tcPr/>
                </a:tc>
                <a:tc>
                  <a:txBody>
                    <a:bodyPr/>
                    <a:lstStyle/>
                    <a:p>
                      <a:r>
                        <a:rPr lang="en-US" sz="2200" dirty="0">
                          <a:solidFill>
                            <a:srgbClr val="492906"/>
                          </a:solidFill>
                        </a:rPr>
                        <a:t>229</a:t>
                      </a:r>
                    </a:p>
                  </a:txBody>
                  <a:tcPr/>
                </a:tc>
                <a:extLst>
                  <a:ext uri="{0D108BD9-81ED-4DB2-BD59-A6C34878D82A}">
                    <a16:rowId xmlns:a16="http://schemas.microsoft.com/office/drawing/2014/main" val="1471093634"/>
                  </a:ext>
                </a:extLst>
              </a:tr>
            </a:tbl>
          </a:graphicData>
        </a:graphic>
      </p:graphicFrame>
    </p:spTree>
    <p:extLst>
      <p:ext uri="{BB962C8B-B14F-4D97-AF65-F5344CB8AC3E}">
        <p14:creationId xmlns:p14="http://schemas.microsoft.com/office/powerpoint/2010/main" val="272966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3"/>
            <a:ext cx="10515600" cy="6483097"/>
          </a:xfrm>
        </p:spPr>
        <p:txBody>
          <a:bodyPr>
            <a:normAutofit/>
          </a:bodyPr>
          <a:lstStyle/>
          <a:p>
            <a:r>
              <a:rPr lang="en-US" dirty="0"/>
              <a:t>Discover the range of meaning for your Hebrew word (external data).</a:t>
            </a:r>
          </a:p>
          <a:p>
            <a:pPr lvl="1"/>
            <a:r>
              <a:rPr lang="en-US" b="0" dirty="0"/>
              <a:t>Generate a list of texts.</a:t>
            </a:r>
          </a:p>
          <a:p>
            <a:pPr lvl="1"/>
            <a:r>
              <a:rPr lang="en-US" b="0" dirty="0"/>
              <a:t>Categorize meanings.</a:t>
            </a:r>
          </a:p>
          <a:p>
            <a:pPr lvl="1"/>
            <a:r>
              <a:rPr lang="en-US" b="0" dirty="0"/>
              <a:t>Catalogue and assess your data.</a:t>
            </a:r>
          </a:p>
          <a:p>
            <a:pPr lvl="1"/>
            <a:r>
              <a:rPr lang="en-US" b="0" dirty="0"/>
              <a:t>Expand your assessment to include the concept.</a:t>
            </a:r>
          </a:p>
          <a:p>
            <a:pPr lvl="1"/>
            <a:endParaRPr lang="en-US" dirty="0"/>
          </a:p>
        </p:txBody>
      </p:sp>
    </p:spTree>
    <p:extLst>
      <p:ext uri="{BB962C8B-B14F-4D97-AF65-F5344CB8AC3E}">
        <p14:creationId xmlns:p14="http://schemas.microsoft.com/office/powerpoint/2010/main" val="2296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p:cTn id="10" dur="indefinite"/>
                                        <p:tgtEl>
                                          <p:spTgt spid="3">
                                            <p:txEl>
                                              <p:pRg st="1" end="1"/>
                                            </p:txEl>
                                          </p:spTgt>
                                        </p:tgtEl>
                                        <p:attrNameLst>
                                          <p:attrName>style.opacity</p:attrName>
                                        </p:attrNameLst>
                                      </p:cBhvr>
                                      <p:to>
                                        <p:strVal val="0.5"/>
                                      </p:to>
                                    </p:set>
                                    <p:animEffect filter="image" prLst="opacity: 0.5">
                                      <p:cBhvr rctx="IE">
                                        <p:cTn id="11" dur="indefinite"/>
                                        <p:tgtEl>
                                          <p:spTgt spid="3">
                                            <p:txEl>
                                              <p:pRg st="1" end="1"/>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a:bodyPr>
          <a:lstStyle/>
          <a:p>
            <a:r>
              <a:rPr lang="en-US" dirty="0"/>
              <a:t>Determine the meaning of your Hebrew word in the target text (internal assessment). </a:t>
            </a:r>
          </a:p>
          <a:p>
            <a:pPr lvl="1"/>
            <a:r>
              <a:rPr lang="en-US" b="0" u="sng" dirty="0"/>
              <a:t>Key Questions</a:t>
            </a:r>
            <a:r>
              <a:rPr lang="en-US" b="0" dirty="0"/>
              <a:t>: </a:t>
            </a:r>
          </a:p>
          <a:p>
            <a:pPr lvl="2"/>
            <a:r>
              <a:rPr lang="en-US" b="0" dirty="0"/>
              <a:t>What does the immediate literary context clarify about your word’s meaning (what comes before and after)?</a:t>
            </a:r>
          </a:p>
          <a:p>
            <a:pPr lvl="2"/>
            <a:r>
              <a:rPr lang="en-US" b="0" dirty="0"/>
              <a:t>Does your author use the same term elsewhere in the book? </a:t>
            </a:r>
          </a:p>
          <a:p>
            <a:pPr lvl="2"/>
            <a:r>
              <a:rPr lang="en-US" b="0" dirty="0"/>
              <a:t>Do other OT authors appropriate the term in similar settings or when addressing similar issues? </a:t>
            </a:r>
          </a:p>
        </p:txBody>
      </p:sp>
    </p:spTree>
    <p:extLst>
      <p:ext uri="{BB962C8B-B14F-4D97-AF65-F5344CB8AC3E}">
        <p14:creationId xmlns:p14="http://schemas.microsoft.com/office/powerpoint/2010/main" val="28993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3">
                                            <p:txEl>
                                              <p:pRg st="3" end="3"/>
                                            </p:txEl>
                                          </p:spTgt>
                                        </p:tgtEl>
                                        <p:attrNameLst>
                                          <p:attrName>style.opacity</p:attrName>
                                        </p:attrNameLst>
                                      </p:cBhvr>
                                      <p:to>
                                        <p:strVal val="0.5"/>
                                      </p:to>
                                    </p:set>
                                    <p:animEffect filter="image" prLst="opacity: 0.5">
                                      <p:cBhvr rctx="IE">
                                        <p:cTn id="22" dur="indefinite"/>
                                        <p:tgtEl>
                                          <p:spTgt spid="3">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374904"/>
            <a:ext cx="10515600" cy="6483096"/>
          </a:xfrm>
        </p:spPr>
        <p:txBody>
          <a:bodyPr>
            <a:normAutofit/>
          </a:bodyPr>
          <a:lstStyle/>
          <a:p>
            <a:pPr lvl="2"/>
            <a:r>
              <a:rPr lang="en-US" b="0" dirty="0"/>
              <a:t>Does the NT ever quote or allude to your text in a way that clarifies meaning? </a:t>
            </a:r>
          </a:p>
          <a:p>
            <a:pPr lvl="2"/>
            <a:r>
              <a:rPr lang="en-US" b="0" dirty="0"/>
              <a:t>Does your author use the word in a different manner from the way others do? </a:t>
            </a:r>
          </a:p>
          <a:p>
            <a:pPr lvl="1"/>
            <a:r>
              <a:rPr lang="en-US" b="0" dirty="0"/>
              <a:t>Once answered, decide what you believe to be the meaning of your passage in context, argue your case in writing because it will refine your thought, then compare your conclusions to the most important lexicons and theological wordbooks. </a:t>
            </a:r>
          </a:p>
        </p:txBody>
      </p:sp>
    </p:spTree>
    <p:extLst>
      <p:ext uri="{BB962C8B-B14F-4D97-AF65-F5344CB8AC3E}">
        <p14:creationId xmlns:p14="http://schemas.microsoft.com/office/powerpoint/2010/main" val="31332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4C7E-90AF-D94E-8369-43754C19A9CD}"/>
              </a:ext>
            </a:extLst>
          </p:cNvPr>
          <p:cNvSpPr>
            <a:spLocks noGrp="1"/>
          </p:cNvSpPr>
          <p:nvPr>
            <p:ph type="title"/>
          </p:nvPr>
        </p:nvSpPr>
        <p:spPr>
          <a:xfrm>
            <a:off x="5022937" y="365125"/>
            <a:ext cx="6976997" cy="1632288"/>
          </a:xfrm>
          <a:solidFill>
            <a:srgbClr val="945200"/>
          </a:solidFill>
        </p:spPr>
        <p:txBody>
          <a:bodyPr>
            <a:noAutofit/>
          </a:bodyPr>
          <a:lstStyle/>
          <a:p>
            <a:pPr marL="91440" algn="ctr"/>
            <a:r>
              <a:rPr lang="en-US" sz="6000" b="1" dirty="0">
                <a:latin typeface="Angsana New" panose="02020603050405020304" pitchFamily="18" charset="-34"/>
              </a:rPr>
              <a:t>7. WORD AND CONCEPT STUDIES</a:t>
            </a:r>
            <a:endParaRPr lang="en-US" sz="2800" dirty="0"/>
          </a:p>
        </p:txBody>
      </p:sp>
      <p:sp>
        <p:nvSpPr>
          <p:cNvPr id="3" name="Content Placeholder 2">
            <a:extLst>
              <a:ext uri="{FF2B5EF4-FFF2-40B4-BE49-F238E27FC236}">
                <a16:creationId xmlns:a16="http://schemas.microsoft.com/office/drawing/2014/main" id="{3EE20480-3716-DD4E-8EE2-227721282114}"/>
              </a:ext>
            </a:extLst>
          </p:cNvPr>
          <p:cNvSpPr>
            <a:spLocks noGrp="1"/>
          </p:cNvSpPr>
          <p:nvPr>
            <p:ph idx="1"/>
          </p:nvPr>
        </p:nvSpPr>
        <p:spPr>
          <a:xfrm>
            <a:off x="5022936" y="3620660"/>
            <a:ext cx="6976998" cy="3246239"/>
          </a:xfrm>
        </p:spPr>
        <p:txBody>
          <a:bodyPr>
            <a:normAutofit/>
          </a:bodyPr>
          <a:lstStyle/>
          <a:p>
            <a:r>
              <a:rPr lang="en-US" sz="4000" dirty="0"/>
              <a:t>The Need for Word and Concept Studies</a:t>
            </a:r>
          </a:p>
          <a:p>
            <a:r>
              <a:rPr lang="en-US" sz="4000" dirty="0"/>
              <a:t>An Overview of Word Study Tools</a:t>
            </a:r>
          </a:p>
          <a:p>
            <a:r>
              <a:rPr lang="en-US" sz="4000" dirty="0"/>
              <a:t>Principles for Doing Word and Concept Studies</a:t>
            </a:r>
          </a:p>
          <a:p>
            <a:r>
              <a:rPr lang="en-US" sz="4000" dirty="0"/>
              <a:t>How to Do a Word or Concept Study</a:t>
            </a:r>
          </a:p>
        </p:txBody>
      </p:sp>
      <p:pic>
        <p:nvPicPr>
          <p:cNvPr id="4" name="Picture 3">
            <a:extLst>
              <a:ext uri="{FF2B5EF4-FFF2-40B4-BE49-F238E27FC236}">
                <a16:creationId xmlns:a16="http://schemas.microsoft.com/office/drawing/2014/main" id="{30B92724-0F83-DC46-A041-52F978340A61}"/>
              </a:ext>
            </a:extLst>
          </p:cNvPr>
          <p:cNvPicPr>
            <a:picLocks noChangeAspect="1"/>
          </p:cNvPicPr>
          <p:nvPr/>
        </p:nvPicPr>
        <p:blipFill>
          <a:blip r:embed="rId2"/>
          <a:stretch>
            <a:fillRect/>
          </a:stretch>
        </p:blipFill>
        <p:spPr>
          <a:xfrm>
            <a:off x="0" y="0"/>
            <a:ext cx="4809066" cy="6866899"/>
          </a:xfrm>
          <a:prstGeom prst="rect">
            <a:avLst/>
          </a:prstGeom>
        </p:spPr>
      </p:pic>
      <p:sp>
        <p:nvSpPr>
          <p:cNvPr id="5" name="Rectangle 4">
            <a:extLst>
              <a:ext uri="{FF2B5EF4-FFF2-40B4-BE49-F238E27FC236}">
                <a16:creationId xmlns:a16="http://schemas.microsoft.com/office/drawing/2014/main" id="{735E2E7E-733F-9644-B100-8AB42EBC5354}"/>
              </a:ext>
            </a:extLst>
          </p:cNvPr>
          <p:cNvSpPr/>
          <p:nvPr/>
        </p:nvSpPr>
        <p:spPr>
          <a:xfrm>
            <a:off x="5022936" y="2208872"/>
            <a:ext cx="6976998" cy="1200329"/>
          </a:xfrm>
          <a:prstGeom prst="rect">
            <a:avLst/>
          </a:prstGeom>
          <a:ln>
            <a:solidFill>
              <a:srgbClr val="492906"/>
            </a:solidFill>
          </a:ln>
        </p:spPr>
        <p:txBody>
          <a:bodyPr wrap="square">
            <a:spAutoFit/>
          </a:bodyPr>
          <a:lstStyle/>
          <a:p>
            <a:r>
              <a:rPr lang="en-US" sz="3600" b="1" i="1" dirty="0">
                <a:solidFill>
                  <a:srgbClr val="492906"/>
                </a:solidFill>
                <a:latin typeface="Angsana New" panose="02020603050405020304" pitchFamily="18" charset="-34"/>
                <a:cs typeface="Angsana New" panose="02020603050405020304" pitchFamily="18" charset="-34"/>
              </a:rPr>
              <a:t>Goal</a:t>
            </a:r>
            <a:r>
              <a:rPr lang="en-US" sz="3600" b="1" dirty="0">
                <a:solidFill>
                  <a:srgbClr val="492906"/>
                </a:solidFill>
                <a:latin typeface="Angsana New" panose="02020603050405020304" pitchFamily="18" charset="-34"/>
                <a:cs typeface="Angsana New" panose="02020603050405020304" pitchFamily="18" charset="-34"/>
              </a:rPr>
              <a:t>: </a:t>
            </a:r>
            <a:r>
              <a:rPr lang="en-US" sz="3600" dirty="0">
                <a:solidFill>
                  <a:srgbClr val="492906"/>
                </a:solidFill>
                <a:latin typeface="Angsana New" panose="02020603050405020304" pitchFamily="18" charset="-34"/>
                <a:cs typeface="Angsana New" panose="02020603050405020304" pitchFamily="18" charset="-34"/>
              </a:rPr>
              <a:t>Clarify the meaning of key words, phrases, and concepts.</a:t>
            </a:r>
            <a:endParaRPr lang="en-US" sz="3600" u="sng" dirty="0">
              <a:solidFill>
                <a:srgbClr val="492906"/>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5644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lstStyle/>
          <a:p>
            <a:r>
              <a:rPr lang="en-US" dirty="0"/>
              <a:t>The Need for Word and Concept Studies</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p:txBody>
          <a:bodyPr>
            <a:normAutofit lnSpcReduction="10000"/>
          </a:bodyPr>
          <a:lstStyle/>
          <a:p>
            <a:r>
              <a:rPr lang="en-US" dirty="0"/>
              <a:t>Word meaning is context specific:</a:t>
            </a:r>
          </a:p>
          <a:p>
            <a:pPr lvl="1"/>
            <a:r>
              <a:rPr lang="en-US" b="0" dirty="0"/>
              <a:t>Trunk</a:t>
            </a:r>
          </a:p>
          <a:p>
            <a:pPr lvl="1"/>
            <a:r>
              <a:rPr lang="en-US" b="0" dirty="0"/>
              <a:t>Bar</a:t>
            </a:r>
          </a:p>
          <a:p>
            <a:r>
              <a:rPr lang="en-US" dirty="0"/>
              <a:t>Why study concepts and not just words? </a:t>
            </a:r>
          </a:p>
          <a:p>
            <a:pPr lvl="1"/>
            <a:r>
              <a:rPr lang="en-US" b="0" dirty="0"/>
              <a:t>Because word meanings can overlap, we must consider “concepts” and not just words.</a:t>
            </a:r>
          </a:p>
          <a:p>
            <a:pPr lvl="1"/>
            <a:r>
              <a:rPr lang="en-US" b="0" dirty="0"/>
              <a:t>E.g., “Joy in Isaiah”: “joy,” “rejoice,” “delight,” “exult,” “laugh,” “praise,” “celebrate”</a:t>
            </a:r>
          </a:p>
        </p:txBody>
      </p:sp>
    </p:spTree>
    <p:extLst>
      <p:ext uri="{BB962C8B-B14F-4D97-AF65-F5344CB8AC3E}">
        <p14:creationId xmlns:p14="http://schemas.microsoft.com/office/powerpoint/2010/main" val="28844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par>
                                <p:cTn id="23" presetID="9" presetClass="emph" presetSubtype="0" nodeType="withEffect">
                                  <p:stCondLst>
                                    <p:cond delay="0"/>
                                  </p:stCondLst>
                                  <p:childTnLst>
                                    <p:set>
                                      <p:cBhvr>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65AC-C21F-BF4E-801D-493310515A8C}"/>
              </a:ext>
            </a:extLst>
          </p:cNvPr>
          <p:cNvSpPr>
            <a:spLocks noGrp="1"/>
          </p:cNvSpPr>
          <p:nvPr>
            <p:ph type="title"/>
          </p:nvPr>
        </p:nvSpPr>
        <p:spPr/>
        <p:txBody>
          <a:bodyPr/>
          <a:lstStyle/>
          <a:p>
            <a:r>
              <a:rPr lang="en-US" dirty="0"/>
              <a:t>An Overview of Word Study Tools</a:t>
            </a:r>
          </a:p>
        </p:txBody>
      </p:sp>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1497724"/>
            <a:ext cx="10515600" cy="2169020"/>
          </a:xfrm>
        </p:spPr>
        <p:txBody>
          <a:bodyPr>
            <a:normAutofit/>
          </a:bodyPr>
          <a:lstStyle/>
          <a:p>
            <a:r>
              <a:rPr lang="en-US"/>
              <a:t>Concordance</a:t>
            </a:r>
            <a:r>
              <a:rPr lang="en-US" b="0"/>
              <a:t>: </a:t>
            </a:r>
            <a:r>
              <a:rPr lang="en-US" b="0" dirty="0"/>
              <a:t>Lists all instances of a word or phrase within a given Testament, usually followed by a sampling of its use in specific contexts. </a:t>
            </a:r>
          </a:p>
        </p:txBody>
      </p:sp>
      <p:sp>
        <p:nvSpPr>
          <p:cNvPr id="4" name="Content Placeholder 2">
            <a:extLst>
              <a:ext uri="{FF2B5EF4-FFF2-40B4-BE49-F238E27FC236}">
                <a16:creationId xmlns:a16="http://schemas.microsoft.com/office/drawing/2014/main" id="{B50D200B-6009-D240-87D1-8148FE31E92C}"/>
              </a:ext>
            </a:extLst>
          </p:cNvPr>
          <p:cNvSpPr txBox="1">
            <a:spLocks/>
          </p:cNvSpPr>
          <p:nvPr/>
        </p:nvSpPr>
        <p:spPr>
          <a:xfrm>
            <a:off x="838200" y="3666744"/>
            <a:ext cx="7272528" cy="3191256"/>
          </a:xfrm>
          <a:prstGeom prst="rect">
            <a:avLst/>
          </a:prstGeom>
        </p:spPr>
        <p:txBody>
          <a:bodyPr vert="horz" lIns="91440" tIns="45720" rIns="91440" bIns="45720" rtlCol="0">
            <a:normAutofit fontScale="92500" lnSpcReduction="10000"/>
          </a:bodyPr>
          <a:lstStyle>
            <a:lvl1pPr marL="471488" indent="-471488" algn="l" defTabSz="914400" rtl="0" eaLnBrk="1" latinLnBrk="0" hangingPunct="1">
              <a:lnSpc>
                <a:spcPct val="90000"/>
              </a:lnSpc>
              <a:spcBef>
                <a:spcPts val="1000"/>
              </a:spcBef>
              <a:buClr>
                <a:srgbClr val="492906"/>
              </a:buClr>
              <a:buSzPct val="80000"/>
              <a:buFont typeface="Wingdings" pitchFamily="2" charset="2"/>
              <a:buChar char="q"/>
              <a:tabLst/>
              <a:defRPr sz="4800" b="1" kern="1200">
                <a:solidFill>
                  <a:srgbClr val="492906"/>
                </a:solidFill>
                <a:latin typeface="Angsana New" panose="02020603050405020304" pitchFamily="18" charset="-34"/>
                <a:ea typeface="+mn-ea"/>
                <a:cs typeface="Angsana New" panose="02020603050405020304" pitchFamily="18" charset="-34"/>
              </a:defRPr>
            </a:lvl1pPr>
            <a:lvl2pPr marL="927100" indent="-469900" algn="l" defTabSz="914400" rtl="0" eaLnBrk="1" latinLnBrk="0" hangingPunct="1">
              <a:lnSpc>
                <a:spcPct val="90000"/>
              </a:lnSpc>
              <a:spcBef>
                <a:spcPts val="500"/>
              </a:spcBef>
              <a:buClr>
                <a:srgbClr val="492906"/>
              </a:buClr>
              <a:buSzPct val="80000"/>
              <a:buFont typeface="Wingdings" pitchFamily="2" charset="2"/>
              <a:buChar char="v"/>
              <a:tabLst/>
              <a:defRPr sz="4400" b="1" kern="1200">
                <a:solidFill>
                  <a:srgbClr val="492906"/>
                </a:solidFill>
                <a:latin typeface="Angsana New" panose="02020603050405020304" pitchFamily="18" charset="-34"/>
                <a:ea typeface="+mn-ea"/>
                <a:cs typeface="Angsana New" panose="02020603050405020304" pitchFamily="18" charset="-34"/>
              </a:defRPr>
            </a:lvl2pPr>
            <a:lvl3pPr marL="1382713" indent="-468313" algn="l" defTabSz="914400" rtl="0" eaLnBrk="1" latinLnBrk="0" hangingPunct="1">
              <a:lnSpc>
                <a:spcPct val="90000"/>
              </a:lnSpc>
              <a:spcBef>
                <a:spcPts val="500"/>
              </a:spcBef>
              <a:buClr>
                <a:srgbClr val="492906"/>
              </a:buClr>
              <a:buSzPct val="80000"/>
              <a:buFont typeface="Courier New" panose="02070309020205020404" pitchFamily="49" charset="0"/>
              <a:buChar char="o"/>
              <a:tabLst/>
              <a:defRPr sz="4000" kern="1200">
                <a:solidFill>
                  <a:srgbClr val="492906"/>
                </a:solidFill>
                <a:latin typeface="Angsana New" panose="02020603050405020304" pitchFamily="18" charset="-34"/>
                <a:ea typeface="+mn-ea"/>
                <a:cs typeface="Angsana New" panose="02020603050405020304" pitchFamily="18" charset="-34"/>
              </a:defRPr>
            </a:lvl3pPr>
            <a:lvl4pPr marL="1838325" indent="-466725" algn="l" defTabSz="914400" rtl="0" eaLnBrk="1" latinLnBrk="0" hangingPunct="1">
              <a:lnSpc>
                <a:spcPct val="90000"/>
              </a:lnSpc>
              <a:spcBef>
                <a:spcPts val="500"/>
              </a:spcBef>
              <a:buClr>
                <a:srgbClr val="492906"/>
              </a:buClr>
              <a:buSzPct val="80000"/>
              <a:buFont typeface="Wingdings" pitchFamily="2" charset="2"/>
              <a:buChar char="§"/>
              <a:tabLst/>
              <a:defRPr sz="4000" kern="1200">
                <a:solidFill>
                  <a:srgbClr val="492906"/>
                </a:solidFill>
                <a:latin typeface="Angsana New" panose="02020603050405020304" pitchFamily="18" charset="-34"/>
                <a:ea typeface="+mn-ea"/>
                <a:cs typeface="Angsana New" panose="02020603050405020304" pitchFamily="18" charset="-34"/>
              </a:defRPr>
            </a:lvl4pPr>
            <a:lvl5pPr marL="2295525" indent="-466725" algn="l" defTabSz="914400" rtl="0" eaLnBrk="1" latinLnBrk="0" hangingPunct="1">
              <a:lnSpc>
                <a:spcPct val="90000"/>
              </a:lnSpc>
              <a:spcBef>
                <a:spcPts val="500"/>
              </a:spcBef>
              <a:buClr>
                <a:srgbClr val="492906"/>
              </a:buClr>
              <a:buSzPct val="80000"/>
              <a:buFont typeface="Arial" panose="020B0604020202020204" pitchFamily="34" charset="0"/>
              <a:buChar char="•"/>
              <a:tabLst/>
              <a:defRPr sz="4000" kern="1200">
                <a:solidFill>
                  <a:srgbClr val="492906"/>
                </a:solidFill>
                <a:latin typeface="Angsana New" panose="02020603050405020304" pitchFamily="18" charset="-34"/>
                <a:ea typeface="+mn-ea"/>
                <a:cs typeface="Angsana New" panose="02020603050405020304" pitchFamily="18" charset="-34"/>
              </a:defRPr>
            </a:lvl5pPr>
            <a:lvl6pPr marL="2744788" indent="-458788" algn="l" defTabSz="914400" rtl="0" eaLnBrk="1" latinLnBrk="0" hangingPunct="1">
              <a:lnSpc>
                <a:spcPct val="90000"/>
              </a:lnSpc>
              <a:spcBef>
                <a:spcPts val="500"/>
              </a:spcBef>
              <a:buSzPct val="80000"/>
              <a:buFont typeface="Arial" panose="020B0604020202020204" pitchFamily="34" charset="0"/>
              <a:buChar char="•"/>
              <a:tabLst/>
              <a:defRPr sz="3600" kern="1200">
                <a:solidFill>
                  <a:srgbClr val="492906"/>
                </a:solidFill>
                <a:latin typeface="Angsana New" panose="02020603050405020304" pitchFamily="18" charset="-34"/>
                <a:ea typeface="+mn-ea"/>
                <a:cs typeface="Angsana New" panose="02020603050405020304" pitchFamily="18" charset="-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u="sng" dirty="0"/>
              <a:t>Key tool</a:t>
            </a:r>
            <a:r>
              <a:rPr lang="en-US" b="0" dirty="0"/>
              <a:t>: </a:t>
            </a:r>
            <a:r>
              <a:rPr lang="en-US" b="0" dirty="0" err="1"/>
              <a:t>Kohlenberger</a:t>
            </a:r>
            <a:r>
              <a:rPr lang="en-US" b="0" dirty="0"/>
              <a:t>, John R., III, and James A Swanson. </a:t>
            </a:r>
            <a:r>
              <a:rPr lang="en-US" b="0" i="1" dirty="0"/>
              <a:t>The Hebrew-English Concordance of the Old Testament</a:t>
            </a:r>
            <a:r>
              <a:rPr lang="en-US" b="0" dirty="0"/>
              <a:t>. Grand Rapids: Zondervan, 1998. (linked to both </a:t>
            </a:r>
            <a:br>
              <a:rPr lang="en-US" b="0" dirty="0"/>
            </a:br>
            <a:r>
              <a:rPr lang="en-US" b="0" dirty="0"/>
              <a:t>Strong’s &amp; </a:t>
            </a:r>
            <a:r>
              <a:rPr lang="en-US" b="0" dirty="0" err="1"/>
              <a:t>Goodrick</a:t>
            </a:r>
            <a:r>
              <a:rPr lang="en-US" b="0" dirty="0"/>
              <a:t>/</a:t>
            </a:r>
            <a:r>
              <a:rPr lang="en-US" b="0" dirty="0" err="1"/>
              <a:t>Kohlenberger</a:t>
            </a:r>
            <a:r>
              <a:rPr lang="en-US" b="0" dirty="0"/>
              <a:t> </a:t>
            </a:r>
            <a:br>
              <a:rPr lang="en-US" b="0" dirty="0"/>
            </a:br>
            <a:r>
              <a:rPr lang="en-US" b="0" dirty="0"/>
              <a:t>[G/K] numbers)</a:t>
            </a:r>
            <a:endParaRPr lang="en-US" dirty="0"/>
          </a:p>
        </p:txBody>
      </p:sp>
      <p:pic>
        <p:nvPicPr>
          <p:cNvPr id="6" name="Picture 5">
            <a:extLst>
              <a:ext uri="{FF2B5EF4-FFF2-40B4-BE49-F238E27FC236}">
                <a16:creationId xmlns:a16="http://schemas.microsoft.com/office/drawing/2014/main" id="{BA4FBAAF-F330-E54F-B1FE-0E2136EF2BF0}"/>
              </a:ext>
            </a:extLst>
          </p:cNvPr>
          <p:cNvPicPr>
            <a:picLocks noChangeAspect="1"/>
          </p:cNvPicPr>
          <p:nvPr/>
        </p:nvPicPr>
        <p:blipFill>
          <a:blip r:embed="rId2"/>
          <a:stretch>
            <a:fillRect/>
          </a:stretch>
        </p:blipFill>
        <p:spPr>
          <a:xfrm>
            <a:off x="8227411" y="2957830"/>
            <a:ext cx="3126389" cy="3900170"/>
          </a:xfrm>
          <a:prstGeom prst="rect">
            <a:avLst/>
          </a:prstGeom>
        </p:spPr>
      </p:pic>
    </p:spTree>
    <p:extLst>
      <p:ext uri="{BB962C8B-B14F-4D97-AF65-F5344CB8AC3E}">
        <p14:creationId xmlns:p14="http://schemas.microsoft.com/office/powerpoint/2010/main" val="4231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20624"/>
            <a:ext cx="10515600" cy="2788920"/>
          </a:xfrm>
        </p:spPr>
        <p:txBody>
          <a:bodyPr>
            <a:normAutofit/>
          </a:bodyPr>
          <a:lstStyle/>
          <a:p>
            <a:r>
              <a:rPr lang="en-US" dirty="0"/>
              <a:t>Lexicon</a:t>
            </a:r>
            <a:r>
              <a:rPr lang="en-US" b="0" dirty="0"/>
              <a:t>: Lists the words of a language and gives their range of meaning through equivalent words in a different language followed by specific biblical references where those meanings occur. </a:t>
            </a:r>
          </a:p>
        </p:txBody>
      </p:sp>
      <p:sp>
        <p:nvSpPr>
          <p:cNvPr id="4" name="Content Placeholder 2">
            <a:extLst>
              <a:ext uri="{FF2B5EF4-FFF2-40B4-BE49-F238E27FC236}">
                <a16:creationId xmlns:a16="http://schemas.microsoft.com/office/drawing/2014/main" id="{B50D200B-6009-D240-87D1-8148FE31E92C}"/>
              </a:ext>
            </a:extLst>
          </p:cNvPr>
          <p:cNvSpPr txBox="1">
            <a:spLocks/>
          </p:cNvSpPr>
          <p:nvPr/>
        </p:nvSpPr>
        <p:spPr>
          <a:xfrm>
            <a:off x="838200" y="3209544"/>
            <a:ext cx="7272528" cy="3648456"/>
          </a:xfrm>
          <a:prstGeom prst="rect">
            <a:avLst/>
          </a:prstGeom>
        </p:spPr>
        <p:txBody>
          <a:bodyPr vert="horz" lIns="91440" tIns="45720" rIns="91440" bIns="45720" rtlCol="0">
            <a:normAutofit fontScale="92500"/>
          </a:bodyPr>
          <a:lstStyle>
            <a:lvl1pPr marL="471488" indent="-471488" algn="l" defTabSz="914400" rtl="0" eaLnBrk="1" latinLnBrk="0" hangingPunct="1">
              <a:lnSpc>
                <a:spcPct val="90000"/>
              </a:lnSpc>
              <a:spcBef>
                <a:spcPts val="1000"/>
              </a:spcBef>
              <a:buClr>
                <a:srgbClr val="492906"/>
              </a:buClr>
              <a:buSzPct val="80000"/>
              <a:buFont typeface="Wingdings" pitchFamily="2" charset="2"/>
              <a:buChar char="q"/>
              <a:tabLst/>
              <a:defRPr sz="4800" b="1" kern="1200">
                <a:solidFill>
                  <a:srgbClr val="492906"/>
                </a:solidFill>
                <a:latin typeface="Angsana New" panose="02020603050405020304" pitchFamily="18" charset="-34"/>
                <a:ea typeface="+mn-ea"/>
                <a:cs typeface="Angsana New" panose="02020603050405020304" pitchFamily="18" charset="-34"/>
              </a:defRPr>
            </a:lvl1pPr>
            <a:lvl2pPr marL="927100" indent="-469900" algn="l" defTabSz="914400" rtl="0" eaLnBrk="1" latinLnBrk="0" hangingPunct="1">
              <a:lnSpc>
                <a:spcPct val="90000"/>
              </a:lnSpc>
              <a:spcBef>
                <a:spcPts val="500"/>
              </a:spcBef>
              <a:buClr>
                <a:srgbClr val="492906"/>
              </a:buClr>
              <a:buSzPct val="80000"/>
              <a:buFont typeface="Wingdings" pitchFamily="2" charset="2"/>
              <a:buChar char="v"/>
              <a:tabLst/>
              <a:defRPr sz="4400" b="1" kern="1200">
                <a:solidFill>
                  <a:srgbClr val="492906"/>
                </a:solidFill>
                <a:latin typeface="Angsana New" panose="02020603050405020304" pitchFamily="18" charset="-34"/>
                <a:ea typeface="+mn-ea"/>
                <a:cs typeface="Angsana New" panose="02020603050405020304" pitchFamily="18" charset="-34"/>
              </a:defRPr>
            </a:lvl2pPr>
            <a:lvl3pPr marL="1382713" indent="-468313" algn="l" defTabSz="914400" rtl="0" eaLnBrk="1" latinLnBrk="0" hangingPunct="1">
              <a:lnSpc>
                <a:spcPct val="90000"/>
              </a:lnSpc>
              <a:spcBef>
                <a:spcPts val="500"/>
              </a:spcBef>
              <a:buClr>
                <a:srgbClr val="492906"/>
              </a:buClr>
              <a:buSzPct val="80000"/>
              <a:buFont typeface="Courier New" panose="02070309020205020404" pitchFamily="49" charset="0"/>
              <a:buChar char="o"/>
              <a:tabLst/>
              <a:defRPr sz="4000" kern="1200">
                <a:solidFill>
                  <a:srgbClr val="492906"/>
                </a:solidFill>
                <a:latin typeface="Angsana New" panose="02020603050405020304" pitchFamily="18" charset="-34"/>
                <a:ea typeface="+mn-ea"/>
                <a:cs typeface="Angsana New" panose="02020603050405020304" pitchFamily="18" charset="-34"/>
              </a:defRPr>
            </a:lvl3pPr>
            <a:lvl4pPr marL="1838325" indent="-466725" algn="l" defTabSz="914400" rtl="0" eaLnBrk="1" latinLnBrk="0" hangingPunct="1">
              <a:lnSpc>
                <a:spcPct val="90000"/>
              </a:lnSpc>
              <a:spcBef>
                <a:spcPts val="500"/>
              </a:spcBef>
              <a:buClr>
                <a:srgbClr val="492906"/>
              </a:buClr>
              <a:buSzPct val="80000"/>
              <a:buFont typeface="Wingdings" pitchFamily="2" charset="2"/>
              <a:buChar char="§"/>
              <a:tabLst/>
              <a:defRPr sz="4000" kern="1200">
                <a:solidFill>
                  <a:srgbClr val="492906"/>
                </a:solidFill>
                <a:latin typeface="Angsana New" panose="02020603050405020304" pitchFamily="18" charset="-34"/>
                <a:ea typeface="+mn-ea"/>
                <a:cs typeface="Angsana New" panose="02020603050405020304" pitchFamily="18" charset="-34"/>
              </a:defRPr>
            </a:lvl4pPr>
            <a:lvl5pPr marL="2295525" indent="-466725" algn="l" defTabSz="914400" rtl="0" eaLnBrk="1" latinLnBrk="0" hangingPunct="1">
              <a:lnSpc>
                <a:spcPct val="90000"/>
              </a:lnSpc>
              <a:spcBef>
                <a:spcPts val="500"/>
              </a:spcBef>
              <a:buClr>
                <a:srgbClr val="492906"/>
              </a:buClr>
              <a:buSzPct val="80000"/>
              <a:buFont typeface="Arial" panose="020B0604020202020204" pitchFamily="34" charset="0"/>
              <a:buChar char="•"/>
              <a:tabLst/>
              <a:defRPr sz="4000" kern="1200">
                <a:solidFill>
                  <a:srgbClr val="492906"/>
                </a:solidFill>
                <a:latin typeface="Angsana New" panose="02020603050405020304" pitchFamily="18" charset="-34"/>
                <a:ea typeface="+mn-ea"/>
                <a:cs typeface="Angsana New" panose="02020603050405020304" pitchFamily="18" charset="-34"/>
              </a:defRPr>
            </a:lvl5pPr>
            <a:lvl6pPr marL="2744788" indent="-458788" algn="l" defTabSz="914400" rtl="0" eaLnBrk="1" latinLnBrk="0" hangingPunct="1">
              <a:lnSpc>
                <a:spcPct val="90000"/>
              </a:lnSpc>
              <a:spcBef>
                <a:spcPts val="500"/>
              </a:spcBef>
              <a:buSzPct val="80000"/>
              <a:buFont typeface="Arial" panose="020B0604020202020204" pitchFamily="34" charset="0"/>
              <a:buChar char="•"/>
              <a:tabLst/>
              <a:defRPr sz="3600" kern="1200">
                <a:solidFill>
                  <a:srgbClr val="492906"/>
                </a:solidFill>
                <a:latin typeface="Angsana New" panose="02020603050405020304" pitchFamily="18" charset="-34"/>
                <a:ea typeface="+mn-ea"/>
                <a:cs typeface="Angsana New" panose="02020603050405020304" pitchFamily="18" charset="-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u="sng" dirty="0"/>
              <a:t>Key tool</a:t>
            </a:r>
            <a:r>
              <a:rPr lang="en-US" b="0" dirty="0"/>
              <a:t>: Mounce, William D., ed. </a:t>
            </a:r>
            <a:r>
              <a:rPr lang="en-US" b="0" i="1" dirty="0"/>
              <a:t>Mounce’s Complete Expository Dictionary of Old and New Testament Words</a:t>
            </a:r>
            <a:r>
              <a:rPr lang="en-US" b="0" dirty="0"/>
              <a:t>. Grand Rapids: Zondervan, 2006. (linked to both </a:t>
            </a:r>
            <a:br>
              <a:rPr lang="en-US" b="0" dirty="0"/>
            </a:br>
            <a:r>
              <a:rPr lang="en-US" b="0" dirty="0"/>
              <a:t>Strong’s &amp; </a:t>
            </a:r>
            <a:r>
              <a:rPr lang="en-US" b="0" dirty="0" err="1"/>
              <a:t>Goodrick</a:t>
            </a:r>
            <a:r>
              <a:rPr lang="en-US" b="0" dirty="0"/>
              <a:t>/</a:t>
            </a:r>
            <a:r>
              <a:rPr lang="en-US" b="0" dirty="0" err="1"/>
              <a:t>Kohlenberger</a:t>
            </a:r>
            <a:r>
              <a:rPr lang="en-US" b="0" dirty="0"/>
              <a:t> </a:t>
            </a:r>
            <a:br>
              <a:rPr lang="en-US" b="0" dirty="0"/>
            </a:br>
            <a:r>
              <a:rPr lang="en-US" b="0" dirty="0"/>
              <a:t>[G/K] numbers)</a:t>
            </a:r>
            <a:endParaRPr lang="en-US" dirty="0"/>
          </a:p>
        </p:txBody>
      </p:sp>
      <p:pic>
        <p:nvPicPr>
          <p:cNvPr id="9" name="Picture 8">
            <a:extLst>
              <a:ext uri="{FF2B5EF4-FFF2-40B4-BE49-F238E27FC236}">
                <a16:creationId xmlns:a16="http://schemas.microsoft.com/office/drawing/2014/main" id="{23125409-32AF-B94F-9286-32FDDA76A717}"/>
              </a:ext>
            </a:extLst>
          </p:cNvPr>
          <p:cNvPicPr>
            <a:picLocks noChangeAspect="1"/>
          </p:cNvPicPr>
          <p:nvPr/>
        </p:nvPicPr>
        <p:blipFill>
          <a:blip r:embed="rId2"/>
          <a:stretch>
            <a:fillRect/>
          </a:stretch>
        </p:blipFill>
        <p:spPr>
          <a:xfrm>
            <a:off x="8783023" y="2957830"/>
            <a:ext cx="2570777" cy="3900170"/>
          </a:xfrm>
          <a:prstGeom prst="rect">
            <a:avLst/>
          </a:prstGeom>
        </p:spPr>
      </p:pic>
    </p:spTree>
    <p:extLst>
      <p:ext uri="{BB962C8B-B14F-4D97-AF65-F5344CB8AC3E}">
        <p14:creationId xmlns:p14="http://schemas.microsoft.com/office/powerpoint/2010/main" val="10976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20624"/>
            <a:ext cx="10515600" cy="2761488"/>
          </a:xfrm>
        </p:spPr>
        <p:txBody>
          <a:bodyPr>
            <a:normAutofit/>
          </a:bodyPr>
          <a:lstStyle/>
          <a:p>
            <a:r>
              <a:rPr lang="en-US" dirty="0"/>
              <a:t>Theological Wordbooks</a:t>
            </a:r>
            <a:r>
              <a:rPr lang="en-US" b="0" dirty="0"/>
              <a:t>: Multi-volume dictionaries that include articles that survey all major uses of a given term throughout Scripture and also often comment on its use outside the Bible. </a:t>
            </a:r>
          </a:p>
        </p:txBody>
      </p:sp>
      <p:sp>
        <p:nvSpPr>
          <p:cNvPr id="4" name="Content Placeholder 2">
            <a:extLst>
              <a:ext uri="{FF2B5EF4-FFF2-40B4-BE49-F238E27FC236}">
                <a16:creationId xmlns:a16="http://schemas.microsoft.com/office/drawing/2014/main" id="{B50D200B-6009-D240-87D1-8148FE31E92C}"/>
              </a:ext>
            </a:extLst>
          </p:cNvPr>
          <p:cNvSpPr txBox="1">
            <a:spLocks/>
          </p:cNvSpPr>
          <p:nvPr/>
        </p:nvSpPr>
        <p:spPr>
          <a:xfrm>
            <a:off x="838200" y="3182112"/>
            <a:ext cx="7272528" cy="3675888"/>
          </a:xfrm>
          <a:prstGeom prst="rect">
            <a:avLst/>
          </a:prstGeom>
        </p:spPr>
        <p:txBody>
          <a:bodyPr vert="horz" lIns="91440" tIns="45720" rIns="91440" bIns="45720" rtlCol="0">
            <a:normAutofit fontScale="92500"/>
          </a:bodyPr>
          <a:lstStyle>
            <a:lvl1pPr marL="471488" indent="-471488" algn="l" defTabSz="914400" rtl="0" eaLnBrk="1" latinLnBrk="0" hangingPunct="1">
              <a:lnSpc>
                <a:spcPct val="90000"/>
              </a:lnSpc>
              <a:spcBef>
                <a:spcPts val="1000"/>
              </a:spcBef>
              <a:buClr>
                <a:srgbClr val="492906"/>
              </a:buClr>
              <a:buSzPct val="80000"/>
              <a:buFont typeface="Wingdings" pitchFamily="2" charset="2"/>
              <a:buChar char="q"/>
              <a:tabLst/>
              <a:defRPr sz="4800" b="1" kern="1200">
                <a:solidFill>
                  <a:srgbClr val="492906"/>
                </a:solidFill>
                <a:latin typeface="Angsana New" panose="02020603050405020304" pitchFamily="18" charset="-34"/>
                <a:ea typeface="+mn-ea"/>
                <a:cs typeface="Angsana New" panose="02020603050405020304" pitchFamily="18" charset="-34"/>
              </a:defRPr>
            </a:lvl1pPr>
            <a:lvl2pPr marL="927100" indent="-469900" algn="l" defTabSz="914400" rtl="0" eaLnBrk="1" latinLnBrk="0" hangingPunct="1">
              <a:lnSpc>
                <a:spcPct val="90000"/>
              </a:lnSpc>
              <a:spcBef>
                <a:spcPts val="500"/>
              </a:spcBef>
              <a:buClr>
                <a:srgbClr val="492906"/>
              </a:buClr>
              <a:buSzPct val="80000"/>
              <a:buFont typeface="Wingdings" pitchFamily="2" charset="2"/>
              <a:buChar char="v"/>
              <a:tabLst/>
              <a:defRPr sz="4400" b="1" kern="1200">
                <a:solidFill>
                  <a:srgbClr val="492906"/>
                </a:solidFill>
                <a:latin typeface="Angsana New" panose="02020603050405020304" pitchFamily="18" charset="-34"/>
                <a:ea typeface="+mn-ea"/>
                <a:cs typeface="Angsana New" panose="02020603050405020304" pitchFamily="18" charset="-34"/>
              </a:defRPr>
            </a:lvl2pPr>
            <a:lvl3pPr marL="1382713" indent="-468313" algn="l" defTabSz="914400" rtl="0" eaLnBrk="1" latinLnBrk="0" hangingPunct="1">
              <a:lnSpc>
                <a:spcPct val="90000"/>
              </a:lnSpc>
              <a:spcBef>
                <a:spcPts val="500"/>
              </a:spcBef>
              <a:buClr>
                <a:srgbClr val="492906"/>
              </a:buClr>
              <a:buSzPct val="80000"/>
              <a:buFont typeface="Courier New" panose="02070309020205020404" pitchFamily="49" charset="0"/>
              <a:buChar char="o"/>
              <a:tabLst/>
              <a:defRPr sz="4000" kern="1200">
                <a:solidFill>
                  <a:srgbClr val="492906"/>
                </a:solidFill>
                <a:latin typeface="Angsana New" panose="02020603050405020304" pitchFamily="18" charset="-34"/>
                <a:ea typeface="+mn-ea"/>
                <a:cs typeface="Angsana New" panose="02020603050405020304" pitchFamily="18" charset="-34"/>
              </a:defRPr>
            </a:lvl3pPr>
            <a:lvl4pPr marL="1838325" indent="-466725" algn="l" defTabSz="914400" rtl="0" eaLnBrk="1" latinLnBrk="0" hangingPunct="1">
              <a:lnSpc>
                <a:spcPct val="90000"/>
              </a:lnSpc>
              <a:spcBef>
                <a:spcPts val="500"/>
              </a:spcBef>
              <a:buClr>
                <a:srgbClr val="492906"/>
              </a:buClr>
              <a:buSzPct val="80000"/>
              <a:buFont typeface="Wingdings" pitchFamily="2" charset="2"/>
              <a:buChar char="§"/>
              <a:tabLst/>
              <a:defRPr sz="4000" kern="1200">
                <a:solidFill>
                  <a:srgbClr val="492906"/>
                </a:solidFill>
                <a:latin typeface="Angsana New" panose="02020603050405020304" pitchFamily="18" charset="-34"/>
                <a:ea typeface="+mn-ea"/>
                <a:cs typeface="Angsana New" panose="02020603050405020304" pitchFamily="18" charset="-34"/>
              </a:defRPr>
            </a:lvl4pPr>
            <a:lvl5pPr marL="2295525" indent="-466725" algn="l" defTabSz="914400" rtl="0" eaLnBrk="1" latinLnBrk="0" hangingPunct="1">
              <a:lnSpc>
                <a:spcPct val="90000"/>
              </a:lnSpc>
              <a:spcBef>
                <a:spcPts val="500"/>
              </a:spcBef>
              <a:buClr>
                <a:srgbClr val="492906"/>
              </a:buClr>
              <a:buSzPct val="80000"/>
              <a:buFont typeface="Arial" panose="020B0604020202020204" pitchFamily="34" charset="0"/>
              <a:buChar char="•"/>
              <a:tabLst/>
              <a:defRPr sz="4000" kern="1200">
                <a:solidFill>
                  <a:srgbClr val="492906"/>
                </a:solidFill>
                <a:latin typeface="Angsana New" panose="02020603050405020304" pitchFamily="18" charset="-34"/>
                <a:ea typeface="+mn-ea"/>
                <a:cs typeface="Angsana New" panose="02020603050405020304" pitchFamily="18" charset="-34"/>
              </a:defRPr>
            </a:lvl5pPr>
            <a:lvl6pPr marL="2744788" indent="-458788" algn="l" defTabSz="914400" rtl="0" eaLnBrk="1" latinLnBrk="0" hangingPunct="1">
              <a:lnSpc>
                <a:spcPct val="90000"/>
              </a:lnSpc>
              <a:spcBef>
                <a:spcPts val="500"/>
              </a:spcBef>
              <a:buSzPct val="80000"/>
              <a:buFont typeface="Arial" panose="020B0604020202020204" pitchFamily="34" charset="0"/>
              <a:buChar char="•"/>
              <a:tabLst/>
              <a:defRPr sz="3600" kern="1200">
                <a:solidFill>
                  <a:srgbClr val="492906"/>
                </a:solidFill>
                <a:latin typeface="Angsana New" panose="02020603050405020304" pitchFamily="18" charset="-34"/>
                <a:ea typeface="+mn-ea"/>
                <a:cs typeface="Angsana New" panose="02020603050405020304" pitchFamily="18" charset="-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u="sng" dirty="0"/>
              <a:t>Key tool</a:t>
            </a:r>
            <a:r>
              <a:rPr lang="en-US" b="0" dirty="0"/>
              <a:t>: </a:t>
            </a:r>
            <a:r>
              <a:rPr lang="en-US" b="0" dirty="0" err="1"/>
              <a:t>VanGemeren</a:t>
            </a:r>
            <a:r>
              <a:rPr lang="en-US" b="0" dirty="0"/>
              <a:t>, Willem A., ed. </a:t>
            </a:r>
            <a:r>
              <a:rPr lang="en-US" b="0" i="1" dirty="0"/>
              <a:t>New International Dictionary of Old Testament Theology and Exegesis</a:t>
            </a:r>
            <a:r>
              <a:rPr lang="en-US" b="0" dirty="0"/>
              <a:t>. 5 vols. Grand Rapids: Zondervan, 1997. (linked to both </a:t>
            </a:r>
            <a:br>
              <a:rPr lang="en-US" b="0" dirty="0"/>
            </a:br>
            <a:r>
              <a:rPr lang="en-US" b="0" dirty="0"/>
              <a:t>Strong’s &amp; </a:t>
            </a:r>
            <a:r>
              <a:rPr lang="en-US" b="0" dirty="0" err="1"/>
              <a:t>Goodrick</a:t>
            </a:r>
            <a:r>
              <a:rPr lang="en-US" b="0" dirty="0"/>
              <a:t>/</a:t>
            </a:r>
            <a:r>
              <a:rPr lang="en-US" b="0" dirty="0" err="1"/>
              <a:t>Kohlenberger</a:t>
            </a:r>
            <a:r>
              <a:rPr lang="en-US" b="0" dirty="0"/>
              <a:t> </a:t>
            </a:r>
            <a:br>
              <a:rPr lang="en-US" b="0" dirty="0"/>
            </a:br>
            <a:r>
              <a:rPr lang="en-US" b="0" dirty="0"/>
              <a:t>[G/K] numbers)</a:t>
            </a:r>
            <a:endParaRPr lang="en-US" dirty="0"/>
          </a:p>
        </p:txBody>
      </p:sp>
      <p:pic>
        <p:nvPicPr>
          <p:cNvPr id="5" name="Picture 4">
            <a:extLst>
              <a:ext uri="{FF2B5EF4-FFF2-40B4-BE49-F238E27FC236}">
                <a16:creationId xmlns:a16="http://schemas.microsoft.com/office/drawing/2014/main" id="{77A88075-5F8C-4040-AB1B-BA7B5B976FD5}"/>
              </a:ext>
            </a:extLst>
          </p:cNvPr>
          <p:cNvPicPr>
            <a:picLocks noChangeAspect="1"/>
          </p:cNvPicPr>
          <p:nvPr/>
        </p:nvPicPr>
        <p:blipFill>
          <a:blip r:embed="rId2"/>
          <a:stretch>
            <a:fillRect/>
          </a:stretch>
        </p:blipFill>
        <p:spPr>
          <a:xfrm>
            <a:off x="8110728" y="3182112"/>
            <a:ext cx="3263900" cy="2286000"/>
          </a:xfrm>
          <a:prstGeom prst="rect">
            <a:avLst/>
          </a:prstGeom>
        </p:spPr>
      </p:pic>
    </p:spTree>
    <p:extLst>
      <p:ext uri="{BB962C8B-B14F-4D97-AF65-F5344CB8AC3E}">
        <p14:creationId xmlns:p14="http://schemas.microsoft.com/office/powerpoint/2010/main" val="6778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20624"/>
            <a:ext cx="10515600" cy="2761488"/>
          </a:xfrm>
        </p:spPr>
        <p:txBody>
          <a:bodyPr>
            <a:normAutofit/>
          </a:bodyPr>
          <a:lstStyle/>
          <a:p>
            <a:r>
              <a:rPr lang="en-US" dirty="0"/>
              <a:t>Theological Wordbooks</a:t>
            </a:r>
            <a:r>
              <a:rPr lang="en-US" b="0" dirty="0"/>
              <a:t>: Multi-volume dictionaries that include articles that survey all major uses of a given term throughout Scripture and also often comment on its use outside the Bible. </a:t>
            </a:r>
          </a:p>
        </p:txBody>
      </p:sp>
      <p:sp>
        <p:nvSpPr>
          <p:cNvPr id="4" name="Content Placeholder 2">
            <a:extLst>
              <a:ext uri="{FF2B5EF4-FFF2-40B4-BE49-F238E27FC236}">
                <a16:creationId xmlns:a16="http://schemas.microsoft.com/office/drawing/2014/main" id="{B50D200B-6009-D240-87D1-8148FE31E92C}"/>
              </a:ext>
            </a:extLst>
          </p:cNvPr>
          <p:cNvSpPr txBox="1">
            <a:spLocks/>
          </p:cNvSpPr>
          <p:nvPr/>
        </p:nvSpPr>
        <p:spPr>
          <a:xfrm>
            <a:off x="838200" y="3182112"/>
            <a:ext cx="7272528" cy="3675888"/>
          </a:xfrm>
          <a:prstGeom prst="rect">
            <a:avLst/>
          </a:prstGeom>
        </p:spPr>
        <p:txBody>
          <a:bodyPr vert="horz" lIns="91440" tIns="45720" rIns="91440" bIns="45720" rtlCol="0">
            <a:normAutofit fontScale="92500"/>
          </a:bodyPr>
          <a:lstStyle>
            <a:lvl1pPr marL="471488" indent="-471488" algn="l" defTabSz="914400" rtl="0" eaLnBrk="1" latinLnBrk="0" hangingPunct="1">
              <a:lnSpc>
                <a:spcPct val="90000"/>
              </a:lnSpc>
              <a:spcBef>
                <a:spcPts val="1000"/>
              </a:spcBef>
              <a:buClr>
                <a:srgbClr val="492906"/>
              </a:buClr>
              <a:buSzPct val="80000"/>
              <a:buFont typeface="Wingdings" pitchFamily="2" charset="2"/>
              <a:buChar char="q"/>
              <a:tabLst/>
              <a:defRPr sz="4800" b="1" kern="1200">
                <a:solidFill>
                  <a:srgbClr val="492906"/>
                </a:solidFill>
                <a:latin typeface="Angsana New" panose="02020603050405020304" pitchFamily="18" charset="-34"/>
                <a:ea typeface="+mn-ea"/>
                <a:cs typeface="Angsana New" panose="02020603050405020304" pitchFamily="18" charset="-34"/>
              </a:defRPr>
            </a:lvl1pPr>
            <a:lvl2pPr marL="927100" indent="-469900" algn="l" defTabSz="914400" rtl="0" eaLnBrk="1" latinLnBrk="0" hangingPunct="1">
              <a:lnSpc>
                <a:spcPct val="90000"/>
              </a:lnSpc>
              <a:spcBef>
                <a:spcPts val="500"/>
              </a:spcBef>
              <a:buClr>
                <a:srgbClr val="492906"/>
              </a:buClr>
              <a:buSzPct val="80000"/>
              <a:buFont typeface="Wingdings" pitchFamily="2" charset="2"/>
              <a:buChar char="v"/>
              <a:tabLst/>
              <a:defRPr sz="4400" b="1" kern="1200">
                <a:solidFill>
                  <a:srgbClr val="492906"/>
                </a:solidFill>
                <a:latin typeface="Angsana New" panose="02020603050405020304" pitchFamily="18" charset="-34"/>
                <a:ea typeface="+mn-ea"/>
                <a:cs typeface="Angsana New" panose="02020603050405020304" pitchFamily="18" charset="-34"/>
              </a:defRPr>
            </a:lvl2pPr>
            <a:lvl3pPr marL="1382713" indent="-468313" algn="l" defTabSz="914400" rtl="0" eaLnBrk="1" latinLnBrk="0" hangingPunct="1">
              <a:lnSpc>
                <a:spcPct val="90000"/>
              </a:lnSpc>
              <a:spcBef>
                <a:spcPts val="500"/>
              </a:spcBef>
              <a:buClr>
                <a:srgbClr val="492906"/>
              </a:buClr>
              <a:buSzPct val="80000"/>
              <a:buFont typeface="Courier New" panose="02070309020205020404" pitchFamily="49" charset="0"/>
              <a:buChar char="o"/>
              <a:tabLst/>
              <a:defRPr sz="4000" kern="1200">
                <a:solidFill>
                  <a:srgbClr val="492906"/>
                </a:solidFill>
                <a:latin typeface="Angsana New" panose="02020603050405020304" pitchFamily="18" charset="-34"/>
                <a:ea typeface="+mn-ea"/>
                <a:cs typeface="Angsana New" panose="02020603050405020304" pitchFamily="18" charset="-34"/>
              </a:defRPr>
            </a:lvl3pPr>
            <a:lvl4pPr marL="1838325" indent="-466725" algn="l" defTabSz="914400" rtl="0" eaLnBrk="1" latinLnBrk="0" hangingPunct="1">
              <a:lnSpc>
                <a:spcPct val="90000"/>
              </a:lnSpc>
              <a:spcBef>
                <a:spcPts val="500"/>
              </a:spcBef>
              <a:buClr>
                <a:srgbClr val="492906"/>
              </a:buClr>
              <a:buSzPct val="80000"/>
              <a:buFont typeface="Wingdings" pitchFamily="2" charset="2"/>
              <a:buChar char="§"/>
              <a:tabLst/>
              <a:defRPr sz="4000" kern="1200">
                <a:solidFill>
                  <a:srgbClr val="492906"/>
                </a:solidFill>
                <a:latin typeface="Angsana New" panose="02020603050405020304" pitchFamily="18" charset="-34"/>
                <a:ea typeface="+mn-ea"/>
                <a:cs typeface="Angsana New" panose="02020603050405020304" pitchFamily="18" charset="-34"/>
              </a:defRPr>
            </a:lvl4pPr>
            <a:lvl5pPr marL="2295525" indent="-466725" algn="l" defTabSz="914400" rtl="0" eaLnBrk="1" latinLnBrk="0" hangingPunct="1">
              <a:lnSpc>
                <a:spcPct val="90000"/>
              </a:lnSpc>
              <a:spcBef>
                <a:spcPts val="500"/>
              </a:spcBef>
              <a:buClr>
                <a:srgbClr val="492906"/>
              </a:buClr>
              <a:buSzPct val="80000"/>
              <a:buFont typeface="Arial" panose="020B0604020202020204" pitchFamily="34" charset="0"/>
              <a:buChar char="•"/>
              <a:tabLst/>
              <a:defRPr sz="4000" kern="1200">
                <a:solidFill>
                  <a:srgbClr val="492906"/>
                </a:solidFill>
                <a:latin typeface="Angsana New" panose="02020603050405020304" pitchFamily="18" charset="-34"/>
                <a:ea typeface="+mn-ea"/>
                <a:cs typeface="Angsana New" panose="02020603050405020304" pitchFamily="18" charset="-34"/>
              </a:defRPr>
            </a:lvl5pPr>
            <a:lvl6pPr marL="2744788" indent="-458788" algn="l" defTabSz="914400" rtl="0" eaLnBrk="1" latinLnBrk="0" hangingPunct="1">
              <a:lnSpc>
                <a:spcPct val="90000"/>
              </a:lnSpc>
              <a:spcBef>
                <a:spcPts val="500"/>
              </a:spcBef>
              <a:buSzPct val="80000"/>
              <a:buFont typeface="Arial" panose="020B0604020202020204" pitchFamily="34" charset="0"/>
              <a:buChar char="•"/>
              <a:tabLst/>
              <a:defRPr sz="3600" kern="1200">
                <a:solidFill>
                  <a:srgbClr val="492906"/>
                </a:solidFill>
                <a:latin typeface="Angsana New" panose="02020603050405020304" pitchFamily="18" charset="-34"/>
                <a:ea typeface="+mn-ea"/>
                <a:cs typeface="Angsana New" panose="02020603050405020304" pitchFamily="18" charset="-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u="sng" dirty="0"/>
              <a:t>Key tool</a:t>
            </a:r>
            <a:r>
              <a:rPr lang="en-US" b="0" dirty="0"/>
              <a:t>: </a:t>
            </a:r>
            <a:r>
              <a:rPr lang="en-US" b="0" dirty="0" err="1"/>
              <a:t>VanGemeren</a:t>
            </a:r>
            <a:r>
              <a:rPr lang="en-US" b="0" dirty="0"/>
              <a:t>, Willem A., ed. </a:t>
            </a:r>
            <a:r>
              <a:rPr lang="en-US" b="0" i="1" dirty="0"/>
              <a:t>New International Dictionary of Old Testament Theology and Exegesis</a:t>
            </a:r>
            <a:r>
              <a:rPr lang="en-US" b="0" dirty="0"/>
              <a:t>. 5 vols. Grand Rapids: Zondervan, 1997. (linked to both </a:t>
            </a:r>
            <a:br>
              <a:rPr lang="en-US" b="0" dirty="0"/>
            </a:br>
            <a:r>
              <a:rPr lang="en-US" b="0" dirty="0"/>
              <a:t>Strong’s &amp; </a:t>
            </a:r>
            <a:r>
              <a:rPr lang="en-US" b="0" dirty="0" err="1"/>
              <a:t>Goodrick</a:t>
            </a:r>
            <a:r>
              <a:rPr lang="en-US" b="0" dirty="0"/>
              <a:t>/</a:t>
            </a:r>
            <a:r>
              <a:rPr lang="en-US" b="0" dirty="0" err="1"/>
              <a:t>Kohlenberger</a:t>
            </a:r>
            <a:r>
              <a:rPr lang="en-US" b="0" dirty="0"/>
              <a:t> </a:t>
            </a:r>
            <a:br>
              <a:rPr lang="en-US" b="0" dirty="0"/>
            </a:br>
            <a:r>
              <a:rPr lang="en-US" b="0" dirty="0"/>
              <a:t>[G/K] numbers)</a:t>
            </a:r>
            <a:endParaRPr lang="en-US" dirty="0"/>
          </a:p>
        </p:txBody>
      </p:sp>
      <p:pic>
        <p:nvPicPr>
          <p:cNvPr id="10" name="Picture 9">
            <a:extLst>
              <a:ext uri="{FF2B5EF4-FFF2-40B4-BE49-F238E27FC236}">
                <a16:creationId xmlns:a16="http://schemas.microsoft.com/office/drawing/2014/main" id="{267F59EF-2753-E640-A89B-C47AFB51E887}"/>
              </a:ext>
            </a:extLst>
          </p:cNvPr>
          <p:cNvPicPr>
            <a:picLocks noChangeAspect="1"/>
          </p:cNvPicPr>
          <p:nvPr/>
        </p:nvPicPr>
        <p:blipFill>
          <a:blip r:embed="rId2"/>
          <a:stretch>
            <a:fillRect/>
          </a:stretch>
        </p:blipFill>
        <p:spPr>
          <a:xfrm>
            <a:off x="8861759" y="2957830"/>
            <a:ext cx="2523283" cy="3900170"/>
          </a:xfrm>
          <a:prstGeom prst="rect">
            <a:avLst/>
          </a:prstGeom>
        </p:spPr>
      </p:pic>
    </p:spTree>
    <p:extLst>
      <p:ext uri="{BB962C8B-B14F-4D97-AF65-F5344CB8AC3E}">
        <p14:creationId xmlns:p14="http://schemas.microsoft.com/office/powerpoint/2010/main" val="138326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D5CF0-E1AC-1942-9F90-294433D3E9BD}"/>
              </a:ext>
            </a:extLst>
          </p:cNvPr>
          <p:cNvSpPr>
            <a:spLocks noGrp="1"/>
          </p:cNvSpPr>
          <p:nvPr>
            <p:ph idx="1"/>
          </p:nvPr>
        </p:nvSpPr>
        <p:spPr>
          <a:xfrm>
            <a:off x="838200" y="420624"/>
            <a:ext cx="10515600" cy="2761488"/>
          </a:xfrm>
        </p:spPr>
        <p:txBody>
          <a:bodyPr>
            <a:normAutofit/>
          </a:bodyPr>
          <a:lstStyle/>
          <a:p>
            <a:r>
              <a:rPr lang="en-US" dirty="0"/>
              <a:t>Theological Wordbooks</a:t>
            </a:r>
            <a:r>
              <a:rPr lang="en-US" b="0" dirty="0"/>
              <a:t>: Multi-volume dictionaries that include articles that survey all major uses of a given term throughout Scripture and also often comment on its use outside the Bible. </a:t>
            </a:r>
          </a:p>
        </p:txBody>
      </p:sp>
      <p:sp>
        <p:nvSpPr>
          <p:cNvPr id="4" name="Content Placeholder 2">
            <a:extLst>
              <a:ext uri="{FF2B5EF4-FFF2-40B4-BE49-F238E27FC236}">
                <a16:creationId xmlns:a16="http://schemas.microsoft.com/office/drawing/2014/main" id="{B50D200B-6009-D240-87D1-8148FE31E92C}"/>
              </a:ext>
            </a:extLst>
          </p:cNvPr>
          <p:cNvSpPr txBox="1">
            <a:spLocks/>
          </p:cNvSpPr>
          <p:nvPr/>
        </p:nvSpPr>
        <p:spPr>
          <a:xfrm>
            <a:off x="838200" y="3182112"/>
            <a:ext cx="7272528" cy="3675888"/>
          </a:xfrm>
          <a:prstGeom prst="rect">
            <a:avLst/>
          </a:prstGeom>
        </p:spPr>
        <p:txBody>
          <a:bodyPr vert="horz" lIns="91440" tIns="45720" rIns="91440" bIns="45720" rtlCol="0">
            <a:normAutofit lnSpcReduction="10000"/>
          </a:bodyPr>
          <a:lstStyle>
            <a:lvl1pPr marL="471488" indent="-471488" algn="l" defTabSz="914400" rtl="0" eaLnBrk="1" latinLnBrk="0" hangingPunct="1">
              <a:lnSpc>
                <a:spcPct val="90000"/>
              </a:lnSpc>
              <a:spcBef>
                <a:spcPts val="1000"/>
              </a:spcBef>
              <a:buClr>
                <a:srgbClr val="492906"/>
              </a:buClr>
              <a:buSzPct val="80000"/>
              <a:buFont typeface="Wingdings" pitchFamily="2" charset="2"/>
              <a:buChar char="q"/>
              <a:tabLst/>
              <a:defRPr sz="4800" b="1" kern="1200">
                <a:solidFill>
                  <a:srgbClr val="492906"/>
                </a:solidFill>
                <a:latin typeface="Angsana New" panose="02020603050405020304" pitchFamily="18" charset="-34"/>
                <a:ea typeface="+mn-ea"/>
                <a:cs typeface="Angsana New" panose="02020603050405020304" pitchFamily="18" charset="-34"/>
              </a:defRPr>
            </a:lvl1pPr>
            <a:lvl2pPr marL="927100" indent="-469900" algn="l" defTabSz="914400" rtl="0" eaLnBrk="1" latinLnBrk="0" hangingPunct="1">
              <a:lnSpc>
                <a:spcPct val="90000"/>
              </a:lnSpc>
              <a:spcBef>
                <a:spcPts val="500"/>
              </a:spcBef>
              <a:buClr>
                <a:srgbClr val="492906"/>
              </a:buClr>
              <a:buSzPct val="80000"/>
              <a:buFont typeface="Wingdings" pitchFamily="2" charset="2"/>
              <a:buChar char="v"/>
              <a:tabLst/>
              <a:defRPr sz="4400" b="1" kern="1200">
                <a:solidFill>
                  <a:srgbClr val="492906"/>
                </a:solidFill>
                <a:latin typeface="Angsana New" panose="02020603050405020304" pitchFamily="18" charset="-34"/>
                <a:ea typeface="+mn-ea"/>
                <a:cs typeface="Angsana New" panose="02020603050405020304" pitchFamily="18" charset="-34"/>
              </a:defRPr>
            </a:lvl2pPr>
            <a:lvl3pPr marL="1382713" indent="-468313" algn="l" defTabSz="914400" rtl="0" eaLnBrk="1" latinLnBrk="0" hangingPunct="1">
              <a:lnSpc>
                <a:spcPct val="90000"/>
              </a:lnSpc>
              <a:spcBef>
                <a:spcPts val="500"/>
              </a:spcBef>
              <a:buClr>
                <a:srgbClr val="492906"/>
              </a:buClr>
              <a:buSzPct val="80000"/>
              <a:buFont typeface="Courier New" panose="02070309020205020404" pitchFamily="49" charset="0"/>
              <a:buChar char="o"/>
              <a:tabLst/>
              <a:defRPr sz="4000" kern="1200">
                <a:solidFill>
                  <a:srgbClr val="492906"/>
                </a:solidFill>
                <a:latin typeface="Angsana New" panose="02020603050405020304" pitchFamily="18" charset="-34"/>
                <a:ea typeface="+mn-ea"/>
                <a:cs typeface="Angsana New" panose="02020603050405020304" pitchFamily="18" charset="-34"/>
              </a:defRPr>
            </a:lvl3pPr>
            <a:lvl4pPr marL="1838325" indent="-466725" algn="l" defTabSz="914400" rtl="0" eaLnBrk="1" latinLnBrk="0" hangingPunct="1">
              <a:lnSpc>
                <a:spcPct val="90000"/>
              </a:lnSpc>
              <a:spcBef>
                <a:spcPts val="500"/>
              </a:spcBef>
              <a:buClr>
                <a:srgbClr val="492906"/>
              </a:buClr>
              <a:buSzPct val="80000"/>
              <a:buFont typeface="Wingdings" pitchFamily="2" charset="2"/>
              <a:buChar char="§"/>
              <a:tabLst/>
              <a:defRPr sz="4000" kern="1200">
                <a:solidFill>
                  <a:srgbClr val="492906"/>
                </a:solidFill>
                <a:latin typeface="Angsana New" panose="02020603050405020304" pitchFamily="18" charset="-34"/>
                <a:ea typeface="+mn-ea"/>
                <a:cs typeface="Angsana New" panose="02020603050405020304" pitchFamily="18" charset="-34"/>
              </a:defRPr>
            </a:lvl4pPr>
            <a:lvl5pPr marL="2295525" indent="-466725" algn="l" defTabSz="914400" rtl="0" eaLnBrk="1" latinLnBrk="0" hangingPunct="1">
              <a:lnSpc>
                <a:spcPct val="90000"/>
              </a:lnSpc>
              <a:spcBef>
                <a:spcPts val="500"/>
              </a:spcBef>
              <a:buClr>
                <a:srgbClr val="492906"/>
              </a:buClr>
              <a:buSzPct val="80000"/>
              <a:buFont typeface="Arial" panose="020B0604020202020204" pitchFamily="34" charset="0"/>
              <a:buChar char="•"/>
              <a:tabLst/>
              <a:defRPr sz="4000" kern="1200">
                <a:solidFill>
                  <a:srgbClr val="492906"/>
                </a:solidFill>
                <a:latin typeface="Angsana New" panose="02020603050405020304" pitchFamily="18" charset="-34"/>
                <a:ea typeface="+mn-ea"/>
                <a:cs typeface="Angsana New" panose="02020603050405020304" pitchFamily="18" charset="-34"/>
              </a:defRPr>
            </a:lvl5pPr>
            <a:lvl6pPr marL="2744788" indent="-458788" algn="l" defTabSz="914400" rtl="0" eaLnBrk="1" latinLnBrk="0" hangingPunct="1">
              <a:lnSpc>
                <a:spcPct val="90000"/>
              </a:lnSpc>
              <a:spcBef>
                <a:spcPts val="500"/>
              </a:spcBef>
              <a:buSzPct val="80000"/>
              <a:buFont typeface="Arial" panose="020B0604020202020204" pitchFamily="34" charset="0"/>
              <a:buChar char="•"/>
              <a:tabLst/>
              <a:defRPr sz="3600" kern="1200">
                <a:solidFill>
                  <a:srgbClr val="492906"/>
                </a:solidFill>
                <a:latin typeface="Angsana New" panose="02020603050405020304" pitchFamily="18" charset="-34"/>
                <a:ea typeface="+mn-ea"/>
                <a:cs typeface="Angsana New" panose="02020603050405020304" pitchFamily="18" charset="-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0" u="sng" dirty="0"/>
              <a:t>Key tool</a:t>
            </a:r>
            <a:r>
              <a:rPr lang="en-US" b="0" dirty="0"/>
              <a:t>: Harris, R. Laird, Gleason L. Archer Jr., and Bruce K. Waltke. </a:t>
            </a:r>
            <a:r>
              <a:rPr lang="en-US" b="0" i="1" dirty="0"/>
              <a:t>Theological Wordbook of the Old Testament</a:t>
            </a:r>
            <a:r>
              <a:rPr lang="en-US" b="0" dirty="0"/>
              <a:t>. Rev. 1 vol. ed. Chicago: Moody, 2003). (linked only to Strong’s numbers)</a:t>
            </a:r>
            <a:endParaRPr lang="en-US" dirty="0"/>
          </a:p>
        </p:txBody>
      </p:sp>
      <p:pic>
        <p:nvPicPr>
          <p:cNvPr id="5" name="Picture 4">
            <a:extLst>
              <a:ext uri="{FF2B5EF4-FFF2-40B4-BE49-F238E27FC236}">
                <a16:creationId xmlns:a16="http://schemas.microsoft.com/office/drawing/2014/main" id="{E5286F41-B674-BB4D-B161-626B76573FDA}"/>
              </a:ext>
            </a:extLst>
          </p:cNvPr>
          <p:cNvPicPr>
            <a:picLocks noChangeAspect="1"/>
          </p:cNvPicPr>
          <p:nvPr/>
        </p:nvPicPr>
        <p:blipFill>
          <a:blip r:embed="rId2"/>
          <a:stretch>
            <a:fillRect/>
          </a:stretch>
        </p:blipFill>
        <p:spPr>
          <a:xfrm>
            <a:off x="8411718" y="2958761"/>
            <a:ext cx="2942082" cy="3899239"/>
          </a:xfrm>
          <a:prstGeom prst="rect">
            <a:avLst/>
          </a:prstGeom>
        </p:spPr>
      </p:pic>
    </p:spTree>
    <p:extLst>
      <p:ext uri="{BB962C8B-B14F-4D97-AF65-F5344CB8AC3E}">
        <p14:creationId xmlns:p14="http://schemas.microsoft.com/office/powerpoint/2010/main" val="119146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9266</TotalTime>
  <Words>2261</Words>
  <Application>Microsoft Macintosh PowerPoint</Application>
  <PresentationFormat>Widescreen</PresentationFormat>
  <Paragraphs>150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Angsana New</vt:lpstr>
      <vt:lpstr>Arial</vt:lpstr>
      <vt:lpstr>Calibri</vt:lpstr>
      <vt:lpstr>Calibri Light</vt:lpstr>
      <vt:lpstr>Courier New</vt:lpstr>
      <vt:lpstr>Times New Roman</vt:lpstr>
      <vt:lpstr>Wingdings</vt:lpstr>
      <vt:lpstr>Office Theme</vt:lpstr>
      <vt:lpstr>HOW TO UNDERSTAND AND APPLY THE OLD TESTAMENT</vt:lpstr>
      <vt:lpstr>STEPS IN THE JOURNEY</vt:lpstr>
      <vt:lpstr>7. WORD AND CONCEPT STUDIES</vt:lpstr>
      <vt:lpstr>The Need for Word and Concept Studies</vt:lpstr>
      <vt:lpstr>An Overview of Word Study Tools</vt:lpstr>
      <vt:lpstr>PowerPoint Presentation</vt:lpstr>
      <vt:lpstr>PowerPoint Presentation</vt:lpstr>
      <vt:lpstr>PowerPoint Presentation</vt:lpstr>
      <vt:lpstr>PowerPoint Presentation</vt:lpstr>
      <vt:lpstr>Principles for Doing Word and Concept Studies</vt:lpstr>
      <vt:lpstr>PowerPoint Presentation</vt:lpstr>
      <vt:lpstr>PowerPoint Presentation</vt:lpstr>
      <vt:lpstr>PowerPoint Presentation</vt:lpstr>
      <vt:lpstr>PowerPoint Presentation</vt:lpstr>
      <vt:lpstr>PowerPoint Presentation</vt:lpstr>
      <vt:lpstr>PowerPoint Presentation</vt:lpstr>
      <vt:lpstr>How to Do a Word or Concept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UNDERSTAND AND APPLY THE OLD TESTAMENT</dc:title>
  <dc:creator>Jason DeRouchie</dc:creator>
  <cp:lastModifiedBy>Jason DeRouchie</cp:lastModifiedBy>
  <cp:revision>151</cp:revision>
  <dcterms:created xsi:type="dcterms:W3CDTF">2019-01-26T20:24:30Z</dcterms:created>
  <dcterms:modified xsi:type="dcterms:W3CDTF">2019-04-07T15:43:25Z</dcterms:modified>
</cp:coreProperties>
</file>