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99" r:id="rId3"/>
    <p:sldId id="319" r:id="rId4"/>
    <p:sldId id="321" r:id="rId5"/>
    <p:sldId id="322" r:id="rId6"/>
    <p:sldId id="307" r:id="rId7"/>
    <p:sldId id="326" r:id="rId8"/>
    <p:sldId id="327" r:id="rId9"/>
    <p:sldId id="328" r:id="rId10"/>
    <p:sldId id="329" r:id="rId11"/>
    <p:sldId id="323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24" r:id="rId20"/>
    <p:sldId id="337" r:id="rId21"/>
    <p:sldId id="338" r:id="rId22"/>
    <p:sldId id="339" r:id="rId23"/>
    <p:sldId id="340" r:id="rId24"/>
    <p:sldId id="341" r:id="rId25"/>
    <p:sldId id="342" r:id="rId26"/>
    <p:sldId id="325" r:id="rId27"/>
    <p:sldId id="343" r:id="rId28"/>
    <p:sldId id="344" r:id="rId29"/>
    <p:sldId id="345" r:id="rId30"/>
    <p:sldId id="346" r:id="rId31"/>
    <p:sldId id="320" r:id="rId32"/>
    <p:sldId id="318" r:id="rId33"/>
    <p:sldId id="347" r:id="rId34"/>
    <p:sldId id="352" r:id="rId35"/>
    <p:sldId id="348" r:id="rId36"/>
    <p:sldId id="349" r:id="rId37"/>
    <p:sldId id="353" r:id="rId38"/>
    <p:sldId id="350" r:id="rId39"/>
    <p:sldId id="351" r:id="rId40"/>
    <p:sldId id="35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FFF4E7"/>
    <a:srgbClr val="492906"/>
    <a:srgbClr val="FFE8CB"/>
    <a:srgbClr val="6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/>
    <p:restoredTop sz="94533"/>
  </p:normalViewPr>
  <p:slideViewPr>
    <p:cSldViewPr snapToGrid="0" snapToObjects="1">
      <p:cViewPr>
        <p:scale>
          <a:sx n="98" d="100"/>
          <a:sy n="98" d="100"/>
        </p:scale>
        <p:origin x="84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ECD87-4109-DE44-9A6B-2CEBDB4321BA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4C4A-CEF5-D042-A6C2-4653C2B8A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B42C-322B-0E4B-A6C8-42F72BA22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0ED90-0F39-0540-B28F-28990E696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E229-BAFE-1547-ABE1-A0CEA737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9D06-1768-E049-A95D-2DECEA5B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D4E-96E3-B141-99E5-CBFC7EB1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B40B-FF59-054B-B4BA-AB78768E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6A36A-D6B6-AA42-9D56-39C388E1C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954CA-8E8E-644A-8525-FCB1038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30FDC-A796-5C4B-9F8F-1D768EF3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ED117-8326-9140-809C-CABFFB6F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8D96-09C5-7E4D-BB99-BD293784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E83E-0854-E345-9B83-B0913392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D8FF6-3EFF-2B4C-9E85-49E6053F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AD4D-620E-DF4A-8D3E-D826AB0D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CC3A-4D45-8D40-9675-3469591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F037A-B706-D848-BC13-914DE606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56262-628E-5042-93A5-54C6561BD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4E318-DF41-7646-9972-072E87407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98C3F-7DDD-E44D-9B4C-A4EE7439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E80D3-13F6-5148-AC40-528D94AF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94F4F-22E8-4D40-A554-383B1402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9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92906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C39D-AEB1-3D4B-825E-08FEC6E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  <a:solidFill>
            <a:srgbClr val="492906"/>
          </a:solidFill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n-lt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D95-05A5-CA48-8D41-FAAF9F66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5360276"/>
          </a:xfrm>
        </p:spPr>
        <p:txBody>
          <a:bodyPr/>
          <a:lstStyle>
            <a:lvl1pPr marL="471488" indent="-471488">
              <a:buClr>
                <a:srgbClr val="492906"/>
              </a:buClr>
              <a:buSzPct val="80000"/>
              <a:buFont typeface="Wingdings" pitchFamily="2" charset="2"/>
              <a:buChar char="q"/>
              <a:tabLst/>
              <a:defRPr sz="48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927100" indent="-469900">
              <a:buClr>
                <a:srgbClr val="492906"/>
              </a:buClr>
              <a:buSzPct val="80000"/>
              <a:buFont typeface="Wingdings" pitchFamily="2" charset="2"/>
              <a:buChar char="v"/>
              <a:tabLst/>
              <a:defRPr sz="44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382713" indent="-468313">
              <a:buClr>
                <a:srgbClr val="492906"/>
              </a:buClr>
              <a:buSzPct val="80000"/>
              <a:buFont typeface="Courier New" panose="02070309020205020404" pitchFamily="49" charset="0"/>
              <a:buChar char="o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838325" indent="-466725">
              <a:buClr>
                <a:srgbClr val="492906"/>
              </a:buClr>
              <a:buSzPct val="80000"/>
              <a:buFont typeface="Wingdings" pitchFamily="2" charset="2"/>
              <a:buChar char="§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95525" indent="-466725">
              <a:buClr>
                <a:srgbClr val="492906"/>
              </a:buClr>
              <a:buSzPct val="80000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744788" indent="-458788">
              <a:buSzPct val="80000"/>
              <a:tabLst/>
              <a:defRPr sz="36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68527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492906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C39D-AEB1-3D4B-825E-08FEC6E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  <a:solidFill>
            <a:srgbClr val="945200"/>
          </a:solidFill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n-lt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C6D95-05A5-CA48-8D41-FAAF9F660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5360276"/>
          </a:xfrm>
        </p:spPr>
        <p:txBody>
          <a:bodyPr/>
          <a:lstStyle>
            <a:lvl1pPr marL="471488" indent="-471488">
              <a:buClr>
                <a:srgbClr val="492906"/>
              </a:buClr>
              <a:buSzPct val="80000"/>
              <a:buFont typeface="Wingdings" pitchFamily="2" charset="2"/>
              <a:buChar char="q"/>
              <a:tabLst/>
              <a:defRPr sz="48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927100" indent="-469900">
              <a:buClr>
                <a:srgbClr val="492906"/>
              </a:buClr>
              <a:buSzPct val="80000"/>
              <a:buFont typeface="Wingdings" pitchFamily="2" charset="2"/>
              <a:buChar char="v"/>
              <a:tabLst/>
              <a:defRPr sz="4400" b="1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382713" indent="-468313">
              <a:buClr>
                <a:srgbClr val="492906"/>
              </a:buClr>
              <a:buSzPct val="80000"/>
              <a:buFont typeface="Courier New" panose="02070309020205020404" pitchFamily="49" charset="0"/>
              <a:buChar char="o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838325" indent="-466725">
              <a:buClr>
                <a:srgbClr val="492906"/>
              </a:buClr>
              <a:buSzPct val="80000"/>
              <a:buFont typeface="Wingdings" pitchFamily="2" charset="2"/>
              <a:buChar char="§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295525" indent="-466725">
              <a:buClr>
                <a:srgbClr val="492906"/>
              </a:buClr>
              <a:buSzPct val="80000"/>
              <a:tabLst/>
              <a:defRPr sz="400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5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2557-F884-E243-8543-EBD4A25A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257DD-2FB3-1440-B75B-C87598328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BE73-719E-5043-8BEC-23A38062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BD787-C0C7-1241-B0A6-B718343C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383D-457A-264B-8111-F388124E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F0FC-041A-844F-91BB-B2DE6DD42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ABF7-BC1C-BE41-93BB-8096C94C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988B4-8C54-ED4C-9677-E086B341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13400-98F1-F94B-B68A-7F1D15A9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6120F-BA14-9F49-8E10-B51F4DBD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680BB-EBD4-8A48-8ECC-32F9113A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D18A-C618-5A4A-A645-ABBF1092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A4003-0F70-9C44-A2A9-7767224C7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FD1E3-9E7C-2B4A-889B-14643ABBC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DC90B2-B28F-2F44-BC4E-ADC7C7D1D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9C9E3-DA3F-EE4B-9C29-8C2182CE8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20DFD-A9C8-0B48-BB56-1C3CE661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370DE-6924-E941-AF08-25BCA426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769F5-6286-D148-8810-244A3A7E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B0AB-502C-C540-A812-84B7D85C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1B757-4089-584C-A5C5-95B3FD9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B21E0-692C-EC4D-B73F-BA33ECC6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2EE24-7EA8-9948-8566-D5A59607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2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462D-CBF6-DA4B-9D24-9C497A53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4DA7C-291A-6E42-BC56-32B82424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D639E-3B20-E043-8075-E260C9B5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38DE-CB2C-7044-8868-9C9FAFE3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8137-D275-F543-8761-E38F9DBC4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988A7-8AC5-EA40-BAB7-8D21FA717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AE91F-CC14-6244-82F5-19508B9F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3B5E8-1CAC-4649-B6C9-A0BCD879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13CF6-89D1-DF40-AA6A-822E2080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2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01AEC-7993-E743-9CCF-6C23DBED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55F2A-D660-FE40-BA83-9060BC07D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B099-6511-9443-8275-CC6FAB48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AAF4-3932-514B-8393-D96687F5B08B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C931B-6C83-B94C-98D5-EB34B01DD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DB53-077B-5945-A9D8-F48DCA195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DCD3-0E5E-F846-9A2F-4F8EBAB7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52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EA56F0-7048-DB42-A871-8829E075C5C6}"/>
              </a:ext>
            </a:extLst>
          </p:cNvPr>
          <p:cNvSpPr txBox="1"/>
          <p:nvPr/>
        </p:nvSpPr>
        <p:spPr>
          <a:xfrm>
            <a:off x="9194104" y="4439577"/>
            <a:ext cx="1844007" cy="2554545"/>
          </a:xfrm>
          <a:prstGeom prst="rect">
            <a:avLst/>
          </a:prstGeom>
          <a:solidFill>
            <a:srgbClr val="492906"/>
          </a:solidFill>
          <a:ln>
            <a:solidFill>
              <a:srgbClr val="94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			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58C93-D055-C440-919C-ED2CE0829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393173"/>
            <a:ext cx="9862455" cy="3161955"/>
          </a:xfrm>
          <a:solidFill>
            <a:srgbClr val="492906"/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HOW TO</a:t>
            </a:r>
            <a:b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UNDERSTAND AND APPLY</a:t>
            </a:r>
            <a:b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72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OLD TESTAMENT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55379-7FCC-094E-98AE-C89DEE208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4527259"/>
            <a:ext cx="9862454" cy="204264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rgbClr val="945200"/>
                </a:solidFill>
              </a:rPr>
              <a:t>Jason S. </a:t>
            </a:r>
            <a:r>
              <a:rPr lang="en-US" sz="2800" dirty="0" err="1">
                <a:solidFill>
                  <a:srgbClr val="945200"/>
                </a:solidFill>
              </a:rPr>
              <a:t>DeRouchie</a:t>
            </a:r>
            <a:r>
              <a:rPr lang="en-US" sz="2800" dirty="0">
                <a:solidFill>
                  <a:srgbClr val="945200"/>
                </a:solidFill>
              </a:rPr>
              <a:t>, PhD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Professor of Old Testament and Biblical Theology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Bethlehem College &amp; Seminary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Elder, Bethlehem Baptist Church</a:t>
            </a:r>
          </a:p>
          <a:p>
            <a:pPr algn="l"/>
            <a:r>
              <a:rPr lang="en-US" dirty="0">
                <a:solidFill>
                  <a:srgbClr val="945200"/>
                </a:solidFill>
              </a:rPr>
              <a:t>Spring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7981B-E697-6945-8073-29DF4C2319A9}"/>
              </a:ext>
            </a:extLst>
          </p:cNvPr>
          <p:cNvSpPr txBox="1"/>
          <p:nvPr/>
        </p:nvSpPr>
        <p:spPr>
          <a:xfrm>
            <a:off x="1175656" y="3748806"/>
            <a:ext cx="9862455" cy="584775"/>
          </a:xfrm>
          <a:prstGeom prst="rect">
            <a:avLst/>
          </a:prstGeom>
          <a:solidFill>
            <a:srgbClr val="945200"/>
          </a:solidFill>
          <a:ln>
            <a:solidFill>
              <a:srgbClr val="94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TWELVE STEPS FROM EXEGESIS TO THEOLOGY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4CBD6-2563-D345-9A52-85FE90A5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666" y="4575202"/>
            <a:ext cx="1572385" cy="22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Argument Diagram or “Arc”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51189"/>
              </p:ext>
            </p:extLst>
          </p:nvPr>
        </p:nvGraphicFramePr>
        <p:xfrm>
          <a:off x="838200" y="1497013"/>
          <a:ext cx="10515600" cy="3383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Series (S)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“Ezra likes basketball and enjoys soccer.” 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“and, likewise”)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Progression (P)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“Ben let go of the branch and then fell to the ground.” 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“then, and, furthermore”)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Alternate (A)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“Emily couldn’t decide whether ‘A’ or ‘B’ was right.” 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“or, but, while, on the other hand”)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Both-And (B&amp;) </a:t>
                      </a:r>
                      <a:r>
                        <a:rPr lang="en-US" sz="2400" dirty="0">
                          <a:solidFill>
                            <a:srgbClr val="613605"/>
                          </a:solidFill>
                        </a:rPr>
                        <a:t>– “</a:t>
                      </a:r>
                      <a:r>
                        <a:rPr lang="en-US" sz="2400" i="1" dirty="0">
                          <a:solidFill>
                            <a:srgbClr val="613605"/>
                          </a:solidFill>
                        </a:rPr>
                        <a:t>Joey wanted both pizza and popcorn.” </a:t>
                      </a:r>
                      <a:r>
                        <a:rPr lang="en-US" sz="240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i="0" u="none" dirty="0">
                          <a:solidFill>
                            <a:srgbClr val="613605"/>
                          </a:solidFill>
                        </a:rPr>
                        <a:t>: </a:t>
                      </a:r>
                      <a:r>
                        <a:rPr lang="en-US" sz="2400" dirty="0">
                          <a:solidFill>
                            <a:srgbClr val="613605"/>
                          </a:solidFill>
                        </a:rPr>
                        <a:t>“both … and, neither … nor”)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72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65903"/>
              </p:ext>
            </p:extLst>
          </p:nvPr>
        </p:nvGraphicFramePr>
        <p:xfrm>
          <a:off x="838200" y="353085"/>
          <a:ext cx="10515600" cy="4114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95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664414"/>
              </p:ext>
            </p:extLst>
          </p:nvPr>
        </p:nvGraphicFramePr>
        <p:xfrm>
          <a:off x="838200" y="353085"/>
          <a:ext cx="10515600" cy="4480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Action-Manner or Means (Ac/Mn)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“Grandpa walked with limp” vs. “Grandma walked with a cane”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rgbClr val="613605"/>
                          </a:solidFill>
                        </a:rPr>
                        <a:t>: “in that, by + participles”)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19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504544"/>
              </p:ext>
            </p:extLst>
          </p:nvPr>
        </p:nvGraphicFramePr>
        <p:xfrm>
          <a:off x="838200" y="353085"/>
          <a:ext cx="10515600" cy="4846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Action-Manner or Means (Ac/Mn)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“Grandpa walked with limp” vs. “Grandma walked with a cane”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“in that, by + participles”)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Comparison (</a:t>
                      </a:r>
                      <a:r>
                        <a:rPr lang="en-US" sz="2400" b="1" dirty="0" err="1">
                          <a:solidFill>
                            <a:srgbClr val="492906"/>
                          </a:solidFill>
                        </a:rPr>
                        <a:t>Cf</a:t>
                      </a:r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“Isaac looks a lot like his dad.”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rgbClr val="613605"/>
                          </a:solidFill>
                        </a:rPr>
                        <a:t>: “even as, as … so, like, just as”)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6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82425"/>
              </p:ext>
            </p:extLst>
          </p:nvPr>
        </p:nvGraphicFramePr>
        <p:xfrm>
          <a:off x="838200" y="353085"/>
          <a:ext cx="10515600" cy="5212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Action-Manner or Means (Ac/Mn)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“Grandpa walked with limp” vs. “Grandma walked with a cane”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“in that, by + participles”)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Comparison (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Cf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“Isaac looks a lot like his dad.”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“even as, as … so, like, just as”)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Negative-Positive (–/+)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“For toppings choose not the pepperoni but the green pepper.”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rgbClr val="613605"/>
                          </a:solidFill>
                        </a:rPr>
                        <a:t>: “not … but”)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4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490185"/>
              </p:ext>
            </p:extLst>
          </p:nvPr>
        </p:nvGraphicFramePr>
        <p:xfrm>
          <a:off x="838200" y="353085"/>
          <a:ext cx="10515600" cy="5212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Action-Manner or Means (Ac/Mn)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“Grandpa walked with limp” vs. “Grandma walked with a cane”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“in that, by + participles”)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Comparison (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Cf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“Isaac looks a lot like his dad.”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“even as, as … so, like, just as”)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Negative-Positive (–/+)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“For toppings choose not the pepperoni but the green pepper.”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“not … but”)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Question-Answer (Q/A)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“Do you understand his teaching?”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rgbClr val="613605"/>
                          </a:solidFill>
                        </a:rPr>
                        <a:t>: ?)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541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41444"/>
              </p:ext>
            </p:extLst>
          </p:nvPr>
        </p:nvGraphicFramePr>
        <p:xfrm>
          <a:off x="838200" y="353085"/>
          <a:ext cx="10515600" cy="5577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Action-Manner or Means (Ac/Mn)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“Grandpa walked with limp” vs. “Grandma walked with a cane”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“in that, by + participles”)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Comparison (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Cf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“Isaac looks a lot like his dad.”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“even as, as … so, like, just as”)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Negative-Positive (–/+)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“For toppings choose not the pepperoni but the green pepper.”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“not … but”)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Question-Answer (Q/A)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“Do you understand his teaching?”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?)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Idea-Explanation (Id/</a:t>
                      </a:r>
                      <a:r>
                        <a:rPr lang="en-US" sz="2400" b="1" dirty="0" err="1">
                          <a:solidFill>
                            <a:srgbClr val="492906"/>
                          </a:solidFill>
                        </a:rPr>
                        <a:t>Exp</a:t>
                      </a:r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“Janie was delighted with her grade. I mean, she was ecstatic!”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rgbClr val="613605"/>
                          </a:solidFill>
                        </a:rPr>
                        <a:t>: “that is, in other words”)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9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0763"/>
              </p:ext>
            </p:extLst>
          </p:nvPr>
        </p:nvGraphicFramePr>
        <p:xfrm>
          <a:off x="838200" y="353085"/>
          <a:ext cx="10515600" cy="5943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Action-Manner or Means (Ac/Mn)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“Grandpa walked with limp” vs. “Grandma walked with a cane”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“in that, by + participles”)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Comparison (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Cf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“Isaac looks a lot like his dad.”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“even as, as … so, like, just as”)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Negative-Positive (–/+)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“For toppings choose not the pepperoni but the green pepper.”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“not … but”)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Question-Answer (Q/A)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“Do you understand his teaching?”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?)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Idea-Explanation (Id/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Exp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“Janie was delighted with her grade. I mean, she was ecstatic!”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“that is, in other words”)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General-Specific (</a:t>
                      </a:r>
                      <a:r>
                        <a:rPr lang="en-US" sz="2400" b="1" dirty="0" err="1">
                          <a:solidFill>
                            <a:srgbClr val="492906"/>
                          </a:solidFill>
                        </a:rPr>
                        <a:t>Gn</a:t>
                      </a:r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rgbClr val="492906"/>
                          </a:solidFill>
                        </a:rPr>
                        <a:t>Sp</a:t>
                      </a:r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 “He has experienced much suffering in this life. For example….”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“such as, for example”)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622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455910"/>
              </p:ext>
            </p:extLst>
          </p:nvPr>
        </p:nvGraphicFramePr>
        <p:xfrm>
          <a:off x="838200" y="353085"/>
          <a:ext cx="10515600" cy="6309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Action-Manner or Means (Ac/Mn)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“Grandpa walked with limp” vs. “Grandma walked with a cane”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“in that, by + participles”)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Comparison (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Cf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“Isaac looks a lot like his dad.”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“even as, as … so, like, just as”)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Negative-Positive (–/+)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“For toppings choose not the pepperoni but the green pepper.”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“not … but”)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Question-Answer (Q/A)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“Do you understand his teaching?” 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?)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Idea-Explanation (Id/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Exp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“Janie was delighted with her grade. I mean, she was ecstatic!”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“that is, in other words”)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General-Specific (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Gn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Sp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“He has experienced much suffering in this life. For example….”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“such as, for example”)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Fact-Interpretation (Ft/In)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“Jason was head over heels for Teresa, which is another way of saying that he truly loves her.”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“that is, which is, meaning”)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1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24352"/>
              </p:ext>
            </p:extLst>
          </p:nvPr>
        </p:nvGraphicFramePr>
        <p:xfrm>
          <a:off x="838200" y="353085"/>
          <a:ext cx="10515600" cy="4114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2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8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37" y="365125"/>
            <a:ext cx="6976997" cy="792719"/>
          </a:xfrm>
          <a:solidFill>
            <a:srgbClr val="492906"/>
          </a:solidFill>
        </p:spPr>
        <p:txBody>
          <a:bodyPr>
            <a:noAutofit/>
          </a:bodyPr>
          <a:lstStyle/>
          <a:p>
            <a:pPr marL="91440" algn="ctr"/>
            <a:r>
              <a:rPr lang="en-US" sz="6000" b="1" dirty="0">
                <a:latin typeface="Angsana New" panose="02020603050405020304" pitchFamily="18" charset="-34"/>
              </a:rPr>
              <a:t>STEPS IN THE JOURNEY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6" y="1457740"/>
            <a:ext cx="6976998" cy="5400260"/>
          </a:xfrm>
        </p:spPr>
        <p:txBody>
          <a:bodyPr>
            <a:normAutofit lnSpcReduction="10000"/>
          </a:bodyPr>
          <a:lstStyle/>
          <a:p>
            <a:r>
              <a:rPr lang="en-US" sz="4000" b="0" dirty="0"/>
              <a:t>Part 1: </a:t>
            </a:r>
            <a:r>
              <a:rPr lang="en-US" sz="4000" b="0" u="sng" dirty="0"/>
              <a:t>T</a:t>
            </a:r>
            <a:r>
              <a:rPr lang="en-US" sz="4000" b="0" dirty="0"/>
              <a:t>ext</a:t>
            </a:r>
          </a:p>
          <a:p>
            <a:r>
              <a:rPr lang="en-US" sz="4000" dirty="0"/>
              <a:t>Part 2: </a:t>
            </a:r>
            <a:r>
              <a:rPr lang="en-US" sz="4000" u="sng" dirty="0"/>
              <a:t>O</a:t>
            </a:r>
            <a:r>
              <a:rPr lang="en-US" sz="4000" dirty="0"/>
              <a:t>bservation – “How is the passage communicated?”</a:t>
            </a:r>
          </a:p>
          <a:p>
            <a:pPr marL="1200150" lvl="1" indent="-742950">
              <a:buSzPct val="100000"/>
              <a:buFont typeface="+mj-lt"/>
              <a:buAutoNum type="arabicPeriod" startAt="5"/>
            </a:pPr>
            <a:r>
              <a:rPr lang="en-US" sz="3600" b="0" dirty="0"/>
              <a:t>Clause and Text Grammar</a:t>
            </a:r>
          </a:p>
          <a:p>
            <a:pPr marL="1200150" lvl="1" indent="-742950">
              <a:buClr>
                <a:srgbClr val="945200"/>
              </a:buClr>
              <a:buSzPct val="100000"/>
              <a:buFont typeface="+mj-lt"/>
              <a:buAutoNum type="arabicPeriod" startAt="5"/>
            </a:pPr>
            <a:r>
              <a:rPr lang="en-US" sz="3600" dirty="0">
                <a:solidFill>
                  <a:srgbClr val="945200"/>
                </a:solidFill>
              </a:rPr>
              <a:t>Argument Tracing</a:t>
            </a:r>
          </a:p>
          <a:p>
            <a:pPr marL="1200150" lvl="1" indent="-742950">
              <a:buSzPct val="100000"/>
              <a:buFont typeface="+mj-lt"/>
              <a:buAutoNum type="arabicPeriod" startAt="5"/>
            </a:pPr>
            <a:r>
              <a:rPr lang="en-US" sz="3600" b="0" dirty="0"/>
              <a:t>Word and Concept Studies</a:t>
            </a:r>
          </a:p>
          <a:p>
            <a:r>
              <a:rPr lang="en-US" sz="4000" b="0" dirty="0"/>
              <a:t>Part 3: </a:t>
            </a:r>
            <a:r>
              <a:rPr lang="en-US" sz="4000" b="0" u="sng" dirty="0"/>
              <a:t>C</a:t>
            </a:r>
            <a:r>
              <a:rPr lang="en-US" sz="4000" b="0" dirty="0"/>
              <a:t>ontext</a:t>
            </a:r>
          </a:p>
          <a:p>
            <a:r>
              <a:rPr lang="en-US" sz="4000" b="0" dirty="0"/>
              <a:t>Part 4: </a:t>
            </a:r>
            <a:r>
              <a:rPr lang="en-US" sz="4000" b="0" u="sng" dirty="0"/>
              <a:t>M</a:t>
            </a:r>
            <a:r>
              <a:rPr lang="en-US" sz="4000" b="0" dirty="0"/>
              <a:t>eaning</a:t>
            </a:r>
          </a:p>
          <a:p>
            <a:r>
              <a:rPr lang="en-US" sz="4000" b="0" dirty="0"/>
              <a:t>Part 5: </a:t>
            </a:r>
            <a:r>
              <a:rPr lang="en-US" sz="4000" b="0" u="sng" dirty="0"/>
              <a:t>A</a:t>
            </a:r>
            <a:r>
              <a:rPr lang="en-US" sz="4000" b="0" dirty="0"/>
              <a:t>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92724-0F83-DC46-A041-52F97834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9066" cy="6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194791"/>
              </p:ext>
            </p:extLst>
          </p:nvPr>
        </p:nvGraphicFramePr>
        <p:xfrm>
          <a:off x="838200" y="353085"/>
          <a:ext cx="10515600" cy="402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Ground (G)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“Pete enjoyed his time in Florida because of the warmth.”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“for, because, since”)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12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894786"/>
              </p:ext>
            </p:extLst>
          </p:nvPr>
        </p:nvGraphicFramePr>
        <p:xfrm>
          <a:off x="838200" y="353085"/>
          <a:ext cx="10515600" cy="438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Ground (G)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“Pete enjoyed his time in Florida because of the warmth.”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since”)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Inference (∴)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 “Tam hadn’t eaten in twenty-four hours, so she was hungry.”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“therefore, accordingly, so”)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735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14353"/>
              </p:ext>
            </p:extLst>
          </p:nvPr>
        </p:nvGraphicFramePr>
        <p:xfrm>
          <a:off x="838200" y="353085"/>
          <a:ext cx="10515600" cy="4754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Ground (G)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“Pete enjoyed his time in Florida because of the warmth.”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since”)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Inference (∴)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“Tam hadn’t eaten in twenty-four hours, so she was hungry.”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“therefore, accordingly,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Bilateral (BL)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 “Herb was pale because of his sickness. Therefore, he took medicine.”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“for, because, therefore, so”)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65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423198"/>
              </p:ext>
            </p:extLst>
          </p:nvPr>
        </p:nvGraphicFramePr>
        <p:xfrm>
          <a:off x="838200" y="353085"/>
          <a:ext cx="10515600" cy="512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Ground (G)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“Pete enjoyed his time in Florida because of the warmth.”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since”)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Inference (∴)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“Tam hadn’t eaten in twenty-four hours, so she was hungry.”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“therefore, accordingly,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Bilateral (BL)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“Herb was pale because of his sickness. Therefore, he took medicine.”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therefore,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Action-Result (Ac/Res)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“Ruthie climbed very high, so that she got scared.”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“that, so that, in order that, with the result that”)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22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465290"/>
              </p:ext>
            </p:extLst>
          </p:nvPr>
        </p:nvGraphicFramePr>
        <p:xfrm>
          <a:off x="838200" y="353085"/>
          <a:ext cx="10515600" cy="5486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Ground (G)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“Pete enjoyed his time in Florida because of the warmth.”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since”)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Inference (∴)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“Tam hadn’t eaten in twenty-four hours, so she was hungry.”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“therefore, accordingly,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Bilateral (BL)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“Herb was pale because of his sickness. Therefore, he took medicine.”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therefore,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Action-Result (Ac/Res)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“Ruthie climbed very high, so that she got scared.”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“that, so that, in order that, with the result that”)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Action-Purpose (Ac/</a:t>
                      </a:r>
                      <a:r>
                        <a:rPr lang="en-US" sz="2400" b="1" dirty="0" err="1">
                          <a:solidFill>
                            <a:srgbClr val="492906"/>
                          </a:solidFill>
                        </a:rPr>
                        <a:t>Pur</a:t>
                      </a:r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“Ruthie climbed very high, so that she could see.”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“that, in order that, so that, lest”)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09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38167"/>
              </p:ext>
            </p:extLst>
          </p:nvPr>
        </p:nvGraphicFramePr>
        <p:xfrm>
          <a:off x="838200" y="353085"/>
          <a:ext cx="10515600" cy="5852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Ground (G)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“Pete enjoyed his time in Florida because of the warmth.”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since”)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Inference (∴)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“Tam hadn’t eaten in twenty-four hours, so she was hungry.”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“therefore, accordingly,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Bilateral (BL)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“Herb was pale because of his sickness. Therefore, he took medicine.”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“for, because, therefore,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Action-Result (Ac/Res)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“Ruthie climbed very high, so that she got scared.”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“that, so that, in order that, with the result that”)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Action-Purpose (Ac/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Pur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“Ruthie climbed very high, so that she could see.”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“that, in order that, so that, lest”)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Conditional (If/Th)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 “If Ruthie climbs high, she will get scared.”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“If … then, provided that, except, unless”)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67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90268"/>
              </p:ext>
            </p:extLst>
          </p:nvPr>
        </p:nvGraphicFramePr>
        <p:xfrm>
          <a:off x="838200" y="353085"/>
          <a:ext cx="10515600" cy="402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 Cont.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Temporal (T)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 “As soon as they left, Bryan fell asleep.” 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“when, whenever, after, before”)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Contrary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397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18027"/>
              </p:ext>
            </p:extLst>
          </p:nvPr>
        </p:nvGraphicFramePr>
        <p:xfrm>
          <a:off x="838200" y="353085"/>
          <a:ext cx="10515600" cy="438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 Cont.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Temporal (T)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“As soon as they left, Bryan fell asleep.” 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“when, whenever, after, before”)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Locative (L)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“Josiah ate ice cream at the ball game.”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 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“where, wherever, at”)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Contrary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196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050951"/>
              </p:ext>
            </p:extLst>
          </p:nvPr>
        </p:nvGraphicFramePr>
        <p:xfrm>
          <a:off x="838200" y="353085"/>
          <a:ext cx="10515600" cy="4754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 Cont.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Temporal (T)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“As soon as they left, Bryan fell asleep.” 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“when, whenever, after, before”)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Locative (L)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“Josiah ate ice cream at the ball game.”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“where, wherever, at”)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Anticipation-Fulfillment (Ant/F)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“Janie promised to arrive at 5:00, and she did.”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“and so”)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Contrary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5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740045"/>
              </p:ext>
            </p:extLst>
          </p:nvPr>
        </p:nvGraphicFramePr>
        <p:xfrm>
          <a:off x="838200" y="353085"/>
          <a:ext cx="10515600" cy="5120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 Cont.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Temporal (T)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“As soon as they left, Bryan fell asleep.” 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“when, whenever, after, before”)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Locative (L)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“Josiah ate ice cream at the ball game.”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“where, wherever, at”)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Anticipation-Fulfillment (Ant/F)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“Janie promised to arrive at 5:00, and she did.”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“and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Contrary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Concessive (Csv)</a:t>
                      </a:r>
                      <a:r>
                        <a:rPr lang="en-US" sz="2400" b="0" dirty="0">
                          <a:solidFill>
                            <a:srgbClr val="492906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“Even though she was sick, she went to school.”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“although, though, yet, nevertheless, but, however”)</a:t>
                      </a:r>
                      <a:endParaRPr lang="en-US" sz="2400" b="1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20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4C7E-90AF-D94E-8369-43754C1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37" y="365125"/>
            <a:ext cx="6976997" cy="792719"/>
          </a:xfrm>
          <a:solidFill>
            <a:srgbClr val="945200"/>
          </a:solidFill>
        </p:spPr>
        <p:txBody>
          <a:bodyPr>
            <a:noAutofit/>
          </a:bodyPr>
          <a:lstStyle/>
          <a:p>
            <a:pPr marL="91440" algn="ctr"/>
            <a:r>
              <a:rPr lang="en-US" sz="6000" b="1" dirty="0">
                <a:latin typeface="Angsana New" panose="02020603050405020304" pitchFamily="18" charset="-34"/>
              </a:rPr>
              <a:t>6. ARGUMENT TRACING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480-3716-DD4E-8EE2-2277212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36" y="3289188"/>
            <a:ext cx="6976998" cy="3568811"/>
          </a:xfrm>
        </p:spPr>
        <p:txBody>
          <a:bodyPr>
            <a:normAutofit/>
          </a:bodyPr>
          <a:lstStyle/>
          <a:p>
            <a:r>
              <a:rPr lang="en-US" sz="4000" dirty="0"/>
              <a:t>Step 1: Create an Argument Diagram</a:t>
            </a:r>
          </a:p>
          <a:p>
            <a:r>
              <a:rPr lang="en-US" sz="4000" dirty="0"/>
              <a:t>Step 2: Draft an Exegetical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92724-0F83-DC46-A041-52F97834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9066" cy="6866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E2E7E-733F-9644-B100-8AB42EBC5354}"/>
              </a:ext>
            </a:extLst>
          </p:cNvPr>
          <p:cNvSpPr/>
          <p:nvPr/>
        </p:nvSpPr>
        <p:spPr>
          <a:xfrm>
            <a:off x="5022936" y="1346353"/>
            <a:ext cx="6976998" cy="1754326"/>
          </a:xfrm>
          <a:prstGeom prst="rect">
            <a:avLst/>
          </a:prstGeom>
          <a:ln>
            <a:solidFill>
              <a:srgbClr val="492906"/>
            </a:solidFill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Goal</a:t>
            </a:r>
            <a:r>
              <a:rPr lang="en-US" sz="3600" b="1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3600" dirty="0">
                <a:solidFill>
                  <a:srgbClr val="49290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Finish tracing the literary argument and create a message-driven outline that is tied to the passage’s main point.</a:t>
            </a:r>
            <a:endParaRPr lang="en-US" sz="3600" u="sng" dirty="0">
              <a:solidFill>
                <a:srgbClr val="492906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09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8961"/>
              </p:ext>
            </p:extLst>
          </p:nvPr>
        </p:nvGraphicFramePr>
        <p:xfrm>
          <a:off x="838200" y="353085"/>
          <a:ext cx="10515600" cy="5486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</a:rPr>
                        <a:t>Distinct Statement Cont.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Temporal (T)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“As soon as they left, Bryan fell asleep.” 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“when, whenever, after, before”)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Locative (L)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“Josiah ate ice cream at the ball game.”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“where, wherever, at”)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Anticipation-Fulfillment (Ant/F)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“Janie promised to arrive at 5:00, and she did.”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“and so”)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Contrary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4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Concessive (Csv)</a:t>
                      </a:r>
                      <a:r>
                        <a:rPr lang="en-US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– </a:t>
                      </a:r>
                      <a:r>
                        <a:rPr lang="en-US" sz="24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“Even though she was sick, she went to school.” </a:t>
                      </a:r>
                      <a:r>
                        <a:rPr lang="en-US" sz="2400" b="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“although, though, yet, nevertheless, but, however”)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00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Situation-Response (Sit/R) </a:t>
                      </a:r>
                      <a:r>
                        <a:rPr lang="en-US" sz="2400" b="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b="0" i="1" dirty="0">
                          <a:solidFill>
                            <a:srgbClr val="613605"/>
                          </a:solidFill>
                        </a:rPr>
                        <a:t>“The logs caught fire, and Isaac smiled.” </a:t>
                      </a:r>
                      <a:r>
                        <a:rPr lang="en-US" sz="2400" b="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b="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b="0" i="0" u="none" dirty="0">
                          <a:solidFill>
                            <a:srgbClr val="613605"/>
                          </a:solidFill>
                        </a:rPr>
                        <a:t>: “and”)</a:t>
                      </a:r>
                      <a:endParaRPr lang="en-US" sz="2400" b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063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676132"/>
              </p:ext>
            </p:extLst>
          </p:nvPr>
        </p:nvGraphicFramePr>
        <p:xfrm>
          <a:off x="879215" y="330863"/>
          <a:ext cx="10515600" cy="6339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772376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35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Series (S)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Alternate (A)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65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Progression (P)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Both-And (B&amp;)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7752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SUBORDINATE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Restatement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Distinct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Action-Manner (Ac/Mn)</a:t>
                      </a:r>
                    </a:p>
                  </a:txBody>
                  <a:tcPr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Ground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Comparison (</a:t>
                      </a:r>
                      <a:r>
                        <a:rPr lang="en-US" sz="2000" b="1" dirty="0" err="1">
                          <a:solidFill>
                            <a:srgbClr val="492906"/>
                          </a:solidFill>
                        </a:rPr>
                        <a:t>Cf</a:t>
                      </a:r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Inference (∴)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Negative-Positive (–/+)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Bilateral (BL)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Question-Answer (Q/A)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Action-Result (Ac/Res)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933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Idea-Explanation (Id/</a:t>
                      </a:r>
                      <a:r>
                        <a:rPr lang="en-US" sz="2000" b="1" dirty="0" err="1">
                          <a:solidFill>
                            <a:srgbClr val="492906"/>
                          </a:solidFill>
                        </a:rPr>
                        <a:t>Exp</a:t>
                      </a:r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Action-Purpose (Ac/</a:t>
                      </a:r>
                      <a:r>
                        <a:rPr lang="en-US" sz="2000" b="1" dirty="0" err="1">
                          <a:solidFill>
                            <a:srgbClr val="492906"/>
                          </a:solidFill>
                        </a:rPr>
                        <a:t>Pur</a:t>
                      </a:r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45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General-Specific (</a:t>
                      </a:r>
                      <a:r>
                        <a:rPr lang="en-US" sz="2000" b="1" dirty="0" err="1">
                          <a:solidFill>
                            <a:srgbClr val="492906"/>
                          </a:solidFill>
                        </a:rPr>
                        <a:t>Gn</a:t>
                      </a:r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492906"/>
                          </a:solidFill>
                        </a:rPr>
                        <a:t>Sp</a:t>
                      </a:r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Conditional (If/Th)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88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Fact-Interpretation (Ft/In)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Temporal (T)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111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49290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Locative (L)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47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49290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Anticipation-Fulfillment (Ant/F)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346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Contrary Statement</a:t>
                      </a:r>
                    </a:p>
                  </a:txBody>
                  <a:tcPr>
                    <a:solidFill>
                      <a:srgbClr val="6136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49290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27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Concessive (Csv)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492906"/>
                          </a:solidFill>
                        </a:rPr>
                        <a:t>Situation-Response (Sit/R)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47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989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Deut</a:t>
            </a:r>
            <a:r>
              <a:rPr lang="en-US" dirty="0"/>
              <a:t> 7:1–4 (NASB)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CF7E83-766B-424C-A992-DEF6C3EAC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538298"/>
              </p:ext>
            </p:extLst>
          </p:nvPr>
        </p:nvGraphicFramePr>
        <p:xfrm>
          <a:off x="323305" y="1457824"/>
          <a:ext cx="11545389" cy="507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9189">
                  <a:extLst>
                    <a:ext uri="{9D8B030D-6E8A-4147-A177-3AD203B41FA5}">
                      <a16:colId xmlns:a16="http://schemas.microsoft.com/office/drawing/2014/main" val="2044073626"/>
                    </a:ext>
                  </a:extLst>
                </a:gridCol>
                <a:gridCol w="6626049">
                  <a:extLst>
                    <a:ext uri="{9D8B030D-6E8A-4147-A177-3AD203B41FA5}">
                      <a16:colId xmlns:a16="http://schemas.microsoft.com/office/drawing/2014/main" val="538694222"/>
                    </a:ext>
                  </a:extLst>
                </a:gridCol>
                <a:gridCol w="2007894">
                  <a:extLst>
                    <a:ext uri="{9D8B030D-6E8A-4147-A177-3AD203B41FA5}">
                      <a16:colId xmlns:a16="http://schemas.microsoft.com/office/drawing/2014/main" val="474404588"/>
                    </a:ext>
                  </a:extLst>
                </a:gridCol>
                <a:gridCol w="2512257">
                  <a:extLst>
                    <a:ext uri="{9D8B030D-6E8A-4147-A177-3AD203B41FA5}">
                      <a16:colId xmlns:a16="http://schemas.microsoft.com/office/drawing/2014/main" val="819693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Connectors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Relationship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Then you shall utterly destroy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“Then”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Temporal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3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You shall make no covenant with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 err="1"/>
                        <a:t>Ø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Explanation of 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7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and show no favor to them.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</a:t>
                      </a:r>
                      <a:r>
                        <a:rPr lang="en-US" sz="2100" b="0" dirty="0" err="1"/>
                        <a:t>expl</a:t>
                      </a:r>
                      <a:r>
                        <a:rPr lang="en-US" sz="2100" b="0" dirty="0"/>
                        <a:t>. of 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0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Furthermore, you shall not intermarry with them;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“Furthermore”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</a:t>
                      </a:r>
                      <a:r>
                        <a:rPr lang="en-US" sz="2100" b="0" dirty="0" err="1"/>
                        <a:t>expl</a:t>
                      </a:r>
                      <a:r>
                        <a:rPr lang="en-US" sz="2100" b="0" dirty="0"/>
                        <a:t>. of 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60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you shall not give your daughters to their sons,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 err="1"/>
                        <a:t>Ø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Explanation of 3a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9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nor shall you take their daughters for your sons.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“nor”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</a:t>
                      </a:r>
                      <a:r>
                        <a:rPr lang="en-US" sz="2100" b="0" dirty="0" err="1"/>
                        <a:t>expl</a:t>
                      </a:r>
                      <a:r>
                        <a:rPr lang="en-US" sz="2100" b="0" dirty="0"/>
                        <a:t>. of 3a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9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3188" indent="0">
                        <a:tabLst/>
                      </a:pPr>
                      <a:r>
                        <a:rPr lang="en-US" sz="2100" b="0" dirty="0"/>
                        <a:t>For they will turn your sons away from following Me to serve other gods;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“For”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Reason for 3bc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2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3188" indent="0">
                        <a:tabLst/>
                      </a:pPr>
                      <a:r>
                        <a:rPr lang="en-US" sz="2100" b="0" dirty="0"/>
                        <a:t>then the anger of the LORD will be kindled against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“then”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Further reason for 3bc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3188" indent="0">
                        <a:tabLst/>
                      </a:pPr>
                      <a:r>
                        <a:rPr lang="en-US" sz="2100" b="0" dirty="0"/>
                        <a:t>and He will quickly destroy you.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Further reason for 3bc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9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22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Deut</a:t>
            </a:r>
            <a:r>
              <a:rPr lang="en-US" dirty="0"/>
              <a:t> 7:1–4 (NASB)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19796B-0F44-8F4E-BB32-462196776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33"/>
          <a:stretch/>
        </p:blipFill>
        <p:spPr>
          <a:xfrm>
            <a:off x="838200" y="1495412"/>
            <a:ext cx="10498896" cy="5114394"/>
          </a:xfrm>
        </p:spPr>
      </p:pic>
    </p:spTree>
    <p:extLst>
      <p:ext uri="{BB962C8B-B14F-4D97-AF65-F5344CB8AC3E}">
        <p14:creationId xmlns:p14="http://schemas.microsoft.com/office/powerpoint/2010/main" val="2014530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Hab</a:t>
            </a:r>
            <a:r>
              <a:rPr lang="en-US" dirty="0"/>
              <a:t> 3:17–19 (</a:t>
            </a:r>
            <a:r>
              <a:rPr lang="en-US" dirty="0" err="1"/>
              <a:t>DeRo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25EEC-2BF9-264B-A9E9-CC62D9D4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/>
              <a:t>I. The Temporal Context for Habakkuk’s Joy in God (v. 17)</a:t>
            </a:r>
          </a:p>
          <a:p>
            <a:pPr marL="1198562" lvl="1" indent="-742950">
              <a:buSzPct val="100000"/>
              <a:buFont typeface="+mj-lt"/>
              <a:buAutoNum type="alphaUcPeriod"/>
            </a:pPr>
            <a:r>
              <a:rPr lang="en-US" dirty="0"/>
              <a:t>Crop devastation (v. 17a–d)</a:t>
            </a:r>
          </a:p>
          <a:p>
            <a:pPr marL="1198562" lvl="1" indent="-742950">
              <a:buSzPct val="100000"/>
              <a:buFont typeface="+mj-lt"/>
              <a:buAutoNum type="alphaUcPeriod"/>
            </a:pPr>
            <a:r>
              <a:rPr lang="en-US" dirty="0"/>
              <a:t>Livestock devastation (v. 17e–f)</a:t>
            </a:r>
          </a:p>
          <a:p>
            <a:pPr marL="465138" indent="-465138">
              <a:buSzPct val="100000"/>
              <a:buNone/>
            </a:pPr>
            <a:r>
              <a:rPr lang="en-US" dirty="0"/>
              <a:t>II. The Declaration of Habakkuk’s Joy in God (vv. 18–19)</a:t>
            </a:r>
          </a:p>
          <a:p>
            <a:pPr marL="1370012" lvl="1" indent="-914400">
              <a:buSzPct val="100000"/>
              <a:buFont typeface="+mj-lt"/>
              <a:buAutoNum type="alphaUcPeriod"/>
            </a:pPr>
            <a:r>
              <a:rPr lang="en-US" dirty="0"/>
              <a:t>The assertion of joy in God (v. 18)</a:t>
            </a:r>
          </a:p>
          <a:p>
            <a:pPr marL="1370012" lvl="1" indent="-914400">
              <a:buSzPct val="100000"/>
              <a:buFont typeface="+mj-lt"/>
              <a:buAutoNum type="alphaUcPeriod"/>
            </a:pPr>
            <a:r>
              <a:rPr lang="en-US" dirty="0"/>
              <a:t>The basis of joy in God (v. 19)</a:t>
            </a:r>
          </a:p>
        </p:txBody>
      </p:sp>
    </p:spTree>
    <p:extLst>
      <p:ext uri="{BB962C8B-B14F-4D97-AF65-F5344CB8AC3E}">
        <p14:creationId xmlns:p14="http://schemas.microsoft.com/office/powerpoint/2010/main" val="3765562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Hab</a:t>
            </a:r>
            <a:r>
              <a:rPr lang="en-US" dirty="0"/>
              <a:t> 3:17–19 (</a:t>
            </a:r>
            <a:r>
              <a:rPr lang="en-US" dirty="0" err="1"/>
              <a:t>DeRo</a:t>
            </a:r>
            <a:r>
              <a:rPr lang="en-US" dirty="0"/>
              <a:t>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CF7E83-766B-424C-A992-DEF6C3EAC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371739"/>
              </p:ext>
            </p:extLst>
          </p:nvPr>
        </p:nvGraphicFramePr>
        <p:xfrm>
          <a:off x="323305" y="1457824"/>
          <a:ext cx="11545389" cy="4937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99655">
                  <a:extLst>
                    <a:ext uri="{9D8B030D-6E8A-4147-A177-3AD203B41FA5}">
                      <a16:colId xmlns:a16="http://schemas.microsoft.com/office/drawing/2014/main" val="2044073626"/>
                    </a:ext>
                  </a:extLst>
                </a:gridCol>
                <a:gridCol w="6525583">
                  <a:extLst>
                    <a:ext uri="{9D8B030D-6E8A-4147-A177-3AD203B41FA5}">
                      <a16:colId xmlns:a16="http://schemas.microsoft.com/office/drawing/2014/main" val="538694222"/>
                    </a:ext>
                  </a:extLst>
                </a:gridCol>
                <a:gridCol w="2007894">
                  <a:extLst>
                    <a:ext uri="{9D8B030D-6E8A-4147-A177-3AD203B41FA5}">
                      <a16:colId xmlns:a16="http://schemas.microsoft.com/office/drawing/2014/main" val="474404588"/>
                    </a:ext>
                  </a:extLst>
                </a:gridCol>
                <a:gridCol w="2512257">
                  <a:extLst>
                    <a:ext uri="{9D8B030D-6E8A-4147-A177-3AD203B41FA5}">
                      <a16:colId xmlns:a16="http://schemas.microsoft.com/office/drawing/2014/main" val="819693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Connectors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Relationship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When the fig tree has not budded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“When”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Temporal marker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3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and there is no fruit at the vines,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Series with 17a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7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the produce of the olive has failed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 err="1"/>
                        <a:t>Ø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Explanation of 17ab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0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and the fields do not yield food,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</a:t>
                      </a:r>
                      <a:r>
                        <a:rPr lang="en-US" sz="2100" b="0" dirty="0" err="1"/>
                        <a:t>expl</a:t>
                      </a:r>
                      <a:r>
                        <a:rPr lang="en-US" sz="2100" b="0" dirty="0"/>
                        <a:t>. of 7ab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60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when the fold has not divided sheep,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“when”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temp. marker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9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and there is no cattle in the stalls,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Series with 17e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9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2100" b="0" dirty="0"/>
                        <a:t>then I will exult in YHWH,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“then”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Inference, temporal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2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I will rejoice in the God of my salvation.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 err="1"/>
                        <a:t>Ø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Explanation of 18a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YHWH my Lord is my strength;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 err="1"/>
                        <a:t>Ø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Explanation of 18b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9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and he has made my feet like the does’,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</a:t>
                      </a:r>
                      <a:r>
                        <a:rPr lang="en-US" sz="2100" b="0" dirty="0" err="1"/>
                        <a:t>expl</a:t>
                      </a:r>
                      <a:r>
                        <a:rPr lang="en-US" sz="2100" b="0" dirty="0"/>
                        <a:t>. of 18b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4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and on the heights he makes me walk.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</a:t>
                      </a:r>
                      <a:r>
                        <a:rPr lang="en-US" sz="2100" b="0" dirty="0" err="1"/>
                        <a:t>expl</a:t>
                      </a:r>
                      <a:r>
                        <a:rPr lang="en-US" sz="2100" b="0" dirty="0"/>
                        <a:t>. of 18b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80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141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Hab</a:t>
            </a:r>
            <a:r>
              <a:rPr lang="en-US" dirty="0"/>
              <a:t> 3:17–19 (</a:t>
            </a:r>
            <a:r>
              <a:rPr lang="en-US" dirty="0" err="1"/>
              <a:t>DeRo</a:t>
            </a:r>
            <a:r>
              <a:rPr lang="en-US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A123AF-F987-0649-A630-9FBA890A8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308" y="1497013"/>
            <a:ext cx="9951383" cy="5360987"/>
          </a:xfrm>
        </p:spPr>
      </p:pic>
    </p:spTree>
    <p:extLst>
      <p:ext uri="{BB962C8B-B14F-4D97-AF65-F5344CB8AC3E}">
        <p14:creationId xmlns:p14="http://schemas.microsoft.com/office/powerpoint/2010/main" val="1976268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Hab</a:t>
            </a:r>
            <a:r>
              <a:rPr lang="en-US" dirty="0"/>
              <a:t> 3:17–19 (</a:t>
            </a:r>
            <a:r>
              <a:rPr lang="en-US" dirty="0" err="1"/>
              <a:t>DeRo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25EEC-2BF9-264B-A9E9-CC62D9D4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/>
              <a:t>I. The Temporal Context for Habakkuk’s Joy in God (v. 17)</a:t>
            </a:r>
          </a:p>
          <a:p>
            <a:pPr marL="1198562" lvl="1" indent="-742950">
              <a:buSzPct val="100000"/>
              <a:buFont typeface="+mj-lt"/>
              <a:buAutoNum type="alphaUcPeriod"/>
            </a:pPr>
            <a:r>
              <a:rPr lang="en-US" dirty="0"/>
              <a:t>Crop devastation (v. 17a–d)</a:t>
            </a:r>
          </a:p>
          <a:p>
            <a:pPr marL="1198562" lvl="1" indent="-742950">
              <a:buSzPct val="100000"/>
              <a:buFont typeface="+mj-lt"/>
              <a:buAutoNum type="alphaUcPeriod"/>
            </a:pPr>
            <a:r>
              <a:rPr lang="en-US" dirty="0"/>
              <a:t>Livestock devastation (v. 17e–f)</a:t>
            </a:r>
          </a:p>
          <a:p>
            <a:pPr marL="465138" indent="-465138">
              <a:buSzPct val="100000"/>
              <a:buNone/>
            </a:pPr>
            <a:r>
              <a:rPr lang="en-US" dirty="0"/>
              <a:t>II. The Declaration of Habakkuk’s Joy in God (vv. 18–19)</a:t>
            </a:r>
          </a:p>
          <a:p>
            <a:pPr marL="1370012" lvl="1" indent="-914400">
              <a:buSzPct val="100000"/>
              <a:buFont typeface="+mj-lt"/>
              <a:buAutoNum type="alphaUcPeriod"/>
            </a:pPr>
            <a:r>
              <a:rPr lang="en-US" dirty="0"/>
              <a:t>The assertion of joy in God (v. 18)</a:t>
            </a:r>
          </a:p>
          <a:p>
            <a:pPr marL="1370012" lvl="1" indent="-914400">
              <a:buSzPct val="100000"/>
              <a:buFont typeface="+mj-lt"/>
              <a:buAutoNum type="alphaUcPeriod"/>
            </a:pPr>
            <a:r>
              <a:rPr lang="en-US" dirty="0"/>
              <a:t>The basis of joy in God (v. 19)</a:t>
            </a:r>
          </a:p>
        </p:txBody>
      </p:sp>
    </p:spTree>
    <p:extLst>
      <p:ext uri="{BB962C8B-B14F-4D97-AF65-F5344CB8AC3E}">
        <p14:creationId xmlns:p14="http://schemas.microsoft.com/office/powerpoint/2010/main" val="1025401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Exod</a:t>
            </a:r>
            <a:r>
              <a:rPr lang="en-US" dirty="0"/>
              <a:t> 19:4–6 (</a:t>
            </a:r>
            <a:r>
              <a:rPr lang="en-US" dirty="0" err="1"/>
              <a:t>DeRo</a:t>
            </a:r>
            <a:r>
              <a:rPr lang="en-US" dirty="0"/>
              <a:t>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CF7E83-766B-424C-A992-DEF6C3EAC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35876"/>
              </p:ext>
            </p:extLst>
          </p:nvPr>
        </p:nvGraphicFramePr>
        <p:xfrm>
          <a:off x="323305" y="1457824"/>
          <a:ext cx="11558814" cy="4846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13080">
                  <a:extLst>
                    <a:ext uri="{9D8B030D-6E8A-4147-A177-3AD203B41FA5}">
                      <a16:colId xmlns:a16="http://schemas.microsoft.com/office/drawing/2014/main" val="2044073626"/>
                    </a:ext>
                  </a:extLst>
                </a:gridCol>
                <a:gridCol w="6525583">
                  <a:extLst>
                    <a:ext uri="{9D8B030D-6E8A-4147-A177-3AD203B41FA5}">
                      <a16:colId xmlns:a16="http://schemas.microsoft.com/office/drawing/2014/main" val="538694222"/>
                    </a:ext>
                  </a:extLst>
                </a:gridCol>
                <a:gridCol w="2007894">
                  <a:extLst>
                    <a:ext uri="{9D8B030D-6E8A-4147-A177-3AD203B41FA5}">
                      <a16:colId xmlns:a16="http://schemas.microsoft.com/office/drawing/2014/main" val="474404588"/>
                    </a:ext>
                  </a:extLst>
                </a:gridCol>
                <a:gridCol w="2512257">
                  <a:extLst>
                    <a:ext uri="{9D8B030D-6E8A-4147-A177-3AD203B41FA5}">
                      <a16:colId xmlns:a16="http://schemas.microsoft.com/office/drawing/2014/main" val="819693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Connectors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Relationship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8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You have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 err="1"/>
                        <a:t>Ø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New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3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what I did to 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 err="1"/>
                        <a:t>Ø</a:t>
                      </a:r>
                      <a:endParaRPr lang="en-US" sz="2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Direct 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7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and how I lifted you on eagles’ wings,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06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and how I brought you to myself.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60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2100" b="0" dirty="0"/>
                        <a:t>And now,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 now”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Inference from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9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if you will indeed listen at my 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“if”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Condition to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9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and keep my covenant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cond. to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2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5138" indent="0">
                        <a:tabLst/>
                      </a:pPr>
                      <a:r>
                        <a:rPr lang="en-US" sz="2100" b="0" dirty="0"/>
                        <a:t>and be my treasured possession from all peoples,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“and”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Cont. cond. to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9163" indent="0">
                        <a:tabLst/>
                      </a:pPr>
                      <a:r>
                        <a:rPr lang="en-US" sz="2100" b="0" dirty="0"/>
                        <a:t>for all the earth is mine,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“for”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Reason for 5c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9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2100" b="0" dirty="0"/>
                        <a:t>then you will be for me a kingdom of priests and a holy nation.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“then”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0" dirty="0"/>
                        <a:t>Inference from 5a–d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4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650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Exod</a:t>
            </a:r>
            <a:r>
              <a:rPr lang="en-US" dirty="0"/>
              <a:t> 19:4–6 (</a:t>
            </a:r>
            <a:r>
              <a:rPr lang="en-US" dirty="0" err="1"/>
              <a:t>DeRo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FE85F3-F9C4-FE4A-BB6D-A06025628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308" y="1497013"/>
            <a:ext cx="9051384" cy="5360987"/>
          </a:xfrm>
        </p:spPr>
      </p:pic>
    </p:spTree>
    <p:extLst>
      <p:ext uri="{BB962C8B-B14F-4D97-AF65-F5344CB8AC3E}">
        <p14:creationId xmlns:p14="http://schemas.microsoft.com/office/powerpoint/2010/main" val="239509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Create an Argument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CF0-E1AC-1942-9F90-294433D3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Tool: </a:t>
            </a:r>
            <a:r>
              <a:rPr lang="en-US" dirty="0" err="1">
                <a:solidFill>
                  <a:srgbClr val="945200"/>
                </a:solidFill>
              </a:rPr>
              <a:t>www.biblearc.com</a:t>
            </a:r>
            <a:endParaRPr lang="en-US" dirty="0">
              <a:solidFill>
                <a:srgbClr val="945200"/>
              </a:solidFill>
            </a:endParaRPr>
          </a:p>
          <a:p>
            <a:r>
              <a:rPr lang="en-US" dirty="0"/>
              <a:t>Distinguish propositions, whether full clauses or adverbial phrases. </a:t>
            </a:r>
          </a:p>
          <a:p>
            <a:pPr lvl="1"/>
            <a:r>
              <a:rPr lang="en-US" u="sng" dirty="0"/>
              <a:t>Clause</a:t>
            </a:r>
            <a:r>
              <a:rPr lang="en-US" dirty="0"/>
              <a:t>: </a:t>
            </a:r>
            <a:r>
              <a:rPr lang="en-US" b="0" dirty="0"/>
              <a:t>A grammatical construction made up of a subject and its predicate with a possible coordinating or subordinating conjunction and various modifiers.</a:t>
            </a:r>
          </a:p>
          <a:p>
            <a:pPr lvl="1"/>
            <a:r>
              <a:rPr lang="en-US" u="sng" dirty="0"/>
              <a:t>Adverbial Phrase</a:t>
            </a:r>
            <a:r>
              <a:rPr lang="en-US" dirty="0"/>
              <a:t>: </a:t>
            </a:r>
            <a:r>
              <a:rPr lang="en-US" b="0" dirty="0"/>
              <a:t>A group of words that fills an adverbial slot in a clause.</a:t>
            </a:r>
          </a:p>
        </p:txBody>
      </p:sp>
    </p:spTree>
    <p:extLst>
      <p:ext uri="{BB962C8B-B14F-4D97-AF65-F5344CB8AC3E}">
        <p14:creationId xmlns:p14="http://schemas.microsoft.com/office/powerpoint/2010/main" val="28844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Argument Tracing in </a:t>
            </a:r>
            <a:r>
              <a:rPr lang="en-US" dirty="0" err="1"/>
              <a:t>Exod</a:t>
            </a:r>
            <a:r>
              <a:rPr lang="en-US" dirty="0"/>
              <a:t> 19:4–6 (</a:t>
            </a:r>
            <a:r>
              <a:rPr lang="en-US" dirty="0" err="1"/>
              <a:t>DeRo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25EEC-2BF9-264B-A9E9-CC62D9D4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65138" indent="-465138">
              <a:buSzPct val="100000"/>
              <a:buFont typeface="+mj-lt"/>
              <a:buAutoNum type="romanUcPeriod"/>
            </a:pPr>
            <a:r>
              <a:rPr lang="en-US" dirty="0"/>
              <a:t>The Basis of God’s Calling for His People: God’s Deliverance (v. 4)</a:t>
            </a:r>
          </a:p>
          <a:p>
            <a:pPr marL="463551" indent="-465138">
              <a:buSzPct val="100000"/>
              <a:buFont typeface="+mj-lt"/>
              <a:buAutoNum type="romanUcPeriod"/>
            </a:pPr>
            <a:r>
              <a:rPr lang="en-US" dirty="0"/>
              <a:t>The Nature of God’s Calling for His People: To Exalt God in the World (vv. 5–6)</a:t>
            </a:r>
          </a:p>
          <a:p>
            <a:pPr marL="919163" lvl="1" indent="-465138">
              <a:buSzPct val="100000"/>
              <a:buFont typeface="+mj-lt"/>
              <a:buAutoNum type="alphaUcPeriod"/>
            </a:pPr>
            <a:r>
              <a:rPr lang="en-US" dirty="0"/>
              <a:t>The means for fulfilling the calling to exalt God in the world: radical God-centered living (v. 5)</a:t>
            </a:r>
          </a:p>
          <a:p>
            <a:pPr marL="1373188" lvl="2" indent="-455613">
              <a:buSzPct val="100000"/>
              <a:buFont typeface="+mj-lt"/>
              <a:buAutoNum type="arabicPeriod"/>
            </a:pPr>
            <a:r>
              <a:rPr lang="en-US" dirty="0"/>
              <a:t>Heed God’s voice</a:t>
            </a:r>
          </a:p>
          <a:p>
            <a:pPr marL="1373188" lvl="2" indent="-455613">
              <a:buSzPct val="100000"/>
              <a:buFont typeface="+mj-lt"/>
              <a:buAutoNum type="arabicPeriod"/>
            </a:pPr>
            <a:r>
              <a:rPr lang="en-US" dirty="0"/>
              <a:t>Keep God’s covenant</a:t>
            </a:r>
          </a:p>
          <a:p>
            <a:pPr marL="1373188" lvl="2" indent="-455613">
              <a:buSzPct val="100000"/>
              <a:buFont typeface="+mj-lt"/>
              <a:buAutoNum type="arabicPeriod"/>
            </a:pPr>
            <a:r>
              <a:rPr lang="en-US" dirty="0"/>
              <a:t>Exist as God’s treasured possession in the context of the world</a:t>
            </a:r>
          </a:p>
          <a:p>
            <a:pPr marL="917575" lvl="1" indent="-455613">
              <a:buSzPct val="100000"/>
              <a:buFont typeface="+mj-lt"/>
              <a:buAutoNum type="alphaUcPeriod"/>
            </a:pPr>
            <a:r>
              <a:rPr lang="en-US" dirty="0"/>
              <a:t>The essence of the calling to exalt God in the world (v. 6)</a:t>
            </a:r>
          </a:p>
          <a:p>
            <a:pPr marL="1373188" lvl="2" indent="-455613">
              <a:buSzPct val="100000"/>
              <a:buFont typeface="+mj-lt"/>
              <a:buAutoNum type="arabicPeriod"/>
            </a:pPr>
            <a:r>
              <a:rPr lang="en-US" dirty="0"/>
              <a:t>Serving as a kingdom of priests: mediate God’s greatness and worth</a:t>
            </a:r>
          </a:p>
          <a:p>
            <a:pPr marL="1373188" lvl="2" indent="-455613">
              <a:buSzPct val="100000"/>
              <a:buFont typeface="+mj-lt"/>
              <a:buAutoNum type="arabicPeriod"/>
            </a:pPr>
            <a:r>
              <a:rPr lang="en-US" dirty="0"/>
              <a:t>Serving as a holy nation: display God’s greatness and worth </a:t>
            </a:r>
          </a:p>
        </p:txBody>
      </p:sp>
    </p:spTree>
    <p:extLst>
      <p:ext uri="{BB962C8B-B14F-4D97-AF65-F5344CB8AC3E}">
        <p14:creationId xmlns:p14="http://schemas.microsoft.com/office/powerpoint/2010/main" val="21079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CF0-E1AC-1942-9F90-294433D3E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299"/>
            <a:ext cx="10515600" cy="6468701"/>
          </a:xfrm>
        </p:spPr>
        <p:txBody>
          <a:bodyPr>
            <a:normAutofit/>
          </a:bodyPr>
          <a:lstStyle/>
          <a:p>
            <a:r>
              <a:rPr lang="en-US" dirty="0"/>
              <a:t>Identify the semantic relationship between propositions. </a:t>
            </a:r>
          </a:p>
          <a:p>
            <a:pPr lvl="1"/>
            <a:r>
              <a:rPr lang="en-US" u="sng" dirty="0"/>
              <a:t>Coordinate relationships</a:t>
            </a:r>
            <a:r>
              <a:rPr lang="en-US" dirty="0"/>
              <a:t>: </a:t>
            </a:r>
            <a:r>
              <a:rPr lang="en-US" b="0" dirty="0"/>
              <a:t>Those that stand side-by-side, whether operating independently in </a:t>
            </a:r>
            <a:r>
              <a:rPr lang="en-US" b="0" i="1" dirty="0"/>
              <a:t>series</a:t>
            </a:r>
            <a:r>
              <a:rPr lang="en-US" b="0" dirty="0"/>
              <a:t>, in </a:t>
            </a:r>
            <a:r>
              <a:rPr lang="en-US" b="0" i="1" dirty="0"/>
              <a:t>progression </a:t>
            </a:r>
            <a:r>
              <a:rPr lang="en-US" b="0" dirty="0"/>
              <a:t>pointing to a climax</a:t>
            </a:r>
            <a:r>
              <a:rPr lang="en-US" b="0" i="1" dirty="0"/>
              <a:t>, </a:t>
            </a:r>
            <a:r>
              <a:rPr lang="en-US" b="0" dirty="0"/>
              <a:t>as </a:t>
            </a:r>
            <a:r>
              <a:rPr lang="en-US" b="0" i="1" dirty="0"/>
              <a:t>alternative </a:t>
            </a:r>
            <a:r>
              <a:rPr lang="en-US" b="0" dirty="0"/>
              <a:t>possibilities of a given situation, or as </a:t>
            </a:r>
            <a:r>
              <a:rPr lang="en-US" b="0" i="1" dirty="0"/>
              <a:t>both true </a:t>
            </a:r>
            <a:r>
              <a:rPr lang="en-US" b="0" dirty="0"/>
              <a:t>or </a:t>
            </a:r>
            <a:r>
              <a:rPr lang="en-US" b="0" i="1" dirty="0"/>
              <a:t>both false</a:t>
            </a:r>
            <a:r>
              <a:rPr lang="en-US" b="0" dirty="0"/>
              <a:t>. </a:t>
            </a:r>
          </a:p>
          <a:p>
            <a:pPr lvl="1"/>
            <a:r>
              <a:rPr lang="en-US" u="sng" dirty="0"/>
              <a:t>Subordinate relationships</a:t>
            </a:r>
            <a:r>
              <a:rPr lang="en-US" dirty="0"/>
              <a:t>: </a:t>
            </a:r>
            <a:r>
              <a:rPr lang="en-US" b="0" dirty="0"/>
              <a:t>Always have a main clause or text unit and then another that restates, stands distinct from, or stands contrary to the main clause or text.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237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Argument Diagram or “Arc”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00499"/>
              </p:ext>
            </p:extLst>
          </p:nvPr>
        </p:nvGraphicFramePr>
        <p:xfrm>
          <a:off x="838200" y="1497013"/>
          <a:ext cx="10515600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1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Argument Diagram or “Arc”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608648"/>
              </p:ext>
            </p:extLst>
          </p:nvPr>
        </p:nvGraphicFramePr>
        <p:xfrm>
          <a:off x="838200" y="1497013"/>
          <a:ext cx="10515600" cy="2286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Series (S) </a:t>
                      </a:r>
                      <a:r>
                        <a:rPr lang="en-US" sz="240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rgbClr val="613605"/>
                          </a:solidFill>
                        </a:rPr>
                        <a:t>“Ezra likes basketball and enjoys soccer.” </a:t>
                      </a:r>
                      <a:r>
                        <a:rPr lang="en-US" sz="240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i="0" dirty="0">
                          <a:solidFill>
                            <a:srgbClr val="613605"/>
                          </a:solidFill>
                        </a:rPr>
                        <a:t>: “and, likewise”)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5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Argument Diagram or “Arc”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189461"/>
              </p:ext>
            </p:extLst>
          </p:nvPr>
        </p:nvGraphicFramePr>
        <p:xfrm>
          <a:off x="838200" y="1497013"/>
          <a:ext cx="10515600" cy="2651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Series (S)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“Ezra likes basketball and enjoys soccer.” 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“and, likewise”)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Progression (P) </a:t>
                      </a:r>
                      <a:r>
                        <a:rPr lang="en-US" sz="240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rgbClr val="613605"/>
                          </a:solidFill>
                        </a:rPr>
                        <a:t>“Ben let go of the branch and then fell to the ground.” </a:t>
                      </a:r>
                      <a:r>
                        <a:rPr lang="en-US" sz="240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i="0" dirty="0">
                          <a:solidFill>
                            <a:srgbClr val="613605"/>
                          </a:solidFill>
                        </a:rPr>
                        <a:t>: “then, and, furthermore”)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36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65AC-C21F-BF4E-801D-49331051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Argument Diagram or “Arc”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B99718-B751-2E4E-8077-C3205FB47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208594"/>
              </p:ext>
            </p:extLst>
          </p:nvPr>
        </p:nvGraphicFramePr>
        <p:xfrm>
          <a:off x="838200" y="1497013"/>
          <a:ext cx="10515600" cy="3017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6959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COORDINATE</a:t>
                      </a:r>
                    </a:p>
                  </a:txBody>
                  <a:tcPr>
                    <a:solidFill>
                      <a:srgbClr val="945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71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Series (S)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“Ezra likes basketball and enjoys soccer.” 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“and, likewise”)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28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Progression (P) 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“Ben let go of the branch and then fell to the ground.” 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signal</a:t>
                      </a:r>
                      <a:r>
                        <a:rPr lang="en-US" sz="2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: “then, and, furthermore”)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41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492906"/>
                          </a:solidFill>
                        </a:rPr>
                        <a:t>Alternate (A) </a:t>
                      </a:r>
                      <a:r>
                        <a:rPr lang="en-US" sz="2400" dirty="0">
                          <a:solidFill>
                            <a:srgbClr val="613605"/>
                          </a:solidFill>
                        </a:rPr>
                        <a:t>– </a:t>
                      </a:r>
                      <a:r>
                        <a:rPr lang="en-US" sz="2400" i="1" dirty="0">
                          <a:solidFill>
                            <a:srgbClr val="613605"/>
                          </a:solidFill>
                        </a:rPr>
                        <a:t>“Emily couldn’t decide whether ‘A’ or ‘B’ was right.” </a:t>
                      </a:r>
                      <a:r>
                        <a:rPr lang="en-US" sz="2400" i="0" dirty="0">
                          <a:solidFill>
                            <a:srgbClr val="613605"/>
                          </a:solidFill>
                        </a:rPr>
                        <a:t>(</a:t>
                      </a:r>
                      <a:r>
                        <a:rPr lang="en-US" sz="2400" i="0" u="sng" dirty="0">
                          <a:solidFill>
                            <a:srgbClr val="613605"/>
                          </a:solidFill>
                        </a:rPr>
                        <a:t>signal</a:t>
                      </a:r>
                      <a:r>
                        <a:rPr lang="en-US" sz="2400" i="0" u="none" dirty="0">
                          <a:solidFill>
                            <a:srgbClr val="613605"/>
                          </a:solidFill>
                        </a:rPr>
                        <a:t>: “or, but, while, on the other hand”)</a:t>
                      </a:r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37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6136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8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8095</TotalTime>
  <Words>3406</Words>
  <Application>Microsoft Macintosh PowerPoint</Application>
  <PresentationFormat>Widescreen</PresentationFormat>
  <Paragraphs>341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Angsana New</vt:lpstr>
      <vt:lpstr>Arial</vt:lpstr>
      <vt:lpstr>Calibri</vt:lpstr>
      <vt:lpstr>Calibri Light</vt:lpstr>
      <vt:lpstr>Courier New</vt:lpstr>
      <vt:lpstr>Wingdings</vt:lpstr>
      <vt:lpstr>Office Theme</vt:lpstr>
      <vt:lpstr>HOW TO UNDERSTAND AND APPLY THE OLD TESTAMENT</vt:lpstr>
      <vt:lpstr>STEPS IN THE JOURNEY</vt:lpstr>
      <vt:lpstr>6. ARGUMENT TRACING</vt:lpstr>
      <vt:lpstr>Step 1: Create an Argument Diagram</vt:lpstr>
      <vt:lpstr>PowerPoint Presentation</vt:lpstr>
      <vt:lpstr>Create an Argument Diagram or “Arc”</vt:lpstr>
      <vt:lpstr>Create an Argument Diagram or “Arc”</vt:lpstr>
      <vt:lpstr>Create an Argument Diagram or “Arc”</vt:lpstr>
      <vt:lpstr>Create an Argument Diagram or “Arc”</vt:lpstr>
      <vt:lpstr>Create an Argument Diagram or “Arc”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Argument Tracing in Deut 7:1–4 (NASB)</vt:lpstr>
      <vt:lpstr>Argument Tracing in Deut 7:1–4 (NASB)</vt:lpstr>
      <vt:lpstr>Argument Tracing in Hab 3:17–19 (DeRo)</vt:lpstr>
      <vt:lpstr>Argument Tracing in Hab 3:17–19 (DeRo)</vt:lpstr>
      <vt:lpstr>Argument Tracing in Hab 3:17–19 (DeRo)</vt:lpstr>
      <vt:lpstr>Argument Tracing in Hab 3:17–19 (DeRo)</vt:lpstr>
      <vt:lpstr>Argument Tracing in Exod 19:4–6 (DeRo)</vt:lpstr>
      <vt:lpstr>Argument Tracing in Exod 19:4–6 (DeRo)</vt:lpstr>
      <vt:lpstr>Argument Tracing in Exod 19:4–6 (DeRo)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UNDERSTAND AND APPLY THE OLD TESTAMENT</dc:title>
  <dc:creator>Jason DeRouchie</dc:creator>
  <cp:lastModifiedBy>Jason DeRouchie</cp:lastModifiedBy>
  <cp:revision>131</cp:revision>
  <dcterms:created xsi:type="dcterms:W3CDTF">2019-01-26T20:24:30Z</dcterms:created>
  <dcterms:modified xsi:type="dcterms:W3CDTF">2019-03-31T15:58:09Z</dcterms:modified>
</cp:coreProperties>
</file>