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9" r:id="rId3"/>
    <p:sldId id="257" r:id="rId4"/>
    <p:sldId id="261" r:id="rId5"/>
    <p:sldId id="300" r:id="rId6"/>
    <p:sldId id="303" r:id="rId7"/>
    <p:sldId id="304" r:id="rId8"/>
    <p:sldId id="306" r:id="rId9"/>
    <p:sldId id="305" r:id="rId10"/>
    <p:sldId id="302" r:id="rId11"/>
    <p:sldId id="307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605"/>
    <a:srgbClr val="492906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9"/>
    <p:restoredTop sz="94484"/>
  </p:normalViewPr>
  <p:slideViewPr>
    <p:cSldViewPr snapToGrid="0" snapToObjects="1">
      <p:cViewPr varScale="1">
        <p:scale>
          <a:sx n="160" d="100"/>
          <a:sy n="160" d="100"/>
        </p:scale>
        <p:origin x="18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ECD87-4109-DE44-9A6B-2CEBDB4321BA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4C4A-CEF5-D042-A6C2-4653C2B8A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3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F4C4A-CEF5-D042-A6C2-4653C2B8A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B42C-322B-0E4B-A6C8-42F72BA22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0ED90-0F39-0540-B28F-28990E696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EE229-BAFE-1547-ABE1-A0CEA737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9D06-1768-E049-A95D-2DECEA5B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D4E-96E3-B141-99E5-CBFC7EB1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B40B-FF59-054B-B4BA-AB78768E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6A36A-D6B6-AA42-9D56-39C388E1C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954CA-8E8E-644A-8525-FCB1038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30FDC-A796-5C4B-9F8F-1D768EF3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ED117-8326-9140-809C-CABFFB6F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F8D96-09C5-7E4D-BB99-BD293784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E83E-0854-E345-9B83-B0913392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D8FF6-3EFF-2B4C-9E85-49E6053F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AD4D-620E-DF4A-8D3E-D826AB0D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CC3A-4D45-8D40-9675-34695913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037A-B706-D848-BC13-914DE606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5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56262-628E-5042-93A5-54C6561BD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4E318-DF41-7646-9972-072E87407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98C3F-7DDD-E44D-9B4C-A4EE7439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E80D3-13F6-5148-AC40-528D94AF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94F4F-22E8-4D40-A554-383B1402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92906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C39D-AEB1-3D4B-825E-08FEC6E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  <a:solidFill>
            <a:srgbClr val="492906"/>
          </a:solidFill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n-lt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6D95-05A5-CA48-8D41-FAAF9F66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5360276"/>
          </a:xfrm>
        </p:spPr>
        <p:txBody>
          <a:bodyPr/>
          <a:lstStyle>
            <a:lvl1pPr marL="471488" indent="-471488">
              <a:buClr>
                <a:srgbClr val="492906"/>
              </a:buClr>
              <a:buSzPct val="80000"/>
              <a:buFont typeface="Wingdings" pitchFamily="2" charset="2"/>
              <a:buChar char="q"/>
              <a:tabLst/>
              <a:defRPr sz="48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927100" indent="-469900">
              <a:buClr>
                <a:srgbClr val="492906"/>
              </a:buClr>
              <a:buSzPct val="80000"/>
              <a:buFont typeface="Wingdings" pitchFamily="2" charset="2"/>
              <a:buChar char="v"/>
              <a:tabLst/>
              <a:defRPr sz="44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382713" indent="-468313">
              <a:buClr>
                <a:srgbClr val="492906"/>
              </a:buClr>
              <a:buSzPct val="80000"/>
              <a:buFont typeface="Courier New" panose="02070309020205020404" pitchFamily="49" charset="0"/>
              <a:buChar char="o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838325" indent="-466725">
              <a:buClr>
                <a:srgbClr val="492906"/>
              </a:buClr>
              <a:buSzPct val="80000"/>
              <a:buFont typeface="Wingdings" pitchFamily="2" charset="2"/>
              <a:buChar char="§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95525" indent="-466725">
              <a:buClr>
                <a:srgbClr val="492906"/>
              </a:buClr>
              <a:buSzPct val="80000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4788" indent="-458788">
              <a:buSzPct val="80000"/>
              <a:tabLst/>
              <a:defRPr sz="36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68527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492906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C39D-AEB1-3D4B-825E-08FEC6E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  <a:solidFill>
            <a:srgbClr val="945200"/>
          </a:solidFill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n-lt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6D95-05A5-CA48-8D41-FAAF9F66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5360276"/>
          </a:xfrm>
        </p:spPr>
        <p:txBody>
          <a:bodyPr/>
          <a:lstStyle>
            <a:lvl1pPr marL="471488" indent="-471488">
              <a:buClr>
                <a:srgbClr val="492906"/>
              </a:buClr>
              <a:buSzPct val="80000"/>
              <a:buFont typeface="Wingdings" pitchFamily="2" charset="2"/>
              <a:buChar char="q"/>
              <a:tabLst/>
              <a:defRPr sz="48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927100" indent="-469900">
              <a:buClr>
                <a:srgbClr val="492906"/>
              </a:buClr>
              <a:buSzPct val="80000"/>
              <a:buFont typeface="Wingdings" pitchFamily="2" charset="2"/>
              <a:buChar char="v"/>
              <a:tabLst/>
              <a:defRPr sz="44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382713" indent="-468313">
              <a:buClr>
                <a:srgbClr val="492906"/>
              </a:buClr>
              <a:buSzPct val="80000"/>
              <a:buFont typeface="Courier New" panose="02070309020205020404" pitchFamily="49" charset="0"/>
              <a:buChar char="o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838325" indent="-466725">
              <a:buClr>
                <a:srgbClr val="492906"/>
              </a:buClr>
              <a:buSzPct val="80000"/>
              <a:buFont typeface="Wingdings" pitchFamily="2" charset="2"/>
              <a:buChar char="§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95525" indent="-466725">
              <a:buClr>
                <a:srgbClr val="492906"/>
              </a:buClr>
              <a:buSzPct val="80000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2557-F884-E243-8543-EBD4A25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257DD-2FB3-1440-B75B-C87598328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BE73-719E-5043-8BEC-23A38062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BD787-C0C7-1241-B0A6-B718343C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383D-457A-264B-8111-F388124E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F0FC-041A-844F-91BB-B2DE6DD4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ABF7-BC1C-BE41-93BB-8096C94C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988B4-8C54-ED4C-9677-E086B341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13400-98F1-F94B-B68A-7F1D15A9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6120F-BA14-9F49-8E10-B51F4DBD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680BB-EBD4-8A48-8ECC-32F9113A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D18A-C618-5A4A-A645-ABBF1092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A4003-0F70-9C44-A2A9-7767224C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FD1E3-9E7C-2B4A-889B-14643ABBC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C90B2-B28F-2F44-BC4E-ADC7C7D1D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9C9E3-DA3F-EE4B-9C29-8C2182CE8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20DFD-A9C8-0B48-BB56-1C3CE661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370DE-6924-E941-AF08-25BCA426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769F5-6286-D148-8810-244A3A7E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B0AB-502C-C540-A812-84B7D85C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1B757-4089-584C-A5C5-95B3FD99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B21E0-692C-EC4D-B73F-BA33ECC6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2EE24-7EA8-9948-8566-D5A59607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462D-CBF6-DA4B-9D24-9C497A53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4DA7C-291A-6E42-BC56-32B82424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D639E-3B20-E043-8075-E260C9B5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38DE-CB2C-7044-8868-9C9FAFE3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8137-D275-F543-8761-E38F9DBC4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988A7-8AC5-EA40-BAB7-8D21FA717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E91F-CC14-6244-82F5-19508B9F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3B5E8-1CAC-4649-B6C9-A0BCD879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3CF6-89D1-DF40-AA6A-822E2080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01AEC-7993-E743-9CCF-6C23DBED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55F2A-D660-FE40-BA83-9060BC07D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B099-6511-9443-8275-CC6FAB48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AAF4-3932-514B-8393-D96687F5B08B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C931B-6C83-B94C-98D5-EB34B01DD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DB53-077B-5945-A9D8-F48DCA195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52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EA56F0-7048-DB42-A871-8829E075C5C6}"/>
              </a:ext>
            </a:extLst>
          </p:cNvPr>
          <p:cNvSpPr txBox="1"/>
          <p:nvPr/>
        </p:nvSpPr>
        <p:spPr>
          <a:xfrm>
            <a:off x="9194104" y="4439577"/>
            <a:ext cx="1844007" cy="2554545"/>
          </a:xfrm>
          <a:prstGeom prst="rect">
            <a:avLst/>
          </a:prstGeom>
          <a:solidFill>
            <a:srgbClr val="492906"/>
          </a:solidFill>
          <a:ln>
            <a:solidFill>
              <a:srgbClr val="945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58C93-D055-C440-919C-ED2CE0829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393173"/>
            <a:ext cx="9862455" cy="3161955"/>
          </a:xfrm>
          <a:solidFill>
            <a:srgbClr val="492906"/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HOW TO</a:t>
            </a:r>
            <a:b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UNDERSTAND AND APPLY</a:t>
            </a:r>
            <a:b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OLD TESTAMENT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55379-7FCC-094E-98AE-C89DEE208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4527259"/>
            <a:ext cx="9862454" cy="20426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>
                <a:solidFill>
                  <a:srgbClr val="945200"/>
                </a:solidFill>
              </a:rPr>
              <a:t>Jason S. </a:t>
            </a:r>
            <a:r>
              <a:rPr lang="en-US" sz="2800" dirty="0" err="1">
                <a:solidFill>
                  <a:srgbClr val="945200"/>
                </a:solidFill>
              </a:rPr>
              <a:t>DeRouchie</a:t>
            </a:r>
            <a:r>
              <a:rPr lang="en-US" sz="2800" dirty="0">
                <a:solidFill>
                  <a:srgbClr val="945200"/>
                </a:solidFill>
              </a:rPr>
              <a:t>, PhD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Professor of Old Testament and Biblical Theology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Bethlehem College &amp; Seminary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Elder, Bethlehem Baptist Church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Spring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7981B-E697-6945-8073-29DF4C2319A9}"/>
              </a:ext>
            </a:extLst>
          </p:cNvPr>
          <p:cNvSpPr txBox="1"/>
          <p:nvPr/>
        </p:nvSpPr>
        <p:spPr>
          <a:xfrm>
            <a:off x="1175656" y="3748806"/>
            <a:ext cx="9862455" cy="584775"/>
          </a:xfrm>
          <a:prstGeom prst="rect">
            <a:avLst/>
          </a:prstGeom>
          <a:solidFill>
            <a:srgbClr val="945200"/>
          </a:solidFill>
          <a:ln>
            <a:solidFill>
              <a:srgbClr val="945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TWELVE STEPS FROM EXEGESIS TO THEOLOGY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4CBD6-2563-D345-9A52-85FE90A5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66" y="4575202"/>
            <a:ext cx="1572385" cy="22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86341DC-9414-6846-B97C-D4E232802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218368"/>
              </p:ext>
            </p:extLst>
          </p:nvPr>
        </p:nvGraphicFramePr>
        <p:xfrm>
          <a:off x="838200" y="329496"/>
          <a:ext cx="10515600" cy="2621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5463">
                  <a:extLst>
                    <a:ext uri="{9D8B030D-6E8A-4147-A177-3AD203B41FA5}">
                      <a16:colId xmlns:a16="http://schemas.microsoft.com/office/drawing/2014/main" val="835458031"/>
                    </a:ext>
                  </a:extLst>
                </a:gridCol>
                <a:gridCol w="6400137">
                  <a:extLst>
                    <a:ext uri="{9D8B030D-6E8A-4147-A177-3AD203B41FA5}">
                      <a16:colId xmlns:a16="http://schemas.microsoft.com/office/drawing/2014/main" val="20807773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OPTION 2: Adverbial View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2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e-IL" sz="4000" dirty="0" err="1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בִּקֵשׁ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יְהוָה ... </a:t>
                      </a:r>
                      <a:r>
                        <a:rPr lang="he-IL" sz="4000" dirty="0" err="1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אִישׁ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...</a:t>
                      </a:r>
                    </a:p>
                    <a:p>
                      <a:pPr marL="0" algn="r" defTabSz="914400" rtl="0" eaLnBrk="1" latinLnBrk="0" hangingPunct="1"/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לוֹ</a:t>
                      </a:r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en-US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1" eaLnBrk="1" latinLnBrk="0" hangingPunct="1"/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כִּלְבָבוֹ</a:t>
                      </a:r>
                      <a:r>
                        <a:rPr lang="en-US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</a:t>
                      </a:r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sought Yahweh … a man</a:t>
                      </a:r>
                    </a:p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for himself</a:t>
                      </a:r>
                    </a:p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according to his heart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599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D595A-2716-BD42-BFB7-E5F3B0EE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0278"/>
            <a:ext cx="10515600" cy="3637722"/>
          </a:xfrm>
        </p:spPr>
        <p:txBody>
          <a:bodyPr/>
          <a:lstStyle/>
          <a:p>
            <a:r>
              <a:rPr lang="en-US" dirty="0"/>
              <a:t>Interpretation: </a:t>
            </a:r>
            <a:r>
              <a:rPr lang="en-US" b="0" dirty="0"/>
              <a:t>If “his heart” serves as the standard or norm by which God sought a new king: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“Yahweh sought for himself according to his own will a man.”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Grammar?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CF0-E1AC-1942-9F90-294433D3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Grammar</a:t>
            </a:r>
            <a:r>
              <a:rPr lang="en-US" dirty="0"/>
              <a:t>: </a:t>
            </a:r>
            <a:r>
              <a:rPr lang="en-US" b="0" dirty="0"/>
              <a:t>The whole system and structure that language uses for communicating effectively.</a:t>
            </a:r>
          </a:p>
          <a:p>
            <a:pPr lvl="1"/>
            <a:r>
              <a:rPr lang="en-US" b="0" i="1" dirty="0"/>
              <a:t>Orthography</a:t>
            </a:r>
            <a:r>
              <a:rPr lang="en-US" b="0" dirty="0"/>
              <a:t>: the study of the alphabet and how its letters combine to form sounds.</a:t>
            </a:r>
          </a:p>
          <a:p>
            <a:pPr lvl="1"/>
            <a:r>
              <a:rPr lang="en-US" b="0" i="1" dirty="0"/>
              <a:t>Phonology</a:t>
            </a:r>
            <a:r>
              <a:rPr lang="en-US" b="0" dirty="0"/>
              <a:t>: the study of a language’s system of sounds (phonemes).</a:t>
            </a:r>
          </a:p>
          <a:p>
            <a:pPr lvl="1"/>
            <a:r>
              <a:rPr lang="en-US" b="0" i="1" dirty="0"/>
              <a:t>Morphology</a:t>
            </a:r>
            <a:r>
              <a:rPr lang="en-US" b="0" dirty="0"/>
              <a:t>: the study of the formation of words.</a:t>
            </a:r>
          </a:p>
          <a:p>
            <a:pPr lvl="1"/>
            <a:r>
              <a:rPr lang="en-US" b="0" i="1" dirty="0"/>
              <a:t>Syntax</a:t>
            </a:r>
            <a:r>
              <a:rPr lang="en-US" b="0" dirty="0"/>
              <a:t>: how words combine to form phrases, clauses, sentences (micro-syntax), and even larger structures (macro-syntax). 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1191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D832-4275-6543-92E0-50E5EC28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6492240"/>
          </a:xfrm>
        </p:spPr>
        <p:txBody>
          <a:bodyPr>
            <a:normAutofit/>
          </a:bodyPr>
          <a:lstStyle/>
          <a:p>
            <a:r>
              <a:rPr lang="en-US" dirty="0"/>
              <a:t>Some Key Questions:</a:t>
            </a:r>
          </a:p>
          <a:p>
            <a:pPr lvl="1"/>
            <a:r>
              <a:rPr lang="en-US" b="0" dirty="0"/>
              <a:t>Could any clause or groups of clauses be understood differently if the grammar were construed differently? </a:t>
            </a:r>
          </a:p>
          <a:p>
            <a:pPr lvl="1"/>
            <a:r>
              <a:rPr lang="en-US" b="0" dirty="0"/>
              <a:t>Have I identified the antecedent referent of every pronoun and the subject of every verb? </a:t>
            </a:r>
          </a:p>
          <a:p>
            <a:pPr lvl="1"/>
            <a:r>
              <a:rPr lang="en-US" b="0" dirty="0"/>
              <a:t>Do I understand the function of every subordinate conjunction?</a:t>
            </a:r>
          </a:p>
          <a:p>
            <a:pPr lvl="1"/>
            <a:r>
              <a:rPr lang="en-US" b="0" dirty="0"/>
              <a:t>Do I know how every clause relates to its context? </a:t>
            </a:r>
          </a:p>
          <a:p>
            <a:pPr lvl="1"/>
            <a:r>
              <a:rPr lang="en-US" b="0" dirty="0"/>
              <a:t>Have I grasped the role of every discourse marker?</a:t>
            </a:r>
          </a:p>
        </p:txBody>
      </p:sp>
    </p:spTree>
    <p:extLst>
      <p:ext uri="{BB962C8B-B14F-4D97-AF65-F5344CB8AC3E}">
        <p14:creationId xmlns:p14="http://schemas.microsoft.com/office/powerpoint/2010/main" val="17431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Clauses and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CF0-E1AC-1942-9F90-294433D3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Clause</a:t>
            </a:r>
            <a:r>
              <a:rPr lang="en-US" dirty="0"/>
              <a:t>: </a:t>
            </a:r>
            <a:r>
              <a:rPr lang="en-US" b="0" dirty="0"/>
              <a:t>The basic building block of all text analysis; a grammatical construction that is made up of a subject and its predicate.</a:t>
            </a:r>
          </a:p>
          <a:p>
            <a:pPr lvl="1"/>
            <a:r>
              <a:rPr lang="en-US" b="0" i="1" dirty="0"/>
              <a:t>Example</a:t>
            </a:r>
            <a:r>
              <a:rPr lang="en-US" b="0" dirty="0"/>
              <a:t>: “John prayed.”</a:t>
            </a:r>
          </a:p>
          <a:p>
            <a:pPr lvl="2"/>
            <a:r>
              <a:rPr lang="en-US" b="0" dirty="0"/>
              <a:t>Subject =</a:t>
            </a:r>
            <a:r>
              <a:rPr lang="en-US" dirty="0"/>
              <a:t> “John” </a:t>
            </a:r>
          </a:p>
          <a:p>
            <a:pPr lvl="2"/>
            <a:r>
              <a:rPr lang="en-US" b="0" dirty="0"/>
              <a:t>Predicate = “prayed”</a:t>
            </a:r>
          </a:p>
          <a:p>
            <a:pPr lvl="1"/>
            <a:r>
              <a:rPr lang="en-US" b="0" i="1" dirty="0"/>
              <a:t>Predicate</a:t>
            </a:r>
            <a:r>
              <a:rPr lang="en-US" b="0" dirty="0"/>
              <a:t>: the part of the clause that refers to the state, process, or action associated with the subject. 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9175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502C-E631-114C-AB3B-9BE2AF8E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955"/>
            <a:ext cx="10515600" cy="6524045"/>
          </a:xfrm>
        </p:spPr>
        <p:txBody>
          <a:bodyPr/>
          <a:lstStyle/>
          <a:p>
            <a:pPr lvl="1"/>
            <a:r>
              <a:rPr lang="en-US" i="1" dirty="0"/>
              <a:t>Clause (Cl) makeup</a:t>
            </a:r>
            <a:r>
              <a:rPr lang="en-US" dirty="0"/>
              <a:t>: </a:t>
            </a:r>
          </a:p>
          <a:p>
            <a:pPr lvl="2"/>
            <a:r>
              <a:rPr lang="en-US" b="0" dirty="0"/>
              <a:t>Optional connector (Con)</a:t>
            </a:r>
          </a:p>
          <a:p>
            <a:pPr lvl="2"/>
            <a:r>
              <a:rPr lang="en-US" dirty="0"/>
              <a:t>Mandatory n</a:t>
            </a:r>
            <a:r>
              <a:rPr lang="en-US" b="0" dirty="0"/>
              <a:t>ucleus (</a:t>
            </a:r>
            <a:r>
              <a:rPr lang="en-US" b="0" dirty="0" err="1"/>
              <a:t>Nuc</a:t>
            </a:r>
            <a:r>
              <a:rPr lang="en-US" b="0" dirty="0"/>
              <a:t>) = subject + predicate </a:t>
            </a:r>
          </a:p>
          <a:p>
            <a:pPr lvl="2"/>
            <a:r>
              <a:rPr lang="en-US" b="0" dirty="0"/>
              <a:t>Optional modifiers (Mod), whether a word (e.g., adverb), a phrase (e.g., prep. phrase), or a whole clause (e.g., relative clause).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B0463-0240-E144-A97D-52034476A4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78" y="3403159"/>
            <a:ext cx="7740444" cy="321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7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502C-E631-114C-AB3B-9BE2AF8E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955"/>
            <a:ext cx="10515600" cy="6524045"/>
          </a:xfrm>
        </p:spPr>
        <p:txBody>
          <a:bodyPr/>
          <a:lstStyle/>
          <a:p>
            <a:pPr lvl="1"/>
            <a:r>
              <a:rPr lang="en-US" i="1" dirty="0"/>
              <a:t>Clause (Cl) makeup</a:t>
            </a:r>
            <a:r>
              <a:rPr lang="en-US" dirty="0"/>
              <a:t>: </a:t>
            </a:r>
          </a:p>
          <a:p>
            <a:pPr lvl="2"/>
            <a:r>
              <a:rPr lang="en-US" b="0" dirty="0"/>
              <a:t>Optional connector (Con)</a:t>
            </a:r>
          </a:p>
          <a:p>
            <a:pPr lvl="2"/>
            <a:r>
              <a:rPr lang="en-US" dirty="0"/>
              <a:t>Mandatory n</a:t>
            </a:r>
            <a:r>
              <a:rPr lang="en-US" b="0" dirty="0"/>
              <a:t>ucleus (</a:t>
            </a:r>
            <a:r>
              <a:rPr lang="en-US" b="0" dirty="0" err="1"/>
              <a:t>Nuc</a:t>
            </a:r>
            <a:r>
              <a:rPr lang="en-US" b="0" dirty="0"/>
              <a:t>) = subject + predicate </a:t>
            </a:r>
          </a:p>
          <a:p>
            <a:pPr lvl="2"/>
            <a:r>
              <a:rPr lang="en-US" b="0" dirty="0"/>
              <a:t>Optional modifiers (Mod), whether a word (e.g., adverb), a phrase (e.g., prep. phrase), or a whole clause (e.g., relative clause). 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46ED7F-5EB8-F54B-ACEC-5F5448F9E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85293"/>
              </p:ext>
            </p:extLst>
          </p:nvPr>
        </p:nvGraphicFramePr>
        <p:xfrm>
          <a:off x="2032000" y="3595977"/>
          <a:ext cx="8128000" cy="2103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3694">
                  <a:extLst>
                    <a:ext uri="{9D8B030D-6E8A-4147-A177-3AD203B41FA5}">
                      <a16:colId xmlns:a16="http://schemas.microsoft.com/office/drawing/2014/main" val="649869244"/>
                    </a:ext>
                  </a:extLst>
                </a:gridCol>
                <a:gridCol w="6844306">
                  <a:extLst>
                    <a:ext uri="{9D8B030D-6E8A-4147-A177-3AD203B41FA5}">
                      <a16:colId xmlns:a16="http://schemas.microsoft.com/office/drawing/2014/main" val="280794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en-US" sz="4000" b="0" i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Yesterday</a:t>
                      </a:r>
                      <a:r>
                        <a:rPr lang="en-US" sz="4000" b="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David slew Goliath.”</a:t>
                      </a:r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4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Phrase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08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81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55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502C-E631-114C-AB3B-9BE2AF8E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955"/>
            <a:ext cx="10515600" cy="6524045"/>
          </a:xfrm>
        </p:spPr>
        <p:txBody>
          <a:bodyPr/>
          <a:lstStyle/>
          <a:p>
            <a:pPr lvl="1"/>
            <a:r>
              <a:rPr lang="en-US" i="1" dirty="0"/>
              <a:t>Clause (Cl) makeup</a:t>
            </a:r>
            <a:r>
              <a:rPr lang="en-US" dirty="0"/>
              <a:t>: </a:t>
            </a:r>
          </a:p>
          <a:p>
            <a:pPr lvl="2"/>
            <a:r>
              <a:rPr lang="en-US" b="0" dirty="0"/>
              <a:t>Optional connector (Con)</a:t>
            </a:r>
          </a:p>
          <a:p>
            <a:pPr lvl="2"/>
            <a:r>
              <a:rPr lang="en-US" dirty="0"/>
              <a:t>Mandatory n</a:t>
            </a:r>
            <a:r>
              <a:rPr lang="en-US" b="0" dirty="0"/>
              <a:t>ucleus (</a:t>
            </a:r>
            <a:r>
              <a:rPr lang="en-US" b="0" dirty="0" err="1"/>
              <a:t>Nuc</a:t>
            </a:r>
            <a:r>
              <a:rPr lang="en-US" b="0" dirty="0"/>
              <a:t>) = subject + predicate </a:t>
            </a:r>
          </a:p>
          <a:p>
            <a:pPr lvl="2"/>
            <a:r>
              <a:rPr lang="en-US" b="0" dirty="0"/>
              <a:t>Optional modifiers (Mod), whether a word (e.g., adverb), a phrase (e.g., prep. phrase), or a whole clause (e.g., relative clause). 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46ED7F-5EB8-F54B-ACEC-5F5448F9E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54694"/>
              </p:ext>
            </p:extLst>
          </p:nvPr>
        </p:nvGraphicFramePr>
        <p:xfrm>
          <a:off x="2032000" y="3595977"/>
          <a:ext cx="8128000" cy="2103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3694">
                  <a:extLst>
                    <a:ext uri="{9D8B030D-6E8A-4147-A177-3AD203B41FA5}">
                      <a16:colId xmlns:a16="http://schemas.microsoft.com/office/drawing/2014/main" val="649869244"/>
                    </a:ext>
                  </a:extLst>
                </a:gridCol>
                <a:gridCol w="6844306">
                  <a:extLst>
                    <a:ext uri="{9D8B030D-6E8A-4147-A177-3AD203B41FA5}">
                      <a16:colId xmlns:a16="http://schemas.microsoft.com/office/drawing/2014/main" val="280794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en-US" sz="4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Yesterday</a:t>
                      </a:r>
                      <a:r>
                        <a:rPr lang="en-US" sz="4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David slew Goliath.”</a:t>
                      </a:r>
                      <a:endParaRPr lang="en-US" sz="4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4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Phrase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“David slew Goliath </a:t>
                      </a:r>
                      <a:r>
                        <a:rPr lang="en-US" sz="4000" i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in the afternoon</a:t>
                      </a:r>
                      <a:r>
                        <a:rPr lang="en-US" sz="4000" i="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.”</a:t>
                      </a:r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08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81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11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502C-E631-114C-AB3B-9BE2AF8E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955"/>
            <a:ext cx="10515600" cy="6524045"/>
          </a:xfrm>
        </p:spPr>
        <p:txBody>
          <a:bodyPr/>
          <a:lstStyle/>
          <a:p>
            <a:pPr lvl="1"/>
            <a:r>
              <a:rPr lang="en-US" i="1" dirty="0"/>
              <a:t>Clause (Cl) makeup</a:t>
            </a:r>
            <a:r>
              <a:rPr lang="en-US" dirty="0"/>
              <a:t>: </a:t>
            </a:r>
          </a:p>
          <a:p>
            <a:pPr lvl="2"/>
            <a:r>
              <a:rPr lang="en-US" b="0" dirty="0"/>
              <a:t>Optional connector (Con)</a:t>
            </a:r>
          </a:p>
          <a:p>
            <a:pPr lvl="2"/>
            <a:r>
              <a:rPr lang="en-US" dirty="0"/>
              <a:t>Mandatory n</a:t>
            </a:r>
            <a:r>
              <a:rPr lang="en-US" b="0" dirty="0"/>
              <a:t>ucleus (</a:t>
            </a:r>
            <a:r>
              <a:rPr lang="en-US" b="0" dirty="0" err="1"/>
              <a:t>Nuc</a:t>
            </a:r>
            <a:r>
              <a:rPr lang="en-US" b="0" dirty="0"/>
              <a:t>) = subject + predicate </a:t>
            </a:r>
          </a:p>
          <a:p>
            <a:pPr lvl="2"/>
            <a:r>
              <a:rPr lang="en-US" b="0" dirty="0"/>
              <a:t>Optional modifiers (Mod), whether a word (e.g., adverb), a phrase (e.g., prep. phrase), or a whole clause (e.g., relative clause). 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46ED7F-5EB8-F54B-ACEC-5F5448F9E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78475"/>
              </p:ext>
            </p:extLst>
          </p:nvPr>
        </p:nvGraphicFramePr>
        <p:xfrm>
          <a:off x="2032000" y="3595977"/>
          <a:ext cx="8128000" cy="2103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3694">
                  <a:extLst>
                    <a:ext uri="{9D8B030D-6E8A-4147-A177-3AD203B41FA5}">
                      <a16:colId xmlns:a16="http://schemas.microsoft.com/office/drawing/2014/main" val="649869244"/>
                    </a:ext>
                  </a:extLst>
                </a:gridCol>
                <a:gridCol w="6844306">
                  <a:extLst>
                    <a:ext uri="{9D8B030D-6E8A-4147-A177-3AD203B41FA5}">
                      <a16:colId xmlns:a16="http://schemas.microsoft.com/office/drawing/2014/main" val="280794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</a:t>
                      </a:r>
                      <a:r>
                        <a:rPr lang="en-US" sz="4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Yesterday</a:t>
                      </a:r>
                      <a:r>
                        <a:rPr lang="en-US" sz="4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David slew Goliath.”</a:t>
                      </a:r>
                      <a:endParaRPr lang="en-US" sz="4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4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Phrase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“David slew Goliath </a:t>
                      </a:r>
                      <a:r>
                        <a:rPr lang="en-US" sz="4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in the afternoon</a:t>
                      </a:r>
                      <a:r>
                        <a:rPr lang="en-US" sz="400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.”</a:t>
                      </a:r>
                      <a:endParaRPr lang="en-US" sz="4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08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“David, </a:t>
                      </a:r>
                      <a:r>
                        <a:rPr lang="en-US" sz="4000" i="1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who is but a youth</a:t>
                      </a:r>
                      <a:r>
                        <a:rPr lang="en-US" sz="4000" i="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 slew Goliath.”</a:t>
                      </a:r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81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77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CF0-E1AC-1942-9F90-294433D3E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6500191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Clause</a:t>
            </a:r>
            <a:r>
              <a:rPr lang="en-US" dirty="0"/>
              <a:t>: </a:t>
            </a:r>
            <a:r>
              <a:rPr lang="en-US" b="0" dirty="0"/>
              <a:t>A grammatical construction made up of a subject and its predicate.</a:t>
            </a:r>
          </a:p>
          <a:p>
            <a:r>
              <a:rPr lang="en-US" u="sng" dirty="0"/>
              <a:t>Phrase</a:t>
            </a:r>
            <a:r>
              <a:rPr lang="en-US" dirty="0"/>
              <a:t>: </a:t>
            </a:r>
            <a:r>
              <a:rPr lang="en-US" b="0" dirty="0"/>
              <a:t>A group of words that fills a single slot in a clause.</a:t>
            </a:r>
          </a:p>
          <a:p>
            <a:r>
              <a:rPr lang="en-US" u="sng" dirty="0"/>
              <a:t>Subordinate clause</a:t>
            </a:r>
            <a:r>
              <a:rPr lang="en-US" dirty="0"/>
              <a:t>: </a:t>
            </a:r>
            <a:r>
              <a:rPr lang="en-US" b="0" dirty="0"/>
              <a:t>A clause that serves as a modifier and is embedded in a higher level clause, as in “who is but a youth.” </a:t>
            </a:r>
          </a:p>
          <a:p>
            <a:r>
              <a:rPr lang="en-US" u="sng" dirty="0"/>
              <a:t>Main clause</a:t>
            </a:r>
            <a:r>
              <a:rPr lang="en-US" dirty="0"/>
              <a:t>: </a:t>
            </a:r>
            <a:r>
              <a:rPr lang="en-US" b="0" dirty="0"/>
              <a:t>One that is not grammatically subordinate to any other higher level clause. “</a:t>
            </a:r>
            <a:r>
              <a:rPr lang="en-US" b="0" i="1" dirty="0"/>
              <a:t>David</a:t>
            </a:r>
            <a:r>
              <a:rPr lang="en-US" b="0" dirty="0"/>
              <a:t>, who is but a youth, </a:t>
            </a:r>
            <a:r>
              <a:rPr lang="en-US" b="0" i="1" dirty="0"/>
              <a:t>slew Goliath</a:t>
            </a:r>
            <a:r>
              <a:rPr lang="en-US" b="0" dirty="0"/>
              <a:t>.” </a:t>
            </a:r>
          </a:p>
          <a:p>
            <a:r>
              <a:rPr lang="en-US" u="sng" dirty="0"/>
              <a:t>Sentence</a:t>
            </a:r>
            <a:r>
              <a:rPr lang="en-US" dirty="0"/>
              <a:t>: </a:t>
            </a:r>
            <a:r>
              <a:rPr lang="en-US" b="0" dirty="0"/>
              <a:t>A main clause with all its subordinate clauses. </a:t>
            </a:r>
          </a:p>
        </p:txBody>
      </p:sp>
    </p:spTree>
    <p:extLst>
      <p:ext uri="{BB962C8B-B14F-4D97-AF65-F5344CB8AC3E}">
        <p14:creationId xmlns:p14="http://schemas.microsoft.com/office/powerpoint/2010/main" val="22171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Exercise in Text Grammar: </a:t>
            </a:r>
            <a:r>
              <a:rPr lang="en-US" dirty="0" err="1"/>
              <a:t>Deut</a:t>
            </a:r>
            <a:r>
              <a:rPr lang="en-US" dirty="0"/>
              <a:t> 7:1–4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E6F35A-65E4-AF4E-9F01-8A0973C9B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224" y="1497013"/>
            <a:ext cx="6591552" cy="5360987"/>
          </a:xfrm>
        </p:spPr>
      </p:pic>
    </p:spTree>
    <p:extLst>
      <p:ext uri="{BB962C8B-B14F-4D97-AF65-F5344CB8AC3E}">
        <p14:creationId xmlns:p14="http://schemas.microsoft.com/office/powerpoint/2010/main" val="100972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37" y="365125"/>
            <a:ext cx="6976997" cy="792719"/>
          </a:xfrm>
          <a:solidFill>
            <a:srgbClr val="492906"/>
          </a:solidFill>
        </p:spPr>
        <p:txBody>
          <a:bodyPr>
            <a:noAutofit/>
          </a:bodyPr>
          <a:lstStyle/>
          <a:p>
            <a:pPr marL="91440" algn="ctr"/>
            <a:r>
              <a:rPr lang="en-US" sz="6000" b="1" dirty="0">
                <a:latin typeface="Angsana New" panose="02020603050405020304" pitchFamily="18" charset="-34"/>
              </a:rPr>
              <a:t>STEPS IN THE JOURNEY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36" y="1457740"/>
            <a:ext cx="6976998" cy="5400260"/>
          </a:xfrm>
        </p:spPr>
        <p:txBody>
          <a:bodyPr>
            <a:normAutofit lnSpcReduction="10000"/>
          </a:bodyPr>
          <a:lstStyle/>
          <a:p>
            <a:r>
              <a:rPr lang="en-US" sz="4000" b="0" dirty="0"/>
              <a:t>Part 1: </a:t>
            </a:r>
            <a:r>
              <a:rPr lang="en-US" sz="4000" b="0" u="sng" dirty="0"/>
              <a:t>T</a:t>
            </a:r>
            <a:r>
              <a:rPr lang="en-US" sz="4000" b="0" dirty="0"/>
              <a:t>ext</a:t>
            </a:r>
          </a:p>
          <a:p>
            <a:r>
              <a:rPr lang="en-US" sz="4000" dirty="0"/>
              <a:t>Part 2: </a:t>
            </a:r>
            <a:r>
              <a:rPr lang="en-US" sz="4000" u="sng" dirty="0"/>
              <a:t>O</a:t>
            </a:r>
            <a:r>
              <a:rPr lang="en-US" sz="4000" dirty="0"/>
              <a:t>bservation – “How is the passage communicated?”</a:t>
            </a:r>
          </a:p>
          <a:p>
            <a:pPr marL="1200150" lvl="1" indent="-742950">
              <a:buClr>
                <a:srgbClr val="945200"/>
              </a:buClr>
              <a:buSzPct val="100000"/>
              <a:buFont typeface="+mj-lt"/>
              <a:buAutoNum type="arabicPeriod" startAt="5"/>
            </a:pPr>
            <a:r>
              <a:rPr lang="en-US" sz="3600" dirty="0">
                <a:solidFill>
                  <a:srgbClr val="945200"/>
                </a:solidFill>
              </a:rPr>
              <a:t>Clause and Text Grammar</a:t>
            </a:r>
          </a:p>
          <a:p>
            <a:pPr marL="1200150" lvl="1" indent="-742950">
              <a:buSzPct val="100000"/>
              <a:buFont typeface="+mj-lt"/>
              <a:buAutoNum type="arabicPeriod" startAt="5"/>
            </a:pPr>
            <a:r>
              <a:rPr lang="en-US" sz="3600" b="0" dirty="0"/>
              <a:t>Argument Tracing</a:t>
            </a:r>
          </a:p>
          <a:p>
            <a:pPr marL="1200150" lvl="1" indent="-742950">
              <a:buSzPct val="100000"/>
              <a:buFont typeface="+mj-lt"/>
              <a:buAutoNum type="arabicPeriod" startAt="5"/>
            </a:pPr>
            <a:r>
              <a:rPr lang="en-US" sz="3600" b="0" dirty="0"/>
              <a:t>Word and Concept Studies</a:t>
            </a:r>
          </a:p>
          <a:p>
            <a:r>
              <a:rPr lang="en-US" sz="4000" b="0" dirty="0"/>
              <a:t>Part 3: </a:t>
            </a:r>
            <a:r>
              <a:rPr lang="en-US" sz="4000" b="0" u="sng" dirty="0"/>
              <a:t>C</a:t>
            </a:r>
            <a:r>
              <a:rPr lang="en-US" sz="4000" b="0" dirty="0"/>
              <a:t>ontext</a:t>
            </a:r>
          </a:p>
          <a:p>
            <a:r>
              <a:rPr lang="en-US" sz="4000" b="0" dirty="0"/>
              <a:t>Part 4: </a:t>
            </a:r>
            <a:r>
              <a:rPr lang="en-US" sz="4000" b="0" u="sng" dirty="0"/>
              <a:t>M</a:t>
            </a:r>
            <a:r>
              <a:rPr lang="en-US" sz="4000" b="0" dirty="0"/>
              <a:t>eaning</a:t>
            </a:r>
          </a:p>
          <a:p>
            <a:r>
              <a:rPr lang="en-US" sz="4000" b="0" dirty="0"/>
              <a:t>Part 5: </a:t>
            </a:r>
            <a:r>
              <a:rPr lang="en-US" sz="4000" b="0" u="sng" dirty="0"/>
              <a:t>A</a:t>
            </a:r>
            <a:r>
              <a:rPr lang="en-US" sz="4000" b="0" dirty="0"/>
              <a:t>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92724-0F83-DC46-A041-52F97834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9066" cy="6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37" y="365125"/>
            <a:ext cx="6976997" cy="1632288"/>
          </a:xfrm>
          <a:solidFill>
            <a:srgbClr val="945200"/>
          </a:solidFill>
        </p:spPr>
        <p:txBody>
          <a:bodyPr>
            <a:noAutofit/>
          </a:bodyPr>
          <a:lstStyle/>
          <a:p>
            <a:pPr marL="91440" algn="ctr"/>
            <a:r>
              <a:rPr lang="en-US" sz="6000" b="1">
                <a:latin typeface="Angsana New" panose="02020603050405020304" pitchFamily="18" charset="-34"/>
              </a:rPr>
              <a:t>5. </a:t>
            </a:r>
            <a:r>
              <a:rPr lang="en-US" sz="6000" b="1" dirty="0">
                <a:latin typeface="Angsana New" panose="02020603050405020304" pitchFamily="18" charset="-34"/>
              </a:rPr>
              <a:t>CLAUSE AND TEXT GRAMMAR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36" y="3620660"/>
            <a:ext cx="6976998" cy="3246239"/>
          </a:xfrm>
        </p:spPr>
        <p:txBody>
          <a:bodyPr>
            <a:normAutofit/>
          </a:bodyPr>
          <a:lstStyle/>
          <a:p>
            <a:r>
              <a:rPr lang="en-US" sz="4000" dirty="0"/>
              <a:t>It’s All </a:t>
            </a:r>
            <a:r>
              <a:rPr lang="en-US" sz="4000" i="1" dirty="0"/>
              <a:t>Hebrew </a:t>
            </a:r>
            <a:r>
              <a:rPr lang="en-US" sz="4000" dirty="0"/>
              <a:t>to Me</a:t>
            </a:r>
          </a:p>
          <a:p>
            <a:r>
              <a:rPr lang="en-US" sz="4000" dirty="0"/>
              <a:t>A Man after God’s Heart? The Importance of Grammar in 1 Sam 13:14</a:t>
            </a:r>
          </a:p>
          <a:p>
            <a:r>
              <a:rPr lang="en-US" sz="4000" dirty="0"/>
              <a:t>What Is Grammar?</a:t>
            </a:r>
          </a:p>
          <a:p>
            <a:r>
              <a:rPr lang="en-US" sz="4000" dirty="0"/>
              <a:t>Clauses and Sentences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92724-0F83-DC46-A041-52F97834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9066" cy="68668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E2E7E-733F-9644-B100-8AB42EBC5354}"/>
              </a:ext>
            </a:extLst>
          </p:cNvPr>
          <p:cNvSpPr/>
          <p:nvPr/>
        </p:nvSpPr>
        <p:spPr>
          <a:xfrm>
            <a:off x="5022936" y="2208872"/>
            <a:ext cx="6976998" cy="1200329"/>
          </a:xfrm>
          <a:prstGeom prst="rect">
            <a:avLst/>
          </a:prstGeom>
          <a:ln>
            <a:solidFill>
              <a:srgbClr val="492906"/>
            </a:solidFill>
          </a:ln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Goal</a:t>
            </a:r>
            <a:r>
              <a:rPr lang="en-US" sz="3600" b="1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3600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Assess the makeup and relationship of words, phrases, clauses, and larger text units.</a:t>
            </a:r>
            <a:endParaRPr lang="en-US" sz="3600" u="sng" dirty="0">
              <a:solidFill>
                <a:srgbClr val="49290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81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Hebrew to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Pleasing Pain</a:t>
            </a:r>
          </a:p>
          <a:p>
            <a:r>
              <a:rPr lang="en-US" dirty="0"/>
              <a:t>An aid: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E6210-7711-1A4D-9AB7-E608FAD1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548" y="1497724"/>
            <a:ext cx="4253960" cy="5360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8BA285-DF72-1A4C-A89D-34D72F73C18A}"/>
              </a:ext>
            </a:extLst>
          </p:cNvPr>
          <p:cNvSpPr txBox="1"/>
          <p:nvPr/>
        </p:nvSpPr>
        <p:spPr>
          <a:xfrm>
            <a:off x="8449856" y="1497724"/>
            <a:ext cx="2903943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945200"/>
                </a:solidFill>
              </a:rPr>
              <a:t>Consonants and the History of Hebrew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945200"/>
                </a:solidFill>
              </a:rPr>
              <a:t>Vowels and How We Got the OT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945200"/>
                </a:solidFill>
              </a:rPr>
              <a:t>Roots, Clauses, and Function Words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945200"/>
                </a:solidFill>
              </a:rPr>
              <a:t>Nominals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945200"/>
                </a:solidFill>
              </a:rPr>
              <a:t>Verbals</a:t>
            </a:r>
            <a:endParaRPr lang="en-US" dirty="0">
              <a:solidFill>
                <a:srgbClr val="94520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945200"/>
                </a:solidFill>
              </a:rPr>
              <a:t>A Method to Our Madness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45200"/>
                </a:solidFill>
              </a:rPr>
              <a:t>Hebrew Words Studies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45200"/>
                </a:solidFill>
              </a:rPr>
              <a:t>Electronic Resources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45200"/>
                </a:solidFill>
              </a:rPr>
              <a:t>Hebrew Prose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45200"/>
                </a:solidFill>
              </a:rPr>
              <a:t>Hebrew Poetry</a:t>
            </a:r>
          </a:p>
        </p:txBody>
      </p:sp>
    </p:spTree>
    <p:extLst>
      <p:ext uri="{BB962C8B-B14F-4D97-AF65-F5344CB8AC3E}">
        <p14:creationId xmlns:p14="http://schemas.microsoft.com/office/powerpoint/2010/main" val="31300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F05E-5D34-D043-9AD8-81BBC4E6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3139"/>
          </a:xfrm>
        </p:spPr>
        <p:txBody>
          <a:bodyPr>
            <a:noAutofit/>
          </a:bodyPr>
          <a:lstStyle/>
          <a:p>
            <a:r>
              <a:rPr lang="en-US" sz="4000" dirty="0"/>
              <a:t>A Man after God’s Heart?</a:t>
            </a:r>
            <a:br>
              <a:rPr lang="he-IL" sz="4000" dirty="0"/>
            </a:br>
            <a:r>
              <a:rPr lang="en-US" sz="4000" dirty="0"/>
              <a:t>The Importance of Grammar in 1 Samuel 13:14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6A32CF-2A73-6E4B-891C-102CC902D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712169"/>
              </p:ext>
            </p:extLst>
          </p:nvPr>
        </p:nvGraphicFramePr>
        <p:xfrm>
          <a:off x="838200" y="1869095"/>
          <a:ext cx="10515600" cy="3840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402235741"/>
                    </a:ext>
                  </a:extLst>
                </a:gridCol>
              </a:tblGrid>
              <a:tr h="1221277">
                <a:tc>
                  <a:txBody>
                    <a:bodyPr/>
                    <a:lstStyle/>
                    <a:p>
                      <a:r>
                        <a:rPr lang="en-US" sz="4000" u="sng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Sam 13:14</a:t>
                      </a:r>
                      <a:r>
                        <a:rPr lang="en-US" sz="4000" u="none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(NASB). The</a:t>
                      </a: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LORD has sought out for himself a man after his own heart.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34722"/>
                  </a:ext>
                </a:extLst>
              </a:tr>
              <a:tr h="23573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4000" dirty="0" err="1">
                          <a:solidFill>
                            <a:srgbClr val="492906"/>
                          </a:solidFill>
                          <a:latin typeface="SBL Hebrew" panose="02000000000000000000" pitchFamily="2" charset="-79"/>
                          <a:cs typeface="SBL Hebrew" panose="02000000000000000000" pitchFamily="2" charset="-79"/>
                        </a:rPr>
                        <a:t>בִּקֵשׁ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SBL Hebrew" panose="02000000000000000000" pitchFamily="2" charset="-79"/>
                          <a:cs typeface="SBL Hebrew" panose="02000000000000000000" pitchFamily="2" charset="-79"/>
                        </a:rPr>
                        <a:t>         יְהוָה         לוֹ          </a:t>
                      </a:r>
                      <a:r>
                        <a:rPr lang="he-IL" sz="4000" dirty="0" err="1">
                          <a:solidFill>
                            <a:srgbClr val="492906"/>
                          </a:solidFill>
                          <a:latin typeface="SBL Hebrew" panose="02000000000000000000" pitchFamily="2" charset="-79"/>
                          <a:cs typeface="SBL Hebrew" panose="02000000000000000000" pitchFamily="2" charset="-79"/>
                        </a:rPr>
                        <a:t>אִישׁ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SBL Hebrew" panose="02000000000000000000" pitchFamily="2" charset="-79"/>
                          <a:cs typeface="SBL Hebrew" panose="02000000000000000000" pitchFamily="2" charset="-79"/>
                        </a:rPr>
                        <a:t>        כִּלְבָבוֹ</a:t>
                      </a:r>
                      <a:endParaRPr lang="en-US" sz="4000" dirty="0">
                        <a:solidFill>
                          <a:srgbClr val="492906"/>
                        </a:solidFill>
                        <a:latin typeface="SBL Hebrew" panose="02000000000000000000" pitchFamily="2" charset="-79"/>
                        <a:cs typeface="SBL Hebrew" panose="020000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   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DO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M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S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V</a:t>
                      </a:r>
                      <a:endParaRPr lang="he-IL" sz="4000" dirty="0">
                        <a:solidFill>
                          <a:srgbClr val="9452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after/like/according-to- </a:t>
                      </a:r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</a:t>
                      </a: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a-man     </a:t>
                      </a:r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for-himself    </a:t>
                      </a:r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</a:t>
                      </a: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Yahweh           sought</a:t>
                      </a:r>
                      <a:b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his-heart</a:t>
                      </a:r>
                      <a:endParaRPr lang="he-IL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2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03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83FE-8302-B047-AD70-F92FC8F0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2327"/>
            <a:ext cx="10515600" cy="3645673"/>
          </a:xfrm>
        </p:spPr>
        <p:txBody>
          <a:bodyPr>
            <a:normAutofit/>
          </a:bodyPr>
          <a:lstStyle/>
          <a:p>
            <a:r>
              <a:rPr lang="en-US" dirty="0"/>
              <a:t>Interpretation: </a:t>
            </a:r>
            <a:r>
              <a:rPr lang="en-US" b="0" dirty="0"/>
              <a:t>If “his heart” refers to God’s character or loyalty, then the clause would mean: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“Yahweh has sought a man whose character or loyalty in some way corresponds to God’s character or loyalty.”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0E033D-8150-774A-B3CA-126AC9A06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719458"/>
              </p:ext>
            </p:extLst>
          </p:nvPr>
        </p:nvGraphicFramePr>
        <p:xfrm>
          <a:off x="846151" y="328171"/>
          <a:ext cx="10515600" cy="2621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5463">
                  <a:extLst>
                    <a:ext uri="{9D8B030D-6E8A-4147-A177-3AD203B41FA5}">
                      <a16:colId xmlns:a16="http://schemas.microsoft.com/office/drawing/2014/main" val="835458031"/>
                    </a:ext>
                  </a:extLst>
                </a:gridCol>
                <a:gridCol w="6400137">
                  <a:extLst>
                    <a:ext uri="{9D8B030D-6E8A-4147-A177-3AD203B41FA5}">
                      <a16:colId xmlns:a16="http://schemas.microsoft.com/office/drawing/2014/main" val="20807773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OPTION 1a: Adjectival View (View 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2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e-IL" sz="4000" dirty="0" err="1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בִּקֵשׁ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יְהוָה ... </a:t>
                      </a:r>
                      <a:r>
                        <a:rPr lang="he-IL" sz="4000" dirty="0" err="1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אִישׁ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...</a:t>
                      </a:r>
                    </a:p>
                    <a:p>
                      <a:pPr marL="0" algn="r" defTabSz="914400" rtl="0" eaLnBrk="1" latinLnBrk="0" hangingPunct="1"/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לוֹ</a:t>
                      </a:r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</a:p>
                    <a:p>
                      <a:pPr marL="0" algn="r" defTabSz="914400" rtl="0" eaLnBrk="1" latinLnBrk="0" hangingPunct="1"/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כִּלְבָבוֹ</a:t>
                      </a:r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sought Yahweh … a man</a:t>
                      </a:r>
                    </a:p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for himself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endParaRPr lang="en-US" sz="4000" dirty="0">
                        <a:solidFill>
                          <a:srgbClr val="9452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        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according to his heart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83FE-8302-B047-AD70-F92FC8F0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565"/>
            <a:ext cx="10515600" cy="6460435"/>
          </a:xfrm>
        </p:spPr>
        <p:txBody>
          <a:bodyPr>
            <a:normAutofit/>
          </a:bodyPr>
          <a:lstStyle/>
          <a:p>
            <a:r>
              <a:rPr lang="en-US" dirty="0"/>
              <a:t>Option 1 (Adjectival View 1) in Translations:</a:t>
            </a:r>
          </a:p>
          <a:p>
            <a:pPr lvl="1"/>
            <a:r>
              <a:rPr lang="en-US" b="0" u="sng" dirty="0"/>
              <a:t>BBE</a:t>
            </a:r>
            <a:r>
              <a:rPr lang="en-US" b="0" dirty="0"/>
              <a:t>: </a:t>
            </a:r>
            <a:r>
              <a:rPr lang="en-US" b="0" dirty="0">
                <a:solidFill>
                  <a:schemeClr val="tx1"/>
                </a:solidFill>
              </a:rPr>
              <a:t>“The Lord, searching for a man who is pleasing to him in every way.” </a:t>
            </a:r>
          </a:p>
          <a:p>
            <a:pPr lvl="1"/>
            <a:r>
              <a:rPr lang="en-US" b="0" u="sng" dirty="0"/>
              <a:t>NET</a:t>
            </a:r>
            <a:r>
              <a:rPr lang="en-US" b="0" dirty="0"/>
              <a:t>: </a:t>
            </a:r>
            <a:r>
              <a:rPr lang="en-US" b="0" dirty="0">
                <a:solidFill>
                  <a:schemeClr val="tx1"/>
                </a:solidFill>
              </a:rPr>
              <a:t>“The LORD has sought out for himself a man who is loyal to him.” </a:t>
            </a:r>
          </a:p>
          <a:p>
            <a:pPr lvl="1"/>
            <a:r>
              <a:rPr lang="en-US" b="0" u="sng" dirty="0"/>
              <a:t>HCSB</a:t>
            </a:r>
            <a:r>
              <a:rPr lang="en-US" b="0" dirty="0"/>
              <a:t>: </a:t>
            </a:r>
            <a:r>
              <a:rPr lang="en-US" b="0" dirty="0">
                <a:solidFill>
                  <a:schemeClr val="tx1"/>
                </a:solidFill>
              </a:rPr>
              <a:t>“The LORD has found a man loyal to him.” </a:t>
            </a:r>
          </a:p>
          <a:p>
            <a:pPr lvl="1"/>
            <a:r>
              <a:rPr lang="en-US" b="0" u="sng" dirty="0"/>
              <a:t>CEB</a:t>
            </a:r>
            <a:r>
              <a:rPr lang="en-US" b="0" dirty="0"/>
              <a:t>: </a:t>
            </a:r>
            <a:r>
              <a:rPr lang="en-US" b="0" dirty="0">
                <a:solidFill>
                  <a:schemeClr val="tx1"/>
                </a:solidFill>
              </a:rPr>
              <a:t>“The LORD will search for a man following the Lord’s own heart.”</a:t>
            </a:r>
          </a:p>
        </p:txBody>
      </p:sp>
    </p:spTree>
    <p:extLst>
      <p:ext uri="{BB962C8B-B14F-4D97-AF65-F5344CB8AC3E}">
        <p14:creationId xmlns:p14="http://schemas.microsoft.com/office/powerpoint/2010/main" val="4052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83FE-8302-B047-AD70-F92FC8F0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2327"/>
            <a:ext cx="10515600" cy="3645673"/>
          </a:xfrm>
        </p:spPr>
        <p:txBody>
          <a:bodyPr>
            <a:normAutofit/>
          </a:bodyPr>
          <a:lstStyle/>
          <a:p>
            <a:r>
              <a:rPr lang="en-US" dirty="0"/>
              <a:t>Interpretation: </a:t>
            </a:r>
            <a:r>
              <a:rPr lang="en-US" b="0" dirty="0"/>
              <a:t>If “his heart” refers to Yahweh’s will or desire, then the clause would mean: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“Yahweh sought for himself a man who was in according with his own choosing.”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0E033D-8150-774A-B3CA-126AC9A06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406768"/>
              </p:ext>
            </p:extLst>
          </p:nvPr>
        </p:nvGraphicFramePr>
        <p:xfrm>
          <a:off x="846151" y="328171"/>
          <a:ext cx="10515600" cy="2621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5463">
                  <a:extLst>
                    <a:ext uri="{9D8B030D-6E8A-4147-A177-3AD203B41FA5}">
                      <a16:colId xmlns:a16="http://schemas.microsoft.com/office/drawing/2014/main" val="835458031"/>
                    </a:ext>
                  </a:extLst>
                </a:gridCol>
                <a:gridCol w="6400137">
                  <a:extLst>
                    <a:ext uri="{9D8B030D-6E8A-4147-A177-3AD203B41FA5}">
                      <a16:colId xmlns:a16="http://schemas.microsoft.com/office/drawing/2014/main" val="20807773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OPTION 1b: Adjectival View (View 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2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e-IL" sz="4000" dirty="0" err="1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בִּקֵשׁ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יְהוָה ... </a:t>
                      </a:r>
                      <a:r>
                        <a:rPr lang="he-IL" sz="4000" dirty="0" err="1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אִישׁ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...</a:t>
                      </a:r>
                    </a:p>
                    <a:p>
                      <a:pPr marL="0" algn="r" defTabSz="914400" rtl="0" eaLnBrk="1" latinLnBrk="0" hangingPunct="1"/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לוֹ</a:t>
                      </a:r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</a:p>
                    <a:p>
                      <a:pPr marL="0" algn="r" defTabSz="914400" rtl="0" eaLnBrk="1" latinLnBrk="0" hangingPunct="1"/>
                      <a:r>
                        <a:rPr lang="he-IL" sz="4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he-IL" sz="4000" dirty="0">
                          <a:solidFill>
                            <a:srgbClr val="492906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כִּלְבָבוֹ</a:t>
                      </a:r>
                      <a:endParaRPr lang="en-US" sz="4000" dirty="0">
                        <a:solidFill>
                          <a:srgbClr val="492906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sought Yahweh … a man</a:t>
                      </a:r>
                    </a:p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for himself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endParaRPr lang="en-US" sz="4000" dirty="0">
                        <a:solidFill>
                          <a:srgbClr val="9452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7938" lvl="1" indent="0" algn="l" defTabSz="914400" rtl="0" eaLnBrk="1" latinLnBrk="0" hangingPunct="1">
                        <a:tabLst/>
                      </a:pP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                   </a:t>
                      </a:r>
                      <a:r>
                        <a:rPr lang="he-IL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↑</a:t>
                      </a:r>
                      <a:r>
                        <a:rPr lang="en-US" sz="4000" dirty="0">
                          <a:solidFill>
                            <a:srgbClr val="9452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according to his heart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83FE-8302-B047-AD70-F92FC8F0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565"/>
            <a:ext cx="10515600" cy="6460435"/>
          </a:xfrm>
        </p:spPr>
        <p:txBody>
          <a:bodyPr>
            <a:normAutofit/>
          </a:bodyPr>
          <a:lstStyle/>
          <a:p>
            <a:r>
              <a:rPr lang="en-US" dirty="0"/>
              <a:t>Option 2 (Adjectival View 2) in Translations:</a:t>
            </a:r>
          </a:p>
          <a:p>
            <a:pPr lvl="1"/>
            <a:r>
              <a:rPr lang="en-US" b="0" u="sng" dirty="0"/>
              <a:t>MSG</a:t>
            </a:r>
            <a:r>
              <a:rPr lang="en-US" b="0" dirty="0"/>
              <a:t>: </a:t>
            </a:r>
            <a:r>
              <a:rPr lang="en-US" b="0" dirty="0">
                <a:solidFill>
                  <a:schemeClr val="tx1"/>
                </a:solidFill>
              </a:rPr>
              <a:t>“GOD is out looking for your replacement right now. This time he’ll do the choosing.” </a:t>
            </a:r>
          </a:p>
          <a:p>
            <a:pPr lvl="1"/>
            <a:r>
              <a:rPr lang="en-US" b="0" u="sng" dirty="0"/>
              <a:t>CEB A</a:t>
            </a:r>
            <a:r>
              <a:rPr lang="en-US" b="0" dirty="0"/>
              <a:t>: </a:t>
            </a:r>
            <a:r>
              <a:rPr lang="en-US" b="0" dirty="0">
                <a:solidFill>
                  <a:schemeClr val="tx1"/>
                </a:solidFill>
              </a:rPr>
              <a:t>“The LORD will search for a man of his own choosing.”</a:t>
            </a:r>
          </a:p>
        </p:txBody>
      </p:sp>
    </p:spTree>
    <p:extLst>
      <p:ext uri="{BB962C8B-B14F-4D97-AF65-F5344CB8AC3E}">
        <p14:creationId xmlns:p14="http://schemas.microsoft.com/office/powerpoint/2010/main" val="29482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7754</TotalTime>
  <Words>1161</Words>
  <Application>Microsoft Macintosh PowerPoint</Application>
  <PresentationFormat>Widescreen</PresentationFormat>
  <Paragraphs>133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Courier New</vt:lpstr>
      <vt:lpstr>SBL Hebrew</vt:lpstr>
      <vt:lpstr>Wingdings</vt:lpstr>
      <vt:lpstr>Office Theme</vt:lpstr>
      <vt:lpstr>HOW TO UNDERSTAND AND APPLY THE OLD TESTAMENT</vt:lpstr>
      <vt:lpstr>STEPS IN THE JOURNEY</vt:lpstr>
      <vt:lpstr>5. CLAUSE AND TEXT GRAMMAR</vt:lpstr>
      <vt:lpstr>It’s All Hebrew to Me</vt:lpstr>
      <vt:lpstr>A Man after God’s Heart? The Importance of Grammar in 1 Samuel 13:14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Grammar?</vt:lpstr>
      <vt:lpstr>PowerPoint Presentation</vt:lpstr>
      <vt:lpstr>Clauses and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Exercise in Text Grammar: Deut 7:1–4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UNDERSTAND AND APPLY THE OLD TESTAMENT</dc:title>
  <dc:creator>Jason DeRouchie</dc:creator>
  <cp:lastModifiedBy>Jason DeRouchie</cp:lastModifiedBy>
  <cp:revision>113</cp:revision>
  <dcterms:created xsi:type="dcterms:W3CDTF">2019-01-26T20:24:30Z</dcterms:created>
  <dcterms:modified xsi:type="dcterms:W3CDTF">2019-03-03T20:13:02Z</dcterms:modified>
</cp:coreProperties>
</file>