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99" r:id="rId3"/>
    <p:sldId id="276" r:id="rId4"/>
    <p:sldId id="261" r:id="rId5"/>
    <p:sldId id="301" r:id="rId6"/>
    <p:sldId id="302" r:id="rId7"/>
    <p:sldId id="303" r:id="rId8"/>
    <p:sldId id="280" r:id="rId9"/>
    <p:sldId id="312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00" r:id="rId18"/>
    <p:sldId id="314" r:id="rId19"/>
    <p:sldId id="316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4E7"/>
    <a:srgbClr val="FFE8CB"/>
    <a:srgbClr val="492906"/>
    <a:srgbClr val="945200"/>
    <a:srgbClr val="6136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3"/>
    <p:restoredTop sz="94366"/>
  </p:normalViewPr>
  <p:slideViewPr>
    <p:cSldViewPr snapToGrid="0" snapToObjects="1">
      <p:cViewPr varScale="1">
        <p:scale>
          <a:sx n="120" d="100"/>
          <a:sy n="120" d="100"/>
        </p:scale>
        <p:origin x="184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ECD87-4109-DE44-9A6B-2CEBDB4321BA}" type="datetimeFigureOut">
              <a:rPr lang="en-US" smtClean="0"/>
              <a:t>2/24/19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F4C4A-CEF5-D042-A6C2-4653C2B8A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3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EF4C4A-CEF5-D042-A6C2-4653C2B8AF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8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EF4C4A-CEF5-D042-A6C2-4653C2B8AFB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07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EF4C4A-CEF5-D042-A6C2-4653C2B8AFB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2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B42C-322B-0E4B-A6C8-42F72BA22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0ED90-0F39-0540-B28F-28990E696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EE229-BAFE-1547-ABE1-A0CEA737A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19D06-1768-E049-A95D-2DECEA5B2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8AD4E-96E3-B141-99E5-CBFC7EB1C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42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9B40B-FF59-054B-B4BA-AB78768E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86A36A-D6B6-AA42-9D56-39C388E1C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954CA-8E8E-644A-8525-FCB103828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30FDC-A796-5C4B-9F8F-1D768EF3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ED117-8326-9140-809C-CABFFB6FD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F8D96-09C5-7E4D-BB99-BD293784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7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9E83E-0854-E345-9B83-B0913392A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DD8FF6-3EFF-2B4C-9E85-49E6053FA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5AD4D-620E-DF4A-8D3E-D826AB0D5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ACC3A-4D45-8D40-9675-346959132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F037A-B706-D848-BC13-914DE606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54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56262-628E-5042-93A5-54C6561BDA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34E318-DF41-7646-9972-072E87407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98C3F-7DDD-E44D-9B4C-A4EE7439E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E80D3-13F6-5148-AC40-528D94AF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94F4F-22E8-4D40-A554-383B1402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9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492906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7C39D-AEB1-3D4B-825E-08FEC6ECA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7647"/>
          </a:xfrm>
          <a:solidFill>
            <a:srgbClr val="492906"/>
          </a:solidFill>
        </p:spPr>
        <p:txBody>
          <a:bodyPr>
            <a:normAutofit/>
          </a:bodyPr>
          <a:lstStyle>
            <a:lvl1pPr>
              <a:defRPr sz="4800">
                <a:solidFill>
                  <a:schemeClr val="bg1"/>
                </a:solidFill>
                <a:latin typeface="+mn-lt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C6D95-05A5-CA48-8D41-FAAF9F660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24"/>
            <a:ext cx="10515600" cy="5360276"/>
          </a:xfrm>
        </p:spPr>
        <p:txBody>
          <a:bodyPr/>
          <a:lstStyle>
            <a:lvl1pPr marL="471488" indent="-471488">
              <a:buClr>
                <a:srgbClr val="492906"/>
              </a:buClr>
              <a:buSzPct val="80000"/>
              <a:buFont typeface="Wingdings" pitchFamily="2" charset="2"/>
              <a:buChar char="q"/>
              <a:tabLst/>
              <a:defRPr sz="4800" b="1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  <a:lvl2pPr marL="927100" indent="-469900">
              <a:buClr>
                <a:srgbClr val="492906"/>
              </a:buClr>
              <a:buSzPct val="80000"/>
              <a:buFont typeface="Wingdings" pitchFamily="2" charset="2"/>
              <a:buChar char="v"/>
              <a:tabLst/>
              <a:defRPr sz="4400" b="1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2pPr>
            <a:lvl3pPr marL="1382713" indent="-468313">
              <a:buClr>
                <a:srgbClr val="492906"/>
              </a:buClr>
              <a:buSzPct val="80000"/>
              <a:buFont typeface="Courier New" panose="02070309020205020404" pitchFamily="49" charset="0"/>
              <a:buChar char="o"/>
              <a:tabLst/>
              <a:defRPr sz="400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3pPr>
            <a:lvl4pPr marL="1838325" indent="-466725">
              <a:buClr>
                <a:srgbClr val="492906"/>
              </a:buClr>
              <a:buSzPct val="80000"/>
              <a:buFont typeface="Wingdings" pitchFamily="2" charset="2"/>
              <a:buChar char="§"/>
              <a:tabLst/>
              <a:defRPr sz="400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4pPr>
            <a:lvl5pPr marL="2295525" indent="-466725">
              <a:buClr>
                <a:srgbClr val="492906"/>
              </a:buClr>
              <a:buSzPct val="80000"/>
              <a:tabLst/>
              <a:defRPr sz="400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5pPr>
            <a:lvl6pPr marL="2744788" indent="-458788">
              <a:buSzPct val="80000"/>
              <a:tabLst/>
              <a:defRPr sz="360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6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</p:spTree>
    <p:extLst>
      <p:ext uri="{BB962C8B-B14F-4D97-AF65-F5344CB8AC3E}">
        <p14:creationId xmlns:p14="http://schemas.microsoft.com/office/powerpoint/2010/main" val="26852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492906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7C39D-AEB1-3D4B-825E-08FEC6ECA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7647"/>
          </a:xfrm>
          <a:solidFill>
            <a:srgbClr val="945200"/>
          </a:solidFill>
        </p:spPr>
        <p:txBody>
          <a:bodyPr>
            <a:normAutofit/>
          </a:bodyPr>
          <a:lstStyle>
            <a:lvl1pPr>
              <a:defRPr sz="4800">
                <a:solidFill>
                  <a:schemeClr val="bg1"/>
                </a:solidFill>
                <a:latin typeface="+mn-lt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C6D95-05A5-CA48-8D41-FAAF9F660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24"/>
            <a:ext cx="10515600" cy="5360276"/>
          </a:xfrm>
        </p:spPr>
        <p:txBody>
          <a:bodyPr/>
          <a:lstStyle>
            <a:lvl1pPr marL="471488" indent="-471488">
              <a:buClr>
                <a:srgbClr val="492906"/>
              </a:buClr>
              <a:buSzPct val="80000"/>
              <a:buFont typeface="Wingdings" pitchFamily="2" charset="2"/>
              <a:buChar char="q"/>
              <a:tabLst/>
              <a:defRPr sz="4800" b="1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  <a:lvl2pPr marL="927100" indent="-469900">
              <a:buClr>
                <a:srgbClr val="492906"/>
              </a:buClr>
              <a:buSzPct val="80000"/>
              <a:buFont typeface="Wingdings" pitchFamily="2" charset="2"/>
              <a:buChar char="v"/>
              <a:tabLst/>
              <a:defRPr sz="4400" b="1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2pPr>
            <a:lvl3pPr marL="1382713" indent="-468313">
              <a:buClr>
                <a:srgbClr val="492906"/>
              </a:buClr>
              <a:buSzPct val="80000"/>
              <a:buFont typeface="Courier New" panose="02070309020205020404" pitchFamily="49" charset="0"/>
              <a:buChar char="o"/>
              <a:tabLst/>
              <a:defRPr sz="400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3pPr>
            <a:lvl4pPr marL="1838325" indent="-466725">
              <a:buClr>
                <a:srgbClr val="492906"/>
              </a:buClr>
              <a:buSzPct val="80000"/>
              <a:buFont typeface="Wingdings" pitchFamily="2" charset="2"/>
              <a:buChar char="§"/>
              <a:tabLst/>
              <a:defRPr sz="400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4pPr>
            <a:lvl5pPr marL="2295525" indent="-466725">
              <a:buClr>
                <a:srgbClr val="492906"/>
              </a:buClr>
              <a:buSzPct val="80000"/>
              <a:tabLst/>
              <a:defRPr sz="400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765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02557-F884-E243-8543-EBD4A25A8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E257DD-2FB3-1440-B75B-C87598328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BBE73-719E-5043-8BEC-23A380629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BD787-C0C7-1241-B0A6-B718343C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3383D-457A-264B-8111-F388124E8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9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4F0FC-041A-844F-91BB-B2DE6DD42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7ABF7-BC1C-BE41-93BB-8096C94C3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B988B4-8C54-ED4C-9677-E086B3414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A13400-98F1-F94B-B68A-7F1D15A9A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6120F-BA14-9F49-8E10-B51F4DBD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680BB-EBD4-8A48-8ECC-32F9113AC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5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4D18A-C618-5A4A-A645-ABBF1092F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A4003-0F70-9C44-A2A9-7767224C7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6FD1E3-9E7C-2B4A-889B-14643ABBC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DC90B2-B28F-2F44-BC4E-ADC7C7D1D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9C9E3-DA3F-EE4B-9C29-8C2182CE8F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220DFD-A9C8-0B48-BB56-1C3CE661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70DE-6924-E941-AF08-25BCA4263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8769F5-6286-D148-8810-244A3A7EA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4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FB0AB-502C-C540-A812-84B7D85C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1B757-4089-584C-A5C5-95B3FD999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7B21E0-692C-EC4D-B73F-BA33ECC6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2EE24-7EA8-9948-8566-D5A596075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2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55462D-CBF6-DA4B-9D24-9C497A531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E4DA7C-291A-6E42-BC56-32B82424A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D639E-3B20-E043-8075-E260C9B5B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1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B38DE-CB2C-7044-8868-9C9FAFE3F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58137-D275-F543-8761-E38F9DBC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88A7-8AC5-EA40-BAB7-8D21FA717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AE91F-CC14-6244-82F5-19508B9F0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3B5E8-1CAC-4649-B6C9-A0BCD8795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513CF6-89D1-DF40-AA6A-822E20800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2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A01AEC-7993-E743-9CCF-6C23DBED1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55F2A-D660-FE40-BA83-9060BC07D8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3B099-6511-9443-8275-CC6FAB48C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3AAF4-3932-514B-8393-D96687F5B08B}" type="datetimeFigureOut">
              <a:rPr lang="en-US" smtClean="0"/>
              <a:t>2/24/19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C931B-6C83-B94C-98D5-EB34B01DD4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DB53-077B-5945-A9D8-F48DCA195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DCD3-0E5E-F846-9A2F-4F8EBAB71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9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452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DEA56F0-7048-DB42-A871-8829E075C5C6}"/>
              </a:ext>
            </a:extLst>
          </p:cNvPr>
          <p:cNvSpPr txBox="1"/>
          <p:nvPr/>
        </p:nvSpPr>
        <p:spPr>
          <a:xfrm>
            <a:off x="9194104" y="4439577"/>
            <a:ext cx="1844007" cy="2554545"/>
          </a:xfrm>
          <a:prstGeom prst="rect">
            <a:avLst/>
          </a:prstGeom>
          <a:solidFill>
            <a:srgbClr val="492906"/>
          </a:solidFill>
          <a:ln>
            <a:solidFill>
              <a:srgbClr val="9452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				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458C93-D055-C440-919C-ED2CE0829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5657" y="393173"/>
            <a:ext cx="9862455" cy="3161955"/>
          </a:xfrm>
          <a:solidFill>
            <a:srgbClr val="492906"/>
          </a:solidFill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HOW TO</a:t>
            </a:r>
            <a:br>
              <a:rPr lang="en-US" sz="7200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7200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UNDERSTAND AND APPLY</a:t>
            </a:r>
            <a:br>
              <a:rPr lang="en-US" sz="7200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7200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THE OLD TESTAMENT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55379-7FCC-094E-98AE-C89DEE208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5657" y="4527259"/>
            <a:ext cx="9862454" cy="204264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>
                <a:solidFill>
                  <a:srgbClr val="945200"/>
                </a:solidFill>
              </a:rPr>
              <a:t>Jason S. </a:t>
            </a:r>
            <a:r>
              <a:rPr lang="en-US" sz="2800" dirty="0" err="1">
                <a:solidFill>
                  <a:srgbClr val="945200"/>
                </a:solidFill>
              </a:rPr>
              <a:t>DeRouchie</a:t>
            </a:r>
            <a:r>
              <a:rPr lang="en-US" sz="2800" dirty="0">
                <a:solidFill>
                  <a:srgbClr val="945200"/>
                </a:solidFill>
              </a:rPr>
              <a:t>, PhD</a:t>
            </a:r>
          </a:p>
          <a:p>
            <a:pPr algn="l"/>
            <a:r>
              <a:rPr lang="en-US" dirty="0">
                <a:solidFill>
                  <a:srgbClr val="945200"/>
                </a:solidFill>
              </a:rPr>
              <a:t>Professor of Old Testament and Biblical Theology</a:t>
            </a:r>
          </a:p>
          <a:p>
            <a:pPr algn="l"/>
            <a:r>
              <a:rPr lang="en-US" dirty="0">
                <a:solidFill>
                  <a:srgbClr val="945200"/>
                </a:solidFill>
              </a:rPr>
              <a:t>Bethlehem College &amp; Seminary</a:t>
            </a:r>
          </a:p>
          <a:p>
            <a:pPr algn="l"/>
            <a:r>
              <a:rPr lang="en-US" dirty="0">
                <a:solidFill>
                  <a:srgbClr val="945200"/>
                </a:solidFill>
              </a:rPr>
              <a:t>Elder, Bethlehem Baptist Church</a:t>
            </a:r>
          </a:p>
          <a:p>
            <a:pPr algn="l"/>
            <a:r>
              <a:rPr lang="en-US" dirty="0">
                <a:solidFill>
                  <a:srgbClr val="945200"/>
                </a:solidFill>
              </a:rPr>
              <a:t>Spring 2019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87981B-E697-6945-8073-29DF4C2319A9}"/>
              </a:ext>
            </a:extLst>
          </p:cNvPr>
          <p:cNvSpPr txBox="1"/>
          <p:nvPr/>
        </p:nvSpPr>
        <p:spPr>
          <a:xfrm>
            <a:off x="1175656" y="3748806"/>
            <a:ext cx="9862455" cy="584775"/>
          </a:xfrm>
          <a:prstGeom prst="rect">
            <a:avLst/>
          </a:prstGeom>
          <a:solidFill>
            <a:srgbClr val="945200"/>
          </a:solidFill>
          <a:ln>
            <a:solidFill>
              <a:srgbClr val="9452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TWELVE STEPS FROM EXEGESIS TO THEOLOGY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84CBD6-2563-D345-9A52-85FE90A56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7666" y="4575202"/>
            <a:ext cx="1572385" cy="224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597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132207"/>
              </p:ext>
            </p:extLst>
          </p:nvPr>
        </p:nvGraphicFramePr>
        <p:xfrm>
          <a:off x="349102" y="987361"/>
          <a:ext cx="11493796" cy="41757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1. God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God the one and only!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solidFill>
                            <a:srgbClr val="492906"/>
                          </a:solidFill>
                        </a:rPr>
                        <a:t>MSG</a:t>
                      </a:r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Slogan: Stresses sole allegiance to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299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915503"/>
              </p:ext>
            </p:extLst>
          </p:nvPr>
        </p:nvGraphicFramePr>
        <p:xfrm>
          <a:off x="349102" y="987361"/>
          <a:ext cx="11493796" cy="41757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 God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God the one and only!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Slogan: Stresses sole allegiance to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2. The LORD our God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is one LORD.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ASV, KJV, BBE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Confront poly-Yahwism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119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805844"/>
              </p:ext>
            </p:extLst>
          </p:nvPr>
        </p:nvGraphicFramePr>
        <p:xfrm>
          <a:off x="349102" y="987361"/>
          <a:ext cx="11493796" cy="45110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 God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God the one and only!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Slogan: Stresses sole allegiance to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2. The LORD our God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is one LORD.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ASV, KJV, BBE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Confront poly-Yahwism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3. The LORD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the LORD is one.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NKJV, ESV, NIV, CSB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Stresses Yahweh’s supremacy and uniqueness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96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239801"/>
              </p:ext>
            </p:extLst>
          </p:nvPr>
        </p:nvGraphicFramePr>
        <p:xfrm>
          <a:off x="349102" y="987361"/>
          <a:ext cx="11493796" cy="48463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 God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God the one and only!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Slogan: Stresses sole allegiance to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2. The LORD our God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is one LORD.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ASV, KJV, BBE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Confront poly-Yahwism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3. The LORD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the LORD is one.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NKJV, ESV, NIV, CSB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Stresses Yahweh’s supremacy and uniqueness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4a. The LORD is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the LORD alone!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NRSV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Identifies Yahweh as our only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83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054250"/>
              </p:ext>
            </p:extLst>
          </p:nvPr>
        </p:nvGraphicFramePr>
        <p:xfrm>
          <a:off x="349102" y="987361"/>
          <a:ext cx="11493796" cy="51816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 God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God the one and only!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MSG</a:t>
                      </a:r>
                      <a:endParaRPr lang="en-US" sz="2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Slogan: Stresses sole allegiance to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2. The LORD our God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is one LORD.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ASV, KJV, BBE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Confront poly-Yahwism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3. The LORD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the LORD is one.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NKJV, ESV, NIV, CSB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Stresses Yahweh’s supremacy and uniqueness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4a. The LORD is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the LORD alone!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NRSV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Identifies Yahweh as our only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4b. Our God is the LORD,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only the LORD!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Asserts that our only God is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6946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16395"/>
              </p:ext>
            </p:extLst>
          </p:nvPr>
        </p:nvGraphicFramePr>
        <p:xfrm>
          <a:off x="349102" y="987361"/>
          <a:ext cx="11493796" cy="55168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 God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God the one and only!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MSG</a:t>
                      </a:r>
                      <a:endParaRPr lang="en-US" sz="2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Slogan: Stresses sole allegiance to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2. The LORD our God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is one LORD.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ASV, KJV, BBE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Confront poly-Yahwism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3. The LORD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the LORD is one.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NKJV, ESV, NIV, CSB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Stresses Yahweh’s supremacy and uniqueness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4a. The LORD is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the LORD alone!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NRSV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Identifies Yahweh as our only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4b. Our God is the LORD,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only the LORD!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Asserts that our only God is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5. The LORD is our God;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the LORD is one.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NASB, WEB, 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Combines 3 and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0224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199703"/>
              </p:ext>
            </p:extLst>
          </p:nvPr>
        </p:nvGraphicFramePr>
        <p:xfrm>
          <a:off x="349102" y="987361"/>
          <a:ext cx="11493796" cy="55168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1. God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God the one and only!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solidFill>
                            <a:srgbClr val="492906"/>
                          </a:solidFill>
                        </a:rPr>
                        <a:t>MSG</a:t>
                      </a:r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Slogan: Stresses sole allegiance to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2. The LORD our God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is one LORD.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ASV, KJV, BBE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Confront poly-Yahwism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3. The LORD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the LORD is one.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NKJV, ESV, NIV, CSB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Stresses Yahweh’s supremacy and uniqueness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4a. The LORD is our God,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the LORD alone!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NRSV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Identifies Yahweh as our only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4b. Our God is the LORD,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only the LORD!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Asserts that our only God is Yahweh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5. The LORD is our God;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rgbClr val="492906"/>
                          </a:solidFill>
                        </a:rPr>
                        <a:t>the LORD is one.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NASB, WEB, 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rgbClr val="492906"/>
                          </a:solidFill>
                        </a:rPr>
                        <a:t>Combines 3 and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87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B4C7E-90AF-D94E-8369-43754C19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8629"/>
          </a:xfrm>
        </p:spPr>
        <p:txBody>
          <a:bodyPr>
            <a:normAutofit fontScale="90000"/>
          </a:bodyPr>
          <a:lstStyle/>
          <a:p>
            <a:r>
              <a:rPr lang="en-US" dirty="0"/>
              <a:t>Engaging Different Translations and Translation Theories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20480-3716-DD4E-8EE2-227721282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9476"/>
            <a:ext cx="10515600" cy="4888523"/>
          </a:xfrm>
        </p:spPr>
        <p:txBody>
          <a:bodyPr>
            <a:normAutofit/>
          </a:bodyPr>
          <a:lstStyle/>
          <a:p>
            <a:r>
              <a:rPr lang="en-US" dirty="0"/>
              <a:t>Introduction:</a:t>
            </a:r>
          </a:p>
          <a:p>
            <a:pPr lvl="1"/>
            <a:r>
              <a:rPr lang="en-US" b="0" dirty="0"/>
              <a:t>Bible translations differ on whether they are form-, sense-, or idea-driven and to what degree they are gender-inclusive.</a:t>
            </a:r>
          </a:p>
          <a:p>
            <a:pPr lvl="1"/>
            <a:r>
              <a:rPr lang="en-US" b="0" dirty="0"/>
              <a:t>Different translation theories or principles stand behind the various versions, creating a continuum of equivalence, based on how they handle lexical, grammatical, and historical correspondence.</a:t>
            </a:r>
          </a:p>
        </p:txBody>
      </p:sp>
    </p:spTree>
    <p:extLst>
      <p:ext uri="{BB962C8B-B14F-4D97-AF65-F5344CB8AC3E}">
        <p14:creationId xmlns:p14="http://schemas.microsoft.com/office/powerpoint/2010/main" val="22907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20480-3716-DD4E-8EE2-227721282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4670"/>
            <a:ext cx="10515600" cy="6443329"/>
          </a:xfrm>
        </p:spPr>
        <p:txBody>
          <a:bodyPr>
            <a:normAutofit/>
          </a:bodyPr>
          <a:lstStyle/>
          <a:p>
            <a:pPr lvl="1"/>
            <a:r>
              <a:rPr lang="en-US" b="0" dirty="0"/>
              <a:t>Three types of correspondences:</a:t>
            </a:r>
          </a:p>
          <a:p>
            <a:pPr lvl="2"/>
            <a:r>
              <a:rPr lang="en-US" b="1" i="1" dirty="0"/>
              <a:t>Lexical correspondence: </a:t>
            </a:r>
            <a:r>
              <a:rPr lang="en-US" dirty="0"/>
              <a:t>how closely translators attempt to render single words in the source text into individual words in the target language.</a:t>
            </a:r>
          </a:p>
          <a:p>
            <a:pPr lvl="2"/>
            <a:r>
              <a:rPr lang="en-US" b="1" i="1" dirty="0"/>
              <a:t>Grammatical correspondence: </a:t>
            </a:r>
            <a:r>
              <a:rPr lang="en-US" b="0" dirty="0"/>
              <a:t>how closely word order and syntax in the original language is aligned with word order and syntax in translation.</a:t>
            </a:r>
          </a:p>
          <a:p>
            <a:pPr lvl="2"/>
            <a:r>
              <a:rPr lang="en-US" b="1" i="1" dirty="0"/>
              <a:t>Historical correspondence: </a:t>
            </a:r>
            <a:r>
              <a:rPr lang="en-US" dirty="0"/>
              <a:t>how closely the translators retain the factual and cultural elements connected with the biblical times. </a:t>
            </a:r>
          </a:p>
          <a:p>
            <a:pPr lvl="1"/>
            <a:r>
              <a:rPr lang="en-US" b="0" dirty="0"/>
              <a:t>There are strengths and weakness with each approach.</a:t>
            </a:r>
          </a:p>
        </p:txBody>
      </p:sp>
    </p:spTree>
    <p:extLst>
      <p:ext uri="{BB962C8B-B14F-4D97-AF65-F5344CB8AC3E}">
        <p14:creationId xmlns:p14="http://schemas.microsoft.com/office/powerpoint/2010/main" val="52358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1C2E1-9D40-AB41-9B3E-821C8D8C4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35300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Form-Equivalence: </a:t>
            </a:r>
            <a:r>
              <a:rPr lang="en-US" b="0" dirty="0"/>
              <a:t>Trying to retain correspondence of words, grammar, and history (NASB, ESV).</a:t>
            </a:r>
          </a:p>
          <a:p>
            <a:pPr lvl="1"/>
            <a:r>
              <a:rPr lang="en-US" b="0" i="1" dirty="0"/>
              <a:t>Strengths</a:t>
            </a:r>
            <a:r>
              <a:rPr lang="en-US" b="0" dirty="0"/>
              <a:t>: </a:t>
            </a:r>
          </a:p>
          <a:p>
            <a:pPr lvl="2"/>
            <a:r>
              <a:rPr lang="en-US" dirty="0"/>
              <a:t>Useful when tracking the flow of thought, as they retain more conjunctions and other connections words.</a:t>
            </a:r>
          </a:p>
          <a:p>
            <a:pPr lvl="2"/>
            <a:r>
              <a:rPr lang="en-US" b="0" dirty="0"/>
              <a:t>The least interpretive translation.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80C0FF-73B9-3847-991D-8CED6DF54F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029428"/>
              </p:ext>
            </p:extLst>
          </p:nvPr>
        </p:nvGraphicFramePr>
        <p:xfrm>
          <a:off x="386314" y="167943"/>
          <a:ext cx="11419371" cy="2468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033">
                  <a:extLst>
                    <a:ext uri="{9D8B030D-6E8A-4147-A177-3AD203B41FA5}">
                      <a16:colId xmlns:a16="http://schemas.microsoft.com/office/drawing/2014/main" val="3822283179"/>
                    </a:ext>
                  </a:extLst>
                </a:gridCol>
                <a:gridCol w="1499190">
                  <a:extLst>
                    <a:ext uri="{9D8B030D-6E8A-4147-A177-3AD203B41FA5}">
                      <a16:colId xmlns:a16="http://schemas.microsoft.com/office/drawing/2014/main" val="2835914807"/>
                    </a:ext>
                  </a:extLst>
                </a:gridCol>
                <a:gridCol w="1382234">
                  <a:extLst>
                    <a:ext uri="{9D8B030D-6E8A-4147-A177-3AD203B41FA5}">
                      <a16:colId xmlns:a16="http://schemas.microsoft.com/office/drawing/2014/main" val="4073934077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4098182079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08479423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2097434931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81561523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4069849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20692838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Form-Equivalence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Sense-Equivalence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Idea-Equivalence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71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YLT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KJV/NKJV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NASB/NASU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RSV/NRSV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ESV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CSB</a:t>
                      </a:r>
                    </a:p>
                    <a:p>
                      <a:r>
                        <a:rPr lang="en-US" sz="2000" dirty="0"/>
                        <a:t>NET</a:t>
                      </a:r>
                    </a:p>
                    <a:p>
                      <a:r>
                        <a:rPr lang="en-US" sz="2000" dirty="0"/>
                        <a:t>NIV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NJB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JB</a:t>
                      </a:r>
                    </a:p>
                    <a:p>
                      <a:r>
                        <a:rPr lang="en-US" sz="2000" dirty="0"/>
                        <a:t>GNB</a:t>
                      </a:r>
                    </a:p>
                    <a:p>
                      <a:r>
                        <a:rPr lang="en-US" sz="2000" dirty="0"/>
                        <a:t>REB</a:t>
                      </a:r>
                    </a:p>
                    <a:p>
                      <a:r>
                        <a:rPr lang="en-US" sz="2000" dirty="0"/>
                        <a:t>NLT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NEB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TLB</a:t>
                      </a:r>
                    </a:p>
                    <a:p>
                      <a:r>
                        <a:rPr lang="en-US" sz="2000" dirty="0"/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14843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Historical</a:t>
                      </a:r>
                    </a:p>
                    <a:p>
                      <a:r>
                        <a:rPr lang="en-US" sz="2000" dirty="0"/>
                        <a:t>– Lexical and Grammatical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–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85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75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B4C7E-90AF-D94E-8369-43754C19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2937" y="365125"/>
            <a:ext cx="6976997" cy="792719"/>
          </a:xfrm>
          <a:solidFill>
            <a:srgbClr val="492906"/>
          </a:solidFill>
        </p:spPr>
        <p:txBody>
          <a:bodyPr>
            <a:noAutofit/>
          </a:bodyPr>
          <a:lstStyle/>
          <a:p>
            <a:pPr marL="91440" algn="ctr"/>
            <a:r>
              <a:rPr lang="en-US" sz="6000" b="1" dirty="0">
                <a:latin typeface="Angsana New" panose="02020603050405020304" pitchFamily="18" charset="-34"/>
              </a:rPr>
              <a:t>STEPS IN THE JOURNEY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20480-3716-DD4E-8EE2-227721282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936" y="1457740"/>
            <a:ext cx="6976998" cy="540026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Part 1: </a:t>
            </a:r>
            <a:r>
              <a:rPr lang="en-US" sz="4000" u="sng" dirty="0"/>
              <a:t>T</a:t>
            </a:r>
            <a:r>
              <a:rPr lang="en-US" sz="4000" dirty="0"/>
              <a:t>ext – “What is the makeup of the passage?” </a:t>
            </a:r>
          </a:p>
          <a:p>
            <a:pPr marL="1200150" lvl="1" indent="-742950">
              <a:buSzPct val="100000"/>
              <a:buFont typeface="+mj-lt"/>
              <a:buAutoNum type="arabicPeriod"/>
            </a:pPr>
            <a:r>
              <a:rPr lang="en-US" sz="3600" b="0" dirty="0"/>
              <a:t>Genre</a:t>
            </a:r>
          </a:p>
          <a:p>
            <a:pPr marL="1200150" lvl="1" indent="-742950">
              <a:buSzPct val="100000"/>
              <a:buFont typeface="+mj-lt"/>
              <a:buAutoNum type="arabicPeriod"/>
            </a:pPr>
            <a:r>
              <a:rPr lang="en-US" sz="3600" b="0" dirty="0"/>
              <a:t>Literary Units and Text Hierarchy</a:t>
            </a:r>
          </a:p>
          <a:p>
            <a:pPr marL="1200150" lvl="1" indent="-742950">
              <a:buSzPct val="100000"/>
              <a:buFont typeface="+mj-lt"/>
              <a:buAutoNum type="arabicPeriod"/>
            </a:pPr>
            <a:r>
              <a:rPr lang="en-US" sz="3600" b="0" dirty="0"/>
              <a:t>Text Criticism</a:t>
            </a:r>
          </a:p>
          <a:p>
            <a:pPr marL="1200150" lvl="1" indent="-742950">
              <a:buClr>
                <a:srgbClr val="945200"/>
              </a:buClr>
              <a:buSzPct val="100000"/>
              <a:buFont typeface="+mj-lt"/>
              <a:buAutoNum type="arabicPeriod"/>
            </a:pPr>
            <a:r>
              <a:rPr lang="en-US" sz="3600" dirty="0">
                <a:solidFill>
                  <a:srgbClr val="945200"/>
                </a:solidFill>
              </a:rPr>
              <a:t>Translation</a:t>
            </a:r>
          </a:p>
          <a:p>
            <a:r>
              <a:rPr lang="en-US" sz="4000" b="0" dirty="0"/>
              <a:t>Part 2: </a:t>
            </a:r>
            <a:r>
              <a:rPr lang="en-US" sz="4000" b="0" u="sng" dirty="0"/>
              <a:t>O</a:t>
            </a:r>
            <a:r>
              <a:rPr lang="en-US" sz="4000" b="0" dirty="0"/>
              <a:t>bservation</a:t>
            </a:r>
          </a:p>
          <a:p>
            <a:r>
              <a:rPr lang="en-US" sz="4000" b="0" dirty="0"/>
              <a:t>Part 3: </a:t>
            </a:r>
            <a:r>
              <a:rPr lang="en-US" sz="4000" b="0" u="sng" dirty="0"/>
              <a:t>C</a:t>
            </a:r>
            <a:r>
              <a:rPr lang="en-US" sz="4000" b="0" dirty="0"/>
              <a:t>ontext</a:t>
            </a:r>
          </a:p>
          <a:p>
            <a:r>
              <a:rPr lang="en-US" sz="4000" b="0" dirty="0"/>
              <a:t>Part 4: </a:t>
            </a:r>
            <a:r>
              <a:rPr lang="en-US" sz="4000" b="0" u="sng" dirty="0"/>
              <a:t>M</a:t>
            </a:r>
            <a:r>
              <a:rPr lang="en-US" sz="4000" b="0" dirty="0"/>
              <a:t>eaning</a:t>
            </a:r>
          </a:p>
          <a:p>
            <a:r>
              <a:rPr lang="en-US" sz="4000" b="0" dirty="0"/>
              <a:t>Part 5: </a:t>
            </a:r>
            <a:r>
              <a:rPr lang="en-US" sz="4000" b="0" u="sng" dirty="0"/>
              <a:t>A</a:t>
            </a:r>
            <a:r>
              <a:rPr lang="en-US" sz="4000" b="0" dirty="0"/>
              <a:t>pplication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B92724-0F83-DC46-A041-52F978340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09066" cy="686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45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1C2E1-9D40-AB41-9B3E-821C8D8C4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1"/>
            <a:ext cx="10515600" cy="288142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Form-Equivalence: </a:t>
            </a:r>
            <a:r>
              <a:rPr lang="en-US" b="0" dirty="0"/>
              <a:t>Trying to retain correspondence of words, grammar, and history (NASB, ESV).</a:t>
            </a:r>
          </a:p>
          <a:p>
            <a:pPr lvl="1"/>
            <a:r>
              <a:rPr lang="en-US" b="0" i="1" dirty="0"/>
              <a:t>Weaknesses</a:t>
            </a:r>
            <a:r>
              <a:rPr lang="en-US" b="0" dirty="0"/>
              <a:t>:</a:t>
            </a:r>
          </a:p>
          <a:p>
            <a:pPr lvl="2"/>
            <a:r>
              <a:rPr lang="en-US" dirty="0"/>
              <a:t>Sometimes cumbersome rather than contemporary English.</a:t>
            </a:r>
          </a:p>
          <a:p>
            <a:pPr lvl="2"/>
            <a:r>
              <a:rPr lang="en-US" dirty="0"/>
              <a:t>Requires the teacher to clarify more often.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80C0FF-73B9-3847-991D-8CED6DF54F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046148"/>
              </p:ext>
            </p:extLst>
          </p:nvPr>
        </p:nvGraphicFramePr>
        <p:xfrm>
          <a:off x="386314" y="167943"/>
          <a:ext cx="11419371" cy="2468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033">
                  <a:extLst>
                    <a:ext uri="{9D8B030D-6E8A-4147-A177-3AD203B41FA5}">
                      <a16:colId xmlns:a16="http://schemas.microsoft.com/office/drawing/2014/main" val="3822283179"/>
                    </a:ext>
                  </a:extLst>
                </a:gridCol>
                <a:gridCol w="1499190">
                  <a:extLst>
                    <a:ext uri="{9D8B030D-6E8A-4147-A177-3AD203B41FA5}">
                      <a16:colId xmlns:a16="http://schemas.microsoft.com/office/drawing/2014/main" val="2835914807"/>
                    </a:ext>
                  </a:extLst>
                </a:gridCol>
                <a:gridCol w="1382234">
                  <a:extLst>
                    <a:ext uri="{9D8B030D-6E8A-4147-A177-3AD203B41FA5}">
                      <a16:colId xmlns:a16="http://schemas.microsoft.com/office/drawing/2014/main" val="4073934077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4098182079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08479423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2097434931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81561523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4069849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20692838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Form-Equivalence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Sense-Equivalence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Idea-Equivalence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71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YLT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KJV/NKJV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NASB/NASU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RSV/NRSV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ESV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CSB</a:t>
                      </a:r>
                    </a:p>
                    <a:p>
                      <a:r>
                        <a:rPr lang="en-US" sz="2000" dirty="0"/>
                        <a:t>NET</a:t>
                      </a:r>
                    </a:p>
                    <a:p>
                      <a:r>
                        <a:rPr lang="en-US" sz="2000" dirty="0"/>
                        <a:t>NIV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NJB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JB</a:t>
                      </a:r>
                    </a:p>
                    <a:p>
                      <a:r>
                        <a:rPr lang="en-US" sz="2000" dirty="0"/>
                        <a:t>GNB</a:t>
                      </a:r>
                    </a:p>
                    <a:p>
                      <a:r>
                        <a:rPr lang="en-US" sz="2000" dirty="0"/>
                        <a:t>REB</a:t>
                      </a:r>
                    </a:p>
                    <a:p>
                      <a:r>
                        <a:rPr lang="en-US" sz="2000" dirty="0"/>
                        <a:t>NLT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NEB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TLB</a:t>
                      </a:r>
                    </a:p>
                    <a:p>
                      <a:r>
                        <a:rPr lang="en-US" sz="2000" dirty="0"/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14843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Historical</a:t>
                      </a:r>
                    </a:p>
                    <a:p>
                      <a:r>
                        <a:rPr lang="en-US" sz="2000" dirty="0"/>
                        <a:t>– Lexical and Grammatical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–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85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09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1C2E1-9D40-AB41-9B3E-821C8D8C4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743201"/>
            <a:ext cx="10967485" cy="308344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Sense-Equivalence: </a:t>
            </a:r>
            <a:r>
              <a:rPr lang="en-US" b="0" dirty="0"/>
              <a:t>Seeking dynamic correspondence that retains historical features and captures meaning but not hesitate to translate words, grammar, and style into common English (NIV, NLT).</a:t>
            </a:r>
          </a:p>
          <a:p>
            <a:pPr lvl="1"/>
            <a:r>
              <a:rPr lang="en-US" b="0" i="1" dirty="0"/>
              <a:t>Strength</a:t>
            </a:r>
            <a:r>
              <a:rPr lang="en-US" b="0" dirty="0"/>
              <a:t>: </a:t>
            </a:r>
          </a:p>
          <a:p>
            <a:pPr lvl="2"/>
            <a:r>
              <a:rPr lang="en-US" dirty="0"/>
              <a:t>Beautiful, meaningful contemporary English that can be clear and faithful to God’s word.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80C0FF-73B9-3847-991D-8CED6DF54F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122133"/>
              </p:ext>
            </p:extLst>
          </p:nvPr>
        </p:nvGraphicFramePr>
        <p:xfrm>
          <a:off x="386314" y="167943"/>
          <a:ext cx="11419371" cy="2468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033">
                  <a:extLst>
                    <a:ext uri="{9D8B030D-6E8A-4147-A177-3AD203B41FA5}">
                      <a16:colId xmlns:a16="http://schemas.microsoft.com/office/drawing/2014/main" val="3822283179"/>
                    </a:ext>
                  </a:extLst>
                </a:gridCol>
                <a:gridCol w="1499190">
                  <a:extLst>
                    <a:ext uri="{9D8B030D-6E8A-4147-A177-3AD203B41FA5}">
                      <a16:colId xmlns:a16="http://schemas.microsoft.com/office/drawing/2014/main" val="2835914807"/>
                    </a:ext>
                  </a:extLst>
                </a:gridCol>
                <a:gridCol w="1382234">
                  <a:extLst>
                    <a:ext uri="{9D8B030D-6E8A-4147-A177-3AD203B41FA5}">
                      <a16:colId xmlns:a16="http://schemas.microsoft.com/office/drawing/2014/main" val="4073934077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4098182079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08479423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2097434931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81561523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4069849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20692838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Form-Equivalence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Sense-Equivalence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Idea-Equivalence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71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YLT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KJV/NKJV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NASB/NASU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RSV/NRSV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ESV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CSB</a:t>
                      </a:r>
                    </a:p>
                    <a:p>
                      <a:r>
                        <a:rPr lang="en-US" sz="2000" dirty="0"/>
                        <a:t>NET</a:t>
                      </a:r>
                    </a:p>
                    <a:p>
                      <a:r>
                        <a:rPr lang="en-US" sz="2000" dirty="0"/>
                        <a:t>NIV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NJB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JB</a:t>
                      </a:r>
                    </a:p>
                    <a:p>
                      <a:r>
                        <a:rPr lang="en-US" sz="2000" dirty="0"/>
                        <a:t>GNB</a:t>
                      </a:r>
                    </a:p>
                    <a:p>
                      <a:r>
                        <a:rPr lang="en-US" sz="2000" dirty="0"/>
                        <a:t>REB</a:t>
                      </a:r>
                    </a:p>
                    <a:p>
                      <a:r>
                        <a:rPr lang="en-US" sz="2000" dirty="0"/>
                        <a:t>NLT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NEB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TLB</a:t>
                      </a:r>
                    </a:p>
                    <a:p>
                      <a:r>
                        <a:rPr lang="en-US" sz="2000" dirty="0"/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14843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Historical</a:t>
                      </a:r>
                    </a:p>
                    <a:p>
                      <a:r>
                        <a:rPr lang="en-US" sz="2000" dirty="0"/>
                        <a:t>– Lexical and Grammatical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–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85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1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1C2E1-9D40-AB41-9B3E-821C8D8C4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743200"/>
            <a:ext cx="10967485" cy="4114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Sense-Equivalence: </a:t>
            </a:r>
            <a:r>
              <a:rPr lang="en-US" b="0" dirty="0"/>
              <a:t>Seeking dynamic correspondence that retains historical features and captures meaning but not hesitate to translate words, grammar, and style into common English (NIV, NLT).</a:t>
            </a:r>
          </a:p>
          <a:p>
            <a:pPr lvl="1"/>
            <a:r>
              <a:rPr lang="en-US" b="0" i="1" dirty="0"/>
              <a:t>Weaknesses</a:t>
            </a:r>
            <a:r>
              <a:rPr lang="en-US" b="0" dirty="0"/>
              <a:t>:</a:t>
            </a:r>
          </a:p>
          <a:p>
            <a:pPr lvl="2"/>
            <a:r>
              <a:rPr lang="en-US" dirty="0"/>
              <a:t>Where there is greater interpretation in translation, there is more opportunity for teachers to disagree with a translator’s choice. </a:t>
            </a:r>
          </a:p>
          <a:p>
            <a:pPr lvl="2"/>
            <a:r>
              <a:rPr lang="en-US" dirty="0"/>
              <a:t>They often fail to represent text features like connectors and discourse markers, making it more difficult to track an author’s flow of thought.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80C0FF-73B9-3847-991D-8CED6DF54F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8874315"/>
              </p:ext>
            </p:extLst>
          </p:nvPr>
        </p:nvGraphicFramePr>
        <p:xfrm>
          <a:off x="386314" y="167943"/>
          <a:ext cx="11419371" cy="2468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033">
                  <a:extLst>
                    <a:ext uri="{9D8B030D-6E8A-4147-A177-3AD203B41FA5}">
                      <a16:colId xmlns:a16="http://schemas.microsoft.com/office/drawing/2014/main" val="3822283179"/>
                    </a:ext>
                  </a:extLst>
                </a:gridCol>
                <a:gridCol w="1499190">
                  <a:extLst>
                    <a:ext uri="{9D8B030D-6E8A-4147-A177-3AD203B41FA5}">
                      <a16:colId xmlns:a16="http://schemas.microsoft.com/office/drawing/2014/main" val="2835914807"/>
                    </a:ext>
                  </a:extLst>
                </a:gridCol>
                <a:gridCol w="1382234">
                  <a:extLst>
                    <a:ext uri="{9D8B030D-6E8A-4147-A177-3AD203B41FA5}">
                      <a16:colId xmlns:a16="http://schemas.microsoft.com/office/drawing/2014/main" val="4073934077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4098182079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08479423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2097434931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81561523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4069849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20692838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Form-Equivalence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Sense-Equivalence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Idea-Equivalence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71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YLT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KJV/NKJV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NASB/NASU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RSV/NRSV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ESV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CSB</a:t>
                      </a:r>
                    </a:p>
                    <a:p>
                      <a:r>
                        <a:rPr lang="en-US" sz="2000" dirty="0"/>
                        <a:t>NET</a:t>
                      </a:r>
                    </a:p>
                    <a:p>
                      <a:r>
                        <a:rPr lang="en-US" sz="2000" dirty="0"/>
                        <a:t>NIV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NJB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JB</a:t>
                      </a:r>
                    </a:p>
                    <a:p>
                      <a:r>
                        <a:rPr lang="en-US" sz="2000" dirty="0"/>
                        <a:t>GNB</a:t>
                      </a:r>
                    </a:p>
                    <a:p>
                      <a:r>
                        <a:rPr lang="en-US" sz="2000" dirty="0"/>
                        <a:t>REB</a:t>
                      </a:r>
                    </a:p>
                    <a:p>
                      <a:r>
                        <a:rPr lang="en-US" sz="2000" dirty="0"/>
                        <a:t>NLT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NEB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TLB</a:t>
                      </a:r>
                    </a:p>
                    <a:p>
                      <a:r>
                        <a:rPr lang="en-US" sz="2000" dirty="0"/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14843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Historical</a:t>
                      </a:r>
                    </a:p>
                    <a:p>
                      <a:r>
                        <a:rPr lang="en-US" sz="2000" dirty="0"/>
                        <a:t>– Lexical and Grammatical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–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85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84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1C2E1-9D40-AB41-9B3E-821C8D8C4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743200"/>
            <a:ext cx="10967485" cy="32535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Idea-Equivalence: </a:t>
            </a:r>
            <a:r>
              <a:rPr lang="en-US" b="0" dirty="0"/>
              <a:t>Paraphrases that strive only to convey Scripture’s concepts with little attempt to retain lexical, grammatical, and historical correspondence (TLB, MSG).</a:t>
            </a:r>
          </a:p>
          <a:p>
            <a:pPr lvl="1"/>
            <a:r>
              <a:rPr lang="en-US" b="0" i="1" dirty="0"/>
              <a:t>Strength</a:t>
            </a:r>
            <a:r>
              <a:rPr lang="en-US" b="0" dirty="0"/>
              <a:t>: Highly contemporary.</a:t>
            </a:r>
          </a:p>
          <a:p>
            <a:pPr lvl="1"/>
            <a:r>
              <a:rPr lang="en-US" b="0" i="1" dirty="0"/>
              <a:t>Weakness</a:t>
            </a:r>
            <a:r>
              <a:rPr lang="en-US" b="0" dirty="0"/>
              <a:t>: Less helpful for study or teaching because they have distanced themselves too far from the original.</a:t>
            </a:r>
            <a:endParaRPr lang="en-US" b="0" i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80C0FF-73B9-3847-991D-8CED6DF54F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250882"/>
              </p:ext>
            </p:extLst>
          </p:nvPr>
        </p:nvGraphicFramePr>
        <p:xfrm>
          <a:off x="386314" y="167943"/>
          <a:ext cx="11419371" cy="2468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25033">
                  <a:extLst>
                    <a:ext uri="{9D8B030D-6E8A-4147-A177-3AD203B41FA5}">
                      <a16:colId xmlns:a16="http://schemas.microsoft.com/office/drawing/2014/main" val="3822283179"/>
                    </a:ext>
                  </a:extLst>
                </a:gridCol>
                <a:gridCol w="1499190">
                  <a:extLst>
                    <a:ext uri="{9D8B030D-6E8A-4147-A177-3AD203B41FA5}">
                      <a16:colId xmlns:a16="http://schemas.microsoft.com/office/drawing/2014/main" val="2835914807"/>
                    </a:ext>
                  </a:extLst>
                </a:gridCol>
                <a:gridCol w="1382234">
                  <a:extLst>
                    <a:ext uri="{9D8B030D-6E8A-4147-A177-3AD203B41FA5}">
                      <a16:colId xmlns:a16="http://schemas.microsoft.com/office/drawing/2014/main" val="4073934077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4098182079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08479423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2097434931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81561523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1740698490"/>
                    </a:ext>
                  </a:extLst>
                </a:gridCol>
                <a:gridCol w="1268819">
                  <a:extLst>
                    <a:ext uri="{9D8B030D-6E8A-4147-A177-3AD203B41FA5}">
                      <a16:colId xmlns:a16="http://schemas.microsoft.com/office/drawing/2014/main" val="320692838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Form-Equivalence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Sense-Equivalence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Idea-Equivalence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471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YLT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KJV/NKJV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NASB/NASU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RSV/NRSV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ESV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CSB</a:t>
                      </a:r>
                    </a:p>
                    <a:p>
                      <a:r>
                        <a:rPr lang="en-US" sz="2000" dirty="0"/>
                        <a:t>NET</a:t>
                      </a:r>
                    </a:p>
                    <a:p>
                      <a:r>
                        <a:rPr lang="en-US" sz="2000" dirty="0"/>
                        <a:t>NIV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NAB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NJB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JB</a:t>
                      </a:r>
                    </a:p>
                    <a:p>
                      <a:r>
                        <a:rPr lang="en-US" sz="2000" dirty="0"/>
                        <a:t>GNB</a:t>
                      </a:r>
                    </a:p>
                    <a:p>
                      <a:r>
                        <a:rPr lang="en-US" sz="2000" dirty="0"/>
                        <a:t>REB</a:t>
                      </a:r>
                    </a:p>
                    <a:p>
                      <a:r>
                        <a:rPr lang="en-US" sz="2000" dirty="0"/>
                        <a:t>NLT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NEB</a:t>
                      </a:r>
                      <a:br>
                        <a:rPr lang="en-US" sz="2000" dirty="0"/>
                      </a:br>
                      <a:r>
                        <a:rPr lang="en-US" sz="2000" dirty="0"/>
                        <a:t>CEB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TLB</a:t>
                      </a:r>
                    </a:p>
                    <a:p>
                      <a:r>
                        <a:rPr lang="en-US" sz="2000" dirty="0"/>
                        <a:t>MSG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14843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+ Historical</a:t>
                      </a:r>
                    </a:p>
                    <a:p>
                      <a:r>
                        <a:rPr lang="en-US" sz="2000" dirty="0"/>
                        <a:t>– Lexical and Grammatical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2000" dirty="0"/>
                        <a:t>– Lexical, Grammatical, Historical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85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65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470682"/>
              </p:ext>
            </p:extLst>
          </p:nvPr>
        </p:nvGraphicFramePr>
        <p:xfrm>
          <a:off x="370368" y="1103608"/>
          <a:ext cx="11474303" cy="44805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9391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587690"/>
              </p:ext>
            </p:extLst>
          </p:nvPr>
        </p:nvGraphicFramePr>
        <p:xfrm>
          <a:off x="370368" y="1103608"/>
          <a:ext cx="11474303" cy="44805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460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662838"/>
              </p:ext>
            </p:extLst>
          </p:nvPr>
        </p:nvGraphicFramePr>
        <p:xfrm>
          <a:off x="370368" y="1103608"/>
          <a:ext cx="11474303" cy="44805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NASB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1914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081368"/>
              </p:ext>
            </p:extLst>
          </p:nvPr>
        </p:nvGraphicFramePr>
        <p:xfrm>
          <a:off x="370368" y="1103608"/>
          <a:ext cx="11474303" cy="44805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NASB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ESV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4742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466026"/>
              </p:ext>
            </p:extLst>
          </p:nvPr>
        </p:nvGraphicFramePr>
        <p:xfrm>
          <a:off x="370368" y="1103608"/>
          <a:ext cx="11474303" cy="44805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NASB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ESV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NIV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for my feet, a light on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4527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6641261"/>
              </p:ext>
            </p:extLst>
          </p:nvPr>
        </p:nvGraphicFramePr>
        <p:xfrm>
          <a:off x="370368" y="1103608"/>
          <a:ext cx="11474303" cy="44805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NASB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ESV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NIV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for my feet, a light on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NLT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to guide my feet and a light for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205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B4C7E-90AF-D94E-8369-43754C19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2937" y="365125"/>
            <a:ext cx="6976997" cy="792719"/>
          </a:xfrm>
          <a:solidFill>
            <a:srgbClr val="945200"/>
          </a:solidFill>
        </p:spPr>
        <p:txBody>
          <a:bodyPr>
            <a:noAutofit/>
          </a:bodyPr>
          <a:lstStyle/>
          <a:p>
            <a:pPr marL="91440" algn="ctr"/>
            <a:r>
              <a:rPr lang="en-US" sz="6000" b="1" dirty="0">
                <a:latin typeface="Angsana New" panose="02020603050405020304" pitchFamily="18" charset="-34"/>
              </a:rPr>
              <a:t>4. TRANSLATIONS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20480-3716-DD4E-8EE2-227721282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2936" y="2181194"/>
            <a:ext cx="6976998" cy="4676806"/>
          </a:xfrm>
        </p:spPr>
        <p:txBody>
          <a:bodyPr>
            <a:normAutofit/>
          </a:bodyPr>
          <a:lstStyle/>
          <a:p>
            <a:r>
              <a:rPr lang="en-US" sz="4000" dirty="0"/>
              <a:t>A Missional Vision for Bible Translation</a:t>
            </a:r>
          </a:p>
          <a:p>
            <a:r>
              <a:rPr lang="en-US" sz="4000" dirty="0"/>
              <a:t>The Benefit of Multiple English Translations in Bible Study</a:t>
            </a:r>
          </a:p>
          <a:p>
            <a:r>
              <a:rPr lang="en-US" sz="4000" dirty="0"/>
              <a:t>Engaging Different Translations and Translation Theories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B92724-0F83-DC46-A041-52F978340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09066" cy="68668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35E2E7E-733F-9644-B100-8AB42EBC5354}"/>
              </a:ext>
            </a:extLst>
          </p:cNvPr>
          <p:cNvSpPr/>
          <p:nvPr/>
        </p:nvSpPr>
        <p:spPr>
          <a:xfrm>
            <a:off x="5022936" y="1346353"/>
            <a:ext cx="6976998" cy="646331"/>
          </a:xfrm>
          <a:prstGeom prst="rect">
            <a:avLst/>
          </a:prstGeom>
          <a:ln>
            <a:solidFill>
              <a:srgbClr val="492906"/>
            </a:solidFill>
          </a:ln>
        </p:spPr>
        <p:txBody>
          <a:bodyPr wrap="square">
            <a:spAutoFit/>
          </a:bodyPr>
          <a:lstStyle/>
          <a:p>
            <a:r>
              <a:rPr lang="en-US" sz="3600" b="1" i="1" dirty="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Goal</a:t>
            </a:r>
            <a:r>
              <a:rPr lang="en-US" sz="3600" b="1" dirty="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en-US" sz="3600" dirty="0">
                <a:solidFill>
                  <a:srgbClr val="49290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Translate the text and compare other translations.</a:t>
            </a:r>
            <a:endParaRPr lang="en-US" sz="3600" u="sng" dirty="0">
              <a:solidFill>
                <a:srgbClr val="492906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8587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562002"/>
              </p:ext>
            </p:extLst>
          </p:nvPr>
        </p:nvGraphicFramePr>
        <p:xfrm>
          <a:off x="370368" y="1103608"/>
          <a:ext cx="11474303" cy="48463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NASB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ESV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NIV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for my feet, a light on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guide my feet and a light for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TLB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words are a flashlight to light the path ahead of me and keep me from stumbling.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3019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500685"/>
              </p:ext>
            </p:extLst>
          </p:nvPr>
        </p:nvGraphicFramePr>
        <p:xfrm>
          <a:off x="370368" y="1103608"/>
          <a:ext cx="11474303" cy="52120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NASB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ESV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NIV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for my feet, a light on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 is a lamp to guide my feet and a light for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TLB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Your words are a flashlight to light the path ahead of me and keep me from stumbling.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MSG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By your words I can see where I am going; they throw a beam of light on my dark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6089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Psalm 119:105 in Various Translations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1559D5-8305-5B44-98F5-E7F963BD7B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172530"/>
              </p:ext>
            </p:extLst>
          </p:nvPr>
        </p:nvGraphicFramePr>
        <p:xfrm>
          <a:off x="370368" y="1103608"/>
          <a:ext cx="11474303" cy="52120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181985">
                  <a:extLst>
                    <a:ext uri="{9D8B030D-6E8A-4147-A177-3AD203B41FA5}">
                      <a16:colId xmlns:a16="http://schemas.microsoft.com/office/drawing/2014/main" val="1065235797"/>
                    </a:ext>
                  </a:extLst>
                </a:gridCol>
                <a:gridCol w="978196">
                  <a:extLst>
                    <a:ext uri="{9D8B030D-6E8A-4147-A177-3AD203B41FA5}">
                      <a16:colId xmlns:a16="http://schemas.microsoft.com/office/drawing/2014/main" val="3167308081"/>
                    </a:ext>
                  </a:extLst>
                </a:gridCol>
                <a:gridCol w="2509284">
                  <a:extLst>
                    <a:ext uri="{9D8B030D-6E8A-4147-A177-3AD203B41FA5}">
                      <a16:colId xmlns:a16="http://schemas.microsoft.com/office/drawing/2014/main" val="2575915339"/>
                    </a:ext>
                  </a:extLst>
                </a:gridCol>
                <a:gridCol w="5548792">
                  <a:extLst>
                    <a:ext uri="{9D8B030D-6E8A-4147-A177-3AD203B41FA5}">
                      <a16:colId xmlns:a16="http://schemas.microsoft.com/office/drawing/2014/main" val="2115526932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122823848"/>
                    </a:ext>
                  </a:extLst>
                </a:gridCol>
                <a:gridCol w="434742">
                  <a:extLst>
                    <a:ext uri="{9D8B030D-6E8A-4147-A177-3AD203B41FA5}">
                      <a16:colId xmlns:a16="http://schemas.microsoft.com/office/drawing/2014/main" val="2721452327"/>
                    </a:ext>
                  </a:extLst>
                </a:gridCol>
                <a:gridCol w="386562">
                  <a:extLst>
                    <a:ext uri="{9D8B030D-6E8A-4147-A177-3AD203B41FA5}">
                      <a16:colId xmlns:a16="http://schemas.microsoft.com/office/drawing/2014/main" val="1847743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20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5         4      3        2      1</a:t>
                      </a:r>
                    </a:p>
                    <a:p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נֵר־לְרַגְלִי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דְבָרֶ֫ךָ וְאוֹר לִנְתִיבָתִי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      1            2             3            4              5</a:t>
                      </a:r>
                    </a:p>
                    <a:p>
                      <a:r>
                        <a:rPr lang="en-US" sz="2000" b="0" dirty="0">
                          <a:solidFill>
                            <a:srgbClr val="492906"/>
                          </a:solidFill>
                          <a:latin typeface="+mn-lt"/>
                          <a:cs typeface="SBL Hebrew" panose="02000000000000000000" pitchFamily="2" charset="-79"/>
                        </a:rPr>
                        <a:t>A-lamp to-my-feet your-word and-light to-my-path.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9964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Form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[Nun] A lamp to my foot [is] Thy Word,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3507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NASB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40037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ESV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to my feet and a light to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222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 err="1">
                          <a:solidFill>
                            <a:srgbClr val="492906"/>
                          </a:solidFill>
                        </a:rPr>
                        <a:t>Sence</a:t>
                      </a:r>
                      <a:endParaRPr lang="en-US" sz="24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NIV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for my feet, a light on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27071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NLT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 is a lamp to guide my feet and a light for my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6048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492906"/>
                          </a:solidFill>
                        </a:rPr>
                        <a:t>Idea</a:t>
                      </a:r>
                    </a:p>
                  </a:txBody>
                  <a:tcPr>
                    <a:solidFill>
                      <a:srgbClr val="FFF4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TLB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Your words are a flashlight to light the path ahead of me and keep me from stumbling.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19992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MSG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By your words I can see where I am going; they throw a beam of light on my dark path.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492906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66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10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B4C7E-90AF-D94E-8369-43754C19A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Missional Vision for Bible Translation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20480-3716-DD4E-8EE2-227721282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Facts:</a:t>
            </a:r>
          </a:p>
          <a:p>
            <a:pPr lvl="1"/>
            <a:r>
              <a:rPr lang="en-US" b="0" dirty="0"/>
              <a:t>Only 2,932 of the approximately 7,000 language have at least some of the Bible; this leaves 3,955 languages without any access to Scripture (Wycliffe Global Alliance).</a:t>
            </a:r>
          </a:p>
          <a:p>
            <a:pPr lvl="1"/>
            <a:r>
              <a:rPr lang="en-US" b="0" dirty="0"/>
              <a:t>Because “faith comes from hearing, and hearing from the word of Christ” (Rom. 10:17), the translated word of God is essential!</a:t>
            </a:r>
          </a:p>
        </p:txBody>
      </p:sp>
    </p:spTree>
    <p:extLst>
      <p:ext uri="{BB962C8B-B14F-4D97-AF65-F5344CB8AC3E}">
        <p14:creationId xmlns:p14="http://schemas.microsoft.com/office/powerpoint/2010/main" val="313000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3E46-9023-0B48-A293-FE26A2DFA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2139"/>
            <a:ext cx="10515600" cy="64958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Biblical Foundation for Bible Translation</a:t>
            </a:r>
          </a:p>
          <a:p>
            <a:pPr lvl="1"/>
            <a:r>
              <a:rPr lang="en-US" b="0" dirty="0"/>
              <a:t>While the OT was originally drafted (mostly) in Hebrew, the NT apostle do not hesitate to preach from the Septuagint for their Greek-speaking audience, convinced that “whatever was written in former days was written for our instruction” (Rom 15:4, citing the LXX of Ps 69:9[10]). </a:t>
            </a:r>
          </a:p>
          <a:p>
            <a:pPr lvl="1"/>
            <a:r>
              <a:rPr lang="en-US" b="0" dirty="0"/>
              <a:t>Ezra and the Levites helped their non-Hebrew-speaking audience “understand the Law,” likely by translating it (</a:t>
            </a:r>
            <a:r>
              <a:rPr lang="en-US" b="0" dirty="0" err="1"/>
              <a:t>Neh</a:t>
            </a:r>
            <a:r>
              <a:rPr lang="en-US" b="0" dirty="0"/>
              <a:t> 8:7–8; cf. 13:24).</a:t>
            </a:r>
          </a:p>
          <a:p>
            <a:pPr lvl="1"/>
            <a:r>
              <a:rPr lang="en-US" b="0" dirty="0"/>
              <a:t>At Pentecost God allowed Jews “from every nation under heaven” to hear “the mighty works of God” in their “own language” (Acts 2:5–6, 11).</a:t>
            </a:r>
          </a:p>
        </p:txBody>
      </p:sp>
    </p:spTree>
    <p:extLst>
      <p:ext uri="{BB962C8B-B14F-4D97-AF65-F5344CB8AC3E}">
        <p14:creationId xmlns:p14="http://schemas.microsoft.com/office/powerpoint/2010/main" val="75181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3E46-9023-0B48-A293-FE26A2DFA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2139"/>
            <a:ext cx="10515600" cy="64958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Biblical Hope for Bible Translation</a:t>
            </a:r>
          </a:p>
          <a:p>
            <a:pPr lvl="1"/>
            <a:r>
              <a:rPr lang="en-US" b="0" dirty="0"/>
              <a:t>In response to the Tower of Babel incident, Yahweh both “dispersed” across the globe the seventy “families/clans” deriving from Noah and “confused the language of all the earth” (Gen 10:32; 11:9). </a:t>
            </a:r>
          </a:p>
          <a:p>
            <a:pPr lvl="1"/>
            <a:r>
              <a:rPr lang="en-US" b="0" dirty="0"/>
              <a:t>It is to these “families” that God promised “blessing” to come through Abraham and his seed (12:3; 22:18).</a:t>
            </a:r>
          </a:p>
          <a:p>
            <a:pPr lvl="1"/>
            <a:r>
              <a:rPr lang="en-US" b="0" dirty="0"/>
              <a:t>It is to the “daughter” community of these “dispersed” ones that God promised to one day change their “speech/tongue …. To a pure speech that all of them may call upon the name of the LORD and serve him with one according” (</a:t>
            </a:r>
            <a:r>
              <a:rPr lang="en-US" b="0" dirty="0" err="1"/>
              <a:t>Zeph</a:t>
            </a:r>
            <a:r>
              <a:rPr lang="en-US" b="0" dirty="0"/>
              <a:t> 3:9–10).</a:t>
            </a:r>
          </a:p>
          <a:p>
            <a:pPr lvl="1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9948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33E46-9023-0B48-A293-FE26A2DFA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2139"/>
            <a:ext cx="10515600" cy="6495861"/>
          </a:xfrm>
        </p:spPr>
        <p:txBody>
          <a:bodyPr>
            <a:normAutofit/>
          </a:bodyPr>
          <a:lstStyle/>
          <a:p>
            <a:pPr lvl="1"/>
            <a:r>
              <a:rPr lang="en-US" b="0" dirty="0"/>
              <a:t>The portrait of heaven in Revelation displays a multilingual community from every nation on earth declaring with one voice, “Salvation belongs to our God who sits on the throne, and to the Lamb!” (Rev 7:9–10).</a:t>
            </a:r>
          </a:p>
          <a:p>
            <a:r>
              <a:rPr lang="en-US" dirty="0"/>
              <a:t>Pray that the ministry of Bible translation would flourish in the 21</a:t>
            </a:r>
            <a:r>
              <a:rPr lang="en-US" baseline="30000" dirty="0"/>
              <a:t>st</a:t>
            </a:r>
            <a:r>
              <a:rPr lang="en-US" dirty="0"/>
              <a:t> century!</a:t>
            </a:r>
          </a:p>
          <a:p>
            <a:pPr lvl="1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50344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B4C7E-90AF-D94E-8369-43754C19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8629"/>
          </a:xfrm>
        </p:spPr>
        <p:txBody>
          <a:bodyPr>
            <a:normAutofit fontScale="90000"/>
          </a:bodyPr>
          <a:lstStyle/>
          <a:p>
            <a:r>
              <a:rPr lang="en-US" dirty="0"/>
              <a:t>The Benefit of Multiple English Translations in Bible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20480-3716-DD4E-8EE2-227721282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9476"/>
            <a:ext cx="10515600" cy="4888523"/>
          </a:xfrm>
        </p:spPr>
        <p:txBody>
          <a:bodyPr>
            <a:normAutofit/>
          </a:bodyPr>
          <a:lstStyle/>
          <a:p>
            <a:r>
              <a:rPr lang="en-US" dirty="0"/>
              <a:t>Facts:</a:t>
            </a:r>
          </a:p>
          <a:p>
            <a:pPr lvl="1"/>
            <a:r>
              <a:rPr lang="en-US" b="0" dirty="0"/>
              <a:t>In light of the global need, English speakers should stand in awe of the plethora of solid Bible translations that we have.</a:t>
            </a:r>
          </a:p>
          <a:p>
            <a:pPr lvl="1"/>
            <a:r>
              <a:rPr lang="en-US" b="0" dirty="0"/>
              <a:t>If you can’t read the original languages, the more you can familiarize yourself with the various translations, the more confident you’ll be that you have made the best exegetical choices.</a:t>
            </a:r>
          </a:p>
        </p:txBody>
      </p:sp>
    </p:spTree>
    <p:extLst>
      <p:ext uri="{BB962C8B-B14F-4D97-AF65-F5344CB8AC3E}">
        <p14:creationId xmlns:p14="http://schemas.microsoft.com/office/powerpoint/2010/main" val="246660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36F4-8CE3-1E44-BA10-8909C862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282"/>
            <a:ext cx="10515600" cy="602437"/>
          </a:xfrm>
        </p:spPr>
        <p:txBody>
          <a:bodyPr>
            <a:normAutofit/>
          </a:bodyPr>
          <a:lstStyle/>
          <a:p>
            <a:r>
              <a:rPr lang="en-US" sz="3600" dirty="0"/>
              <a:t>The Shema: Different Translations of Deuteronomy 6:4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7F066-5A74-724E-BA42-3553FA4F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8E2EB7E-9D2C-9E42-A2A7-669BEF25D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743817"/>
              </p:ext>
            </p:extLst>
          </p:nvPr>
        </p:nvGraphicFramePr>
        <p:xfrm>
          <a:off x="349102" y="987361"/>
          <a:ext cx="11493796" cy="38404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55335">
                  <a:extLst>
                    <a:ext uri="{9D8B030D-6E8A-4147-A177-3AD203B41FA5}">
                      <a16:colId xmlns:a16="http://schemas.microsoft.com/office/drawing/2014/main" val="1064611942"/>
                    </a:ext>
                  </a:extLst>
                </a:gridCol>
                <a:gridCol w="2491563">
                  <a:extLst>
                    <a:ext uri="{9D8B030D-6E8A-4147-A177-3AD203B41FA5}">
                      <a16:colId xmlns:a16="http://schemas.microsoft.com/office/drawing/2014/main" val="1747836516"/>
                    </a:ext>
                  </a:extLst>
                </a:gridCol>
                <a:gridCol w="421758">
                  <a:extLst>
                    <a:ext uri="{9D8B030D-6E8A-4147-A177-3AD203B41FA5}">
                      <a16:colId xmlns:a16="http://schemas.microsoft.com/office/drawing/2014/main" val="1556595608"/>
                    </a:ext>
                  </a:extLst>
                </a:gridCol>
                <a:gridCol w="1690577">
                  <a:extLst>
                    <a:ext uri="{9D8B030D-6E8A-4147-A177-3AD203B41FA5}">
                      <a16:colId xmlns:a16="http://schemas.microsoft.com/office/drawing/2014/main" val="3442933818"/>
                    </a:ext>
                  </a:extLst>
                </a:gridCol>
                <a:gridCol w="3634563">
                  <a:extLst>
                    <a:ext uri="{9D8B030D-6E8A-4147-A177-3AD203B41FA5}">
                      <a16:colId xmlns:a16="http://schemas.microsoft.com/office/drawing/2014/main" val="1663250129"/>
                    </a:ext>
                  </a:extLst>
                </a:gridCol>
              </a:tblGrid>
              <a:tr h="415531">
                <a:tc gridSpan="2">
                  <a:txBody>
                    <a:bodyPr/>
                    <a:lstStyle/>
                    <a:p>
                      <a:pPr marL="0" indent="0" algn="r">
                        <a:tabLst/>
                      </a:pPr>
                      <a:r>
                        <a:rPr lang="he-IL" sz="2400" b="0" dirty="0">
                          <a:solidFill>
                            <a:srgbClr val="492906"/>
                          </a:solidFill>
                        </a:rPr>
                        <a:t>                    1      2      3     4</a:t>
                      </a:r>
                      <a:endParaRPr lang="en-US" sz="2400" b="0" dirty="0">
                        <a:solidFill>
                          <a:srgbClr val="492906"/>
                        </a:solidFill>
                      </a:endParaRPr>
                    </a:p>
                    <a:p>
                      <a:pPr algn="r"/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שְׁמַע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יִשְׂרָאֵל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 יְהוָה </a:t>
                      </a:r>
                      <a:r>
                        <a:rPr lang="he-IL" sz="2400" b="0" dirty="0" err="1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אֱלֹהֵינו</a:t>
                      </a:r>
                      <a:r>
                        <a:rPr lang="he-IL" sz="2400" b="0" dirty="0">
                          <a:solidFill>
                            <a:srgbClr val="492906"/>
                          </a:solidFill>
                          <a:latin typeface="SBL Hebrew" panose="02000000000000000000" pitchFamily="2" charset="-79"/>
                          <a:cs typeface="SBL Hebrew" panose="02000000000000000000" pitchFamily="2" charset="-79"/>
                        </a:rPr>
                        <a:t>ּ יְהוָה אֶחָד</a:t>
                      </a:r>
                      <a:endParaRPr lang="en-US" sz="2400" b="0" dirty="0">
                        <a:solidFill>
                          <a:srgbClr val="492906"/>
                        </a:solidFill>
                        <a:latin typeface="SBL Hebrew" panose="02000000000000000000" pitchFamily="2" charset="-79"/>
                        <a:cs typeface="SBL Hebrew" panose="02000000000000000000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                              1             2              3         4</a:t>
                      </a:r>
                      <a:endParaRPr lang="he-IL" sz="2400" b="0" dirty="0">
                        <a:solidFill>
                          <a:srgbClr val="492906"/>
                        </a:solidFill>
                      </a:endParaRPr>
                    </a:p>
                    <a:p>
                      <a:r>
                        <a:rPr lang="en-US" sz="2400" b="0" dirty="0">
                          <a:solidFill>
                            <a:srgbClr val="492906"/>
                          </a:solidFill>
                        </a:rPr>
                        <a:t>“Hear, Israel: Yahweh our-God Yahweh one”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164910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Distinct Significance</a:t>
                      </a:r>
                    </a:p>
                  </a:txBody>
                  <a:tcPr>
                    <a:solidFill>
                      <a:srgbClr val="945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5800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37359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325482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82054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258361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71088"/>
                  </a:ext>
                </a:extLst>
              </a:tr>
              <a:tr h="415531"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200" b="1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>
                        <a:solidFill>
                          <a:srgbClr val="49290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783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32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7672</TotalTime>
  <Words>3044</Words>
  <Application>Microsoft Macintosh PowerPoint</Application>
  <PresentationFormat>Widescreen</PresentationFormat>
  <Paragraphs>630</Paragraphs>
  <Slides>32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Angsana New</vt:lpstr>
      <vt:lpstr>Arial</vt:lpstr>
      <vt:lpstr>Calibri</vt:lpstr>
      <vt:lpstr>Calibri Light</vt:lpstr>
      <vt:lpstr>Courier New</vt:lpstr>
      <vt:lpstr>SBL Hebrew</vt:lpstr>
      <vt:lpstr>Wingdings</vt:lpstr>
      <vt:lpstr>Office Theme</vt:lpstr>
      <vt:lpstr>HOW TO UNDERSTAND AND APPLY THE OLD TESTAMENT</vt:lpstr>
      <vt:lpstr>STEPS IN THE JOURNEY</vt:lpstr>
      <vt:lpstr>4. TRANSLATIONS</vt:lpstr>
      <vt:lpstr>A Missional Vision for Bible Translation</vt:lpstr>
      <vt:lpstr>PowerPoint Presentation</vt:lpstr>
      <vt:lpstr>PowerPoint Presentation</vt:lpstr>
      <vt:lpstr>PowerPoint Presentation</vt:lpstr>
      <vt:lpstr>The Benefit of Multiple English Translations in Bible Study</vt:lpstr>
      <vt:lpstr>The Shema: Different Translations of Deuteronomy 6:4</vt:lpstr>
      <vt:lpstr>The Shema: Different Translations of Deuteronomy 6:4</vt:lpstr>
      <vt:lpstr>The Shema: Different Translations of Deuteronomy 6:4</vt:lpstr>
      <vt:lpstr>The Shema: Different Translations of Deuteronomy 6:4</vt:lpstr>
      <vt:lpstr>The Shema: Different Translations of Deuteronomy 6:4</vt:lpstr>
      <vt:lpstr>The Shema: Different Translations of Deuteronomy 6:4</vt:lpstr>
      <vt:lpstr>The Shema: Different Translations of Deuteronomy 6:4</vt:lpstr>
      <vt:lpstr>The Shema: Different Translations of Deuteronomy 6:4</vt:lpstr>
      <vt:lpstr>Engaging Different Translations and Translation Theories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Psalm 119:105 in Various Translations</vt:lpstr>
      <vt:lpstr>Psalm 119:105 in Various Translations</vt:lpstr>
      <vt:lpstr>Psalm 119:105 in Various Translations</vt:lpstr>
      <vt:lpstr>Psalm 119:105 in Various Translations</vt:lpstr>
      <vt:lpstr>Psalm 119:105 in Various Translations</vt:lpstr>
      <vt:lpstr>Psalm 119:105 in Various Translations</vt:lpstr>
      <vt:lpstr>Psalm 119:105 in Various Translations</vt:lpstr>
      <vt:lpstr>Psalm 119:105 in Various Translations</vt:lpstr>
      <vt:lpstr>Psalm 119:105 in Various Translations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UNDERSTAND AND APPLY THE OLD TESTAMENT</dc:title>
  <dc:creator>Jason DeRouchie</dc:creator>
  <cp:lastModifiedBy>Jason DeRouchie</cp:lastModifiedBy>
  <cp:revision>115</cp:revision>
  <dcterms:created xsi:type="dcterms:W3CDTF">2019-01-26T20:24:30Z</dcterms:created>
  <dcterms:modified xsi:type="dcterms:W3CDTF">2019-02-24T19:26:13Z</dcterms:modified>
</cp:coreProperties>
</file>