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9" r:id="rId3"/>
    <p:sldId id="276" r:id="rId4"/>
    <p:sldId id="261" r:id="rId5"/>
    <p:sldId id="277" r:id="rId6"/>
    <p:sldId id="278" r:id="rId7"/>
    <p:sldId id="280" r:id="rId8"/>
    <p:sldId id="291" r:id="rId9"/>
    <p:sldId id="292" r:id="rId10"/>
    <p:sldId id="281" r:id="rId11"/>
    <p:sldId id="284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906"/>
    <a:srgbClr val="945200"/>
    <a:srgbClr val="6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/>
    <p:restoredTop sz="94427"/>
  </p:normalViewPr>
  <p:slideViewPr>
    <p:cSldViewPr snapToGrid="0" snapToObjects="1">
      <p:cViewPr varScale="1">
        <p:scale>
          <a:sx n="78" d="100"/>
          <a:sy n="78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CD87-4109-DE44-9A6B-2CEBDB4321BA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C4A-CEF5-D042-A6C2-4653C2B8A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42C-322B-0E4B-A6C8-42F72BA22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0ED90-0F39-0540-B28F-28990E696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E229-BAFE-1547-ABE1-A0CEA737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9D06-1768-E049-A95D-2DECEA5B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D4E-96E3-B141-99E5-CBFC7EB1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40B-FF59-054B-B4BA-AB78768E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A36A-D6B6-AA42-9D56-39C388E1C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954CA-8E8E-644A-8525-FCB1038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0FDC-A796-5C4B-9F8F-1D768EF3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D117-8326-9140-809C-CABFFB6F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8D96-09C5-7E4D-BB99-BD293784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E83E-0854-E345-9B83-B0913392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D8FF6-3EFF-2B4C-9E85-49E6053F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AD4D-620E-DF4A-8D3E-D826AB0D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CC3A-4D45-8D40-9675-3469591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037A-B706-D848-BC13-914DE606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6262-628E-5042-93A5-54C6561BD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4E318-DF41-7646-9972-072E8740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8C3F-7DDD-E44D-9B4C-A4EE7439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80D3-13F6-5148-AC40-528D94AF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4F4F-22E8-4D40-A554-383B1402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492906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4788" indent="-458788">
              <a:buSzPct val="80000"/>
              <a:tabLst/>
              <a:defRPr sz="36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852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945200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557-F884-E243-8543-EBD4A25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57DD-2FB3-1440-B75B-C8759832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BE73-719E-5043-8BEC-23A38062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D787-C0C7-1241-B0A6-B718343C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383D-457A-264B-8111-F388124E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0FC-041A-844F-91BB-B2DE6DD4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ABF7-BC1C-BE41-93BB-8096C94C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988B4-8C54-ED4C-9677-E086B341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13400-98F1-F94B-B68A-7F1D15A9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6120F-BA14-9F49-8E10-B51F4DBD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80BB-EBD4-8A48-8ECC-32F9113A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D18A-C618-5A4A-A645-ABBF1092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A4003-0F70-9C44-A2A9-7767224C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FD1E3-9E7C-2B4A-889B-14643ABBC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C90B2-B28F-2F44-BC4E-ADC7C7D1D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9C9E3-DA3F-EE4B-9C29-8C2182CE8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20DFD-A9C8-0B48-BB56-1C3CE66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370DE-6924-E941-AF08-25BCA426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769F5-6286-D148-8810-244A3A7E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B0AB-502C-C540-A812-84B7D85C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1B757-4089-584C-A5C5-95B3FD9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21E0-692C-EC4D-B73F-BA33ECC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2EE24-7EA8-9948-8566-D5A59607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462D-CBF6-DA4B-9D24-9C497A53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4DA7C-291A-6E42-BC56-32B82424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639E-3B20-E043-8075-E260C9B5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38DE-CB2C-7044-8868-9C9FAFE3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8137-D275-F543-8761-E38F9DBC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988A7-8AC5-EA40-BAB7-8D21FA71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E91F-CC14-6244-82F5-19508B9F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B5E8-1CAC-4649-B6C9-A0BCD879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3CF6-89D1-DF40-AA6A-822E2080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01AEC-7993-E743-9CCF-6C23DBE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55F2A-D660-FE40-BA83-9060BC07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B099-6511-9443-8275-CC6FAB48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AAF4-3932-514B-8393-D96687F5B08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931B-6C83-B94C-98D5-EB34B01D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DB53-077B-5945-A9D8-F48DCA195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2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EA56F0-7048-DB42-A871-8829E075C5C6}"/>
              </a:ext>
            </a:extLst>
          </p:cNvPr>
          <p:cNvSpPr txBox="1"/>
          <p:nvPr/>
        </p:nvSpPr>
        <p:spPr>
          <a:xfrm>
            <a:off x="9194104" y="4439577"/>
            <a:ext cx="1844007" cy="2554545"/>
          </a:xfrm>
          <a:prstGeom prst="rect">
            <a:avLst/>
          </a:prstGeom>
          <a:solidFill>
            <a:srgbClr val="492906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8C93-D055-C440-919C-ED2CE082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393173"/>
            <a:ext cx="9862455" cy="3161955"/>
          </a:xfrm>
          <a:solidFill>
            <a:srgbClr val="492906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HOW TO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UNDERSTAND AND APPLY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OLD TESTAMENT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55379-7FCC-094E-98AE-C89DEE20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4527259"/>
            <a:ext cx="9862454" cy="20426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rgbClr val="945200"/>
                </a:solidFill>
              </a:rPr>
              <a:t>Jason S. </a:t>
            </a:r>
            <a:r>
              <a:rPr lang="en-US" sz="2800" dirty="0" err="1">
                <a:solidFill>
                  <a:srgbClr val="945200"/>
                </a:solidFill>
              </a:rPr>
              <a:t>DeRouchie</a:t>
            </a:r>
            <a:r>
              <a:rPr lang="en-US" sz="2800" dirty="0">
                <a:solidFill>
                  <a:srgbClr val="945200"/>
                </a:solidFill>
              </a:rPr>
              <a:t>, PhD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Professor of Old Testament and Biblical Theology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Bethlehem College &amp; Seminary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Elder, Bethlehem Baptist Church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Spring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981B-E697-6945-8073-29DF4C2319A9}"/>
              </a:ext>
            </a:extLst>
          </p:cNvPr>
          <p:cNvSpPr txBox="1"/>
          <p:nvPr/>
        </p:nvSpPr>
        <p:spPr>
          <a:xfrm>
            <a:off x="1175656" y="3748806"/>
            <a:ext cx="9862455" cy="584775"/>
          </a:xfrm>
          <a:prstGeom prst="rect">
            <a:avLst/>
          </a:prstGeom>
          <a:solidFill>
            <a:srgbClr val="945200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TWELVE STEPS FROM EXEGESIS TO THEOLOGY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4CBD6-2563-D345-9A52-85FE90A5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66" y="4575202"/>
            <a:ext cx="1572385" cy="22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/>
          </a:bodyPr>
          <a:lstStyle/>
          <a:p>
            <a:r>
              <a:rPr lang="en-US" dirty="0"/>
              <a:t>The Most Important Texts and Versions</a:t>
            </a:r>
          </a:p>
          <a:p>
            <a:pPr lvl="1"/>
            <a:r>
              <a:rPr lang="en-US" dirty="0"/>
              <a:t>The Facts:</a:t>
            </a:r>
          </a:p>
          <a:p>
            <a:pPr lvl="2"/>
            <a:r>
              <a:rPr lang="en-US" dirty="0"/>
              <a:t>Not one of the original biblical manuscripts still exist, but through the years faithful scribes, translators, and expositors preserved the Scriptures. </a:t>
            </a:r>
          </a:p>
          <a:p>
            <a:pPr lvl="2"/>
            <a:r>
              <a:rPr lang="en-US" dirty="0"/>
              <a:t>We have ancient manuscripts in Hebrew, Greek, Aramaic, Syriac, and Latin plus thousands of leather and papyrus scroll fragments, some more than 2,000 years old. </a:t>
            </a:r>
          </a:p>
          <a:p>
            <a:pPr lvl="2"/>
            <a:r>
              <a:rPr lang="en-US" b="1" i="1" dirty="0"/>
              <a:t>“Texts” </a:t>
            </a:r>
            <a:r>
              <a:rPr lang="en-US" dirty="0"/>
              <a:t>= Hebrew witness; </a:t>
            </a:r>
            <a:r>
              <a:rPr lang="en-US" b="1" i="1" dirty="0"/>
              <a:t>“Versions” </a:t>
            </a:r>
            <a:r>
              <a:rPr lang="en-US" dirty="0"/>
              <a:t>= Translations</a:t>
            </a:r>
            <a:endParaRPr lang="en-US" i="1" dirty="0"/>
          </a:p>
          <a:p>
            <a:pPr lvl="2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41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330848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The Hebrew Texts:</a:t>
            </a:r>
          </a:p>
          <a:p>
            <a:pPr lvl="2"/>
            <a:r>
              <a:rPr lang="en-US" i="1" dirty="0"/>
              <a:t>Masoretic Text </a:t>
            </a:r>
            <a:r>
              <a:rPr lang="en-US" dirty="0"/>
              <a:t>(MT): The standard Hebrew text received from the Jewish scholars known as the </a:t>
            </a:r>
            <a:r>
              <a:rPr lang="en-US" dirty="0" err="1"/>
              <a:t>Masoretes</a:t>
            </a:r>
            <a:r>
              <a:rPr lang="en-US" dirty="0"/>
              <a:t> (AD 500–1000); the earliest complete Masoretic manuscript, the Leningrad Codex (AD 1008), supplied the text for the standard Hebrew Old Testament.</a:t>
            </a:r>
          </a:p>
        </p:txBody>
      </p:sp>
    </p:spTree>
    <p:extLst>
      <p:ext uri="{BB962C8B-B14F-4D97-AF65-F5344CB8AC3E}">
        <p14:creationId xmlns:p14="http://schemas.microsoft.com/office/powerpoint/2010/main" val="3873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9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169A7-15C7-7044-8A3A-38FE519D2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051" y="0"/>
            <a:ext cx="6369333" cy="6879297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5AB59438-70A1-CF4B-B41B-D1E68548F934}"/>
              </a:ext>
            </a:extLst>
          </p:cNvPr>
          <p:cNvSpPr/>
          <p:nvPr/>
        </p:nvSpPr>
        <p:spPr>
          <a:xfrm>
            <a:off x="6900984" y="3649785"/>
            <a:ext cx="930031" cy="422030"/>
          </a:xfrm>
          <a:prstGeom prst="donut">
            <a:avLst>
              <a:gd name="adj" fmla="val 11994"/>
            </a:avLst>
          </a:prstGeom>
          <a:solidFill>
            <a:srgbClr val="FFC000">
              <a:alpha val="45000"/>
            </a:srgbClr>
          </a:solidFill>
          <a:ln>
            <a:solidFill>
              <a:srgbClr val="FFC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The Hebrew Texts:</a:t>
            </a:r>
          </a:p>
          <a:p>
            <a:pPr lvl="2"/>
            <a:r>
              <a:rPr lang="en-US" i="1" dirty="0"/>
              <a:t>Masoretic Text </a:t>
            </a:r>
            <a:r>
              <a:rPr lang="en-US" dirty="0"/>
              <a:t>[MT]: The standard Hebrew text received from the Jewish scholars known as the </a:t>
            </a:r>
            <a:r>
              <a:rPr lang="en-US" dirty="0" err="1"/>
              <a:t>Masoretes</a:t>
            </a:r>
            <a:r>
              <a:rPr lang="en-US" dirty="0"/>
              <a:t> (AD 500–1000); the earliest complete Masoretic manuscript, the Leningrad Codex (AD 1008), supplied the text for the standard Hebrew Old Testament.</a:t>
            </a:r>
          </a:p>
          <a:p>
            <a:pPr lvl="2"/>
            <a:r>
              <a:rPr lang="en-US" i="1" dirty="0"/>
              <a:t>The Dead Sea Scrolls </a:t>
            </a:r>
            <a:r>
              <a:rPr lang="en-US" dirty="0"/>
              <a:t>[DSS]: More than 800 scrolls found since 1947 in the Judean Dessert (ca. 250 BC–135 AD); the manuscripts and fragments are in Hebrew, Greek, and Aramaic, and many are biblical, including every OT book except Esther. A great number reflect essentially the same Hebrew text of the </a:t>
            </a:r>
            <a:r>
              <a:rPr lang="en-US" dirty="0" err="1"/>
              <a:t>Masoretes</a:t>
            </a:r>
            <a:r>
              <a:rPr lang="en-US" dirty="0"/>
              <a:t>.</a:t>
            </a:r>
          </a:p>
          <a:p>
            <a:pPr lvl="2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081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/>
          </a:bodyPr>
          <a:lstStyle/>
          <a:p>
            <a:pPr lvl="2"/>
            <a:r>
              <a:rPr lang="en-US" i="1" dirty="0"/>
              <a:t>The Samaritan Pentateuch </a:t>
            </a:r>
            <a:r>
              <a:rPr lang="en-US" dirty="0"/>
              <a:t>[</a:t>
            </a:r>
            <a:r>
              <a:rPr lang="en-US" dirty="0" err="1"/>
              <a:t>Smr</a:t>
            </a:r>
            <a:r>
              <a:rPr lang="en-US" dirty="0"/>
              <a:t>]: The Bible of the Samaritan community, which contains only the five books of Moses. </a:t>
            </a:r>
          </a:p>
        </p:txBody>
      </p:sp>
    </p:spTree>
    <p:extLst>
      <p:ext uri="{BB962C8B-B14F-4D97-AF65-F5344CB8AC3E}">
        <p14:creationId xmlns:p14="http://schemas.microsoft.com/office/powerpoint/2010/main" val="172671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Versions/Translations </a:t>
            </a:r>
          </a:p>
          <a:p>
            <a:pPr lvl="2"/>
            <a:r>
              <a:rPr lang="en-US" i="1" dirty="0"/>
              <a:t>The Septuagint </a:t>
            </a:r>
            <a:r>
              <a:rPr lang="en-US" dirty="0"/>
              <a:t>[LXX]: The translation of the OT into Greek by numerous translators of varied skill and accuracy; it became the Bible of the early church. It is the most useful version for establishing the OT text because (1) it’s the earliest translation; (2) it is well attested in numerous manuscripts; and (3) it contains more significant variant readings than any other version. </a:t>
            </a:r>
          </a:p>
          <a:p>
            <a:pPr lvl="2"/>
            <a:r>
              <a:rPr lang="en-US" b="0" i="1" dirty="0"/>
              <a:t>The Targums </a:t>
            </a:r>
            <a:r>
              <a:rPr lang="en-US" b="0" dirty="0"/>
              <a:t>[T] (Aramaic for “translation, interpretation”): An Aramaic translation or paraphrase of the Hebrew Scriptures made for postexilic Jews whose mother tongue was Aramaic. </a:t>
            </a:r>
          </a:p>
        </p:txBody>
      </p:sp>
    </p:spTree>
    <p:extLst>
      <p:ext uri="{BB962C8B-B14F-4D97-AF65-F5344CB8AC3E}">
        <p14:creationId xmlns:p14="http://schemas.microsoft.com/office/powerpoint/2010/main" val="31051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/>
          </a:bodyPr>
          <a:lstStyle/>
          <a:p>
            <a:pPr lvl="2"/>
            <a:r>
              <a:rPr lang="en-US" i="1" dirty="0"/>
              <a:t>The Peshitta </a:t>
            </a:r>
            <a:r>
              <a:rPr lang="en-US" dirty="0"/>
              <a:t>[S] (Syriac for “simple, straightforward”): A Syriac translation of the Hebrew Scriptures and the authorized Bible of the Syrian church. </a:t>
            </a:r>
            <a:endParaRPr lang="en-US" i="1" dirty="0"/>
          </a:p>
          <a:p>
            <a:pPr lvl="2"/>
            <a:r>
              <a:rPr lang="en-US" i="1" dirty="0"/>
              <a:t>The Vulgate</a:t>
            </a:r>
            <a:r>
              <a:rPr lang="en-US" dirty="0"/>
              <a:t> [V] ( Latin for “common, popular”): The Latin standard Bible of the Western church; the OT portion includes Jerome’s translation from the Hebrew with help from the Septuagint. </a:t>
            </a:r>
          </a:p>
        </p:txBody>
      </p:sp>
    </p:spTree>
    <p:extLst>
      <p:ext uri="{BB962C8B-B14F-4D97-AF65-F5344CB8AC3E}">
        <p14:creationId xmlns:p14="http://schemas.microsoft.com/office/powerpoint/2010/main" val="33608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70"/>
            <a:ext cx="10515600" cy="6467230"/>
          </a:xfrm>
        </p:spPr>
        <p:txBody>
          <a:bodyPr>
            <a:normAutofit/>
          </a:bodyPr>
          <a:lstStyle/>
          <a:p>
            <a:r>
              <a:rPr lang="en-US" dirty="0"/>
              <a:t>Assessing the Text Problem in Ps 22:16[H17]:</a:t>
            </a:r>
          </a:p>
          <a:p>
            <a:pPr lvl="1"/>
            <a:r>
              <a:rPr lang="en-US" dirty="0"/>
              <a:t>The Guiding Principle: </a:t>
            </a:r>
            <a:r>
              <a:rPr lang="en-US" b="0" dirty="0"/>
              <a:t>The more original reading is the one that best explains the rise of all the others.</a:t>
            </a:r>
          </a:p>
          <a:p>
            <a:pPr lvl="1"/>
            <a:r>
              <a:rPr lang="en-US" dirty="0"/>
              <a:t>The ESV translation and note:</a:t>
            </a:r>
          </a:p>
          <a:p>
            <a:pPr lvl="2"/>
            <a:r>
              <a:rPr lang="en-US" b="0" u="sng" dirty="0">
                <a:solidFill>
                  <a:schemeClr val="tx1"/>
                </a:solidFill>
              </a:rPr>
              <a:t>Ps 22:16</a:t>
            </a:r>
            <a:r>
              <a:rPr lang="en-US" b="0" dirty="0">
                <a:solidFill>
                  <a:schemeClr val="tx1"/>
                </a:solidFill>
              </a:rPr>
              <a:t>[H17]. “They have pierced my hands and feet</a:t>
            </a:r>
            <a:r>
              <a:rPr lang="en-US" b="0" baseline="30000" dirty="0">
                <a:solidFill>
                  <a:schemeClr val="tx1"/>
                </a:solidFill>
              </a:rPr>
              <a:t>1</a:t>
            </a:r>
            <a:r>
              <a:rPr lang="en-US" b="0" dirty="0">
                <a:solidFill>
                  <a:schemeClr val="tx1"/>
                </a:solidFill>
              </a:rPr>
              <a:t>”</a:t>
            </a:r>
          </a:p>
          <a:p>
            <a:pPr lvl="2"/>
            <a:r>
              <a:rPr lang="en-US" dirty="0"/>
              <a:t>“</a:t>
            </a:r>
            <a:r>
              <a:rPr lang="en-US" baseline="30000" dirty="0"/>
              <a:t>1</a:t>
            </a:r>
            <a:r>
              <a:rPr lang="en-US" dirty="0"/>
              <a:t>Some Hebrew manuscripts, Septuagint, Vulgate, Syriac; most Hebrew manuscripts </a:t>
            </a:r>
            <a:r>
              <a:rPr lang="en-US" i="1" dirty="0"/>
              <a:t>like a lion </a:t>
            </a:r>
            <a:r>
              <a:rPr lang="en-US" dirty="0"/>
              <a:t>[they are at] </a:t>
            </a:r>
            <a:r>
              <a:rPr lang="en-US" i="1" dirty="0"/>
              <a:t>my hands and feet.</a:t>
            </a:r>
            <a:r>
              <a:rPr lang="en-US" dirty="0"/>
              <a:t>”</a:t>
            </a:r>
          </a:p>
          <a:p>
            <a:pPr lvl="2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8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70"/>
            <a:ext cx="10515600" cy="646723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External evidence: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The Texts: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MT:	</a:t>
            </a:r>
            <a:r>
              <a:rPr lang="he-IL" dirty="0"/>
              <a:t>כָּאֲרִי יָדַי וְרַגְלָי</a:t>
            </a:r>
            <a:r>
              <a:rPr lang="en-US" dirty="0"/>
              <a:t> (“like a lion my hands and feet”)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DSS: 	</a:t>
            </a:r>
            <a:r>
              <a:rPr lang="he-IL" dirty="0"/>
              <a:t>כרי[ו] ידי ורגלי</a:t>
            </a:r>
            <a:r>
              <a:rPr lang="en-US" dirty="0"/>
              <a:t> (4QPs</a:t>
            </a:r>
            <a:r>
              <a:rPr lang="en-US" baseline="30000" dirty="0"/>
              <a:t>f</a:t>
            </a:r>
            <a:r>
              <a:rPr lang="en-US" dirty="0"/>
              <a:t>; followed by LXX</a:t>
            </a:r>
            <a:r>
              <a:rPr lang="he-IL" dirty="0"/>
              <a:t> ,</a:t>
            </a:r>
            <a:r>
              <a:rPr lang="en-US" dirty="0"/>
              <a:t>V, S)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The Difference: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MT: </a:t>
            </a:r>
            <a:r>
              <a:rPr lang="he-IL" dirty="0"/>
              <a:t>כְּ</a:t>
            </a:r>
            <a:r>
              <a:rPr lang="en-US" dirty="0"/>
              <a:t> (“like”) + </a:t>
            </a:r>
            <a:r>
              <a:rPr lang="he-IL" dirty="0"/>
              <a:t>אֲרִי</a:t>
            </a:r>
            <a:r>
              <a:rPr lang="en-US" dirty="0"/>
              <a:t> (“lion”)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DSS: </a:t>
            </a:r>
            <a:r>
              <a:rPr lang="he-IL" dirty="0"/>
              <a:t>כָּרוּ</a:t>
            </a:r>
            <a:r>
              <a:rPr lang="en-US" dirty="0"/>
              <a:t> (“</a:t>
            </a:r>
            <a:r>
              <a:rPr lang="en-US"/>
              <a:t>they burrowed</a:t>
            </a:r>
            <a:r>
              <a:rPr lang="en-US" dirty="0"/>
              <a:t>, gouged, pierced”)</a:t>
            </a:r>
          </a:p>
        </p:txBody>
      </p:sp>
    </p:spTree>
    <p:extLst>
      <p:ext uri="{BB962C8B-B14F-4D97-AF65-F5344CB8AC3E}">
        <p14:creationId xmlns:p14="http://schemas.microsoft.com/office/powerpoint/2010/main" val="23022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70"/>
            <a:ext cx="10515600" cy="6467230"/>
          </a:xfrm>
        </p:spPr>
        <p:txBody>
          <a:bodyPr>
            <a:normAutofit lnSpcReduction="10000"/>
          </a:bodyPr>
          <a:lstStyle/>
          <a:p>
            <a:pPr lvl="2">
              <a:tabLst>
                <a:tab pos="2282825" algn="l"/>
              </a:tabLst>
            </a:pPr>
            <a:r>
              <a:rPr lang="en-US" dirty="0"/>
              <a:t>Assessment: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The MT is more than “grammatically awkward” (NET notes); it is nonsensical (“like a lion my hands and feet”).</a:t>
            </a:r>
          </a:p>
          <a:p>
            <a:pPr lvl="3">
              <a:tabLst>
                <a:tab pos="2282825" algn="l"/>
              </a:tabLst>
            </a:pPr>
            <a:r>
              <a:rPr lang="he-IL" dirty="0"/>
              <a:t>כרה</a:t>
            </a:r>
            <a:r>
              <a:rPr lang="en-US" dirty="0"/>
              <a:t> (</a:t>
            </a:r>
            <a:r>
              <a:rPr lang="en-US" i="1" dirty="0" err="1"/>
              <a:t>krh</a:t>
            </a:r>
            <a:r>
              <a:rPr lang="en-US" dirty="0"/>
              <a:t>) </a:t>
            </a:r>
            <a:r>
              <a:rPr lang="en-US" i="1" dirty="0"/>
              <a:t>=</a:t>
            </a:r>
            <a:r>
              <a:rPr lang="en-US" dirty="0"/>
              <a:t> “to borrow, hollow, dig,” whether of a well (Gen 26:25), a cistern (Ps 7:15[H16]), a pit (Ps 57:6[H7]), a pond (Ps 94:13), or a grave (2 </a:t>
            </a:r>
            <a:r>
              <a:rPr lang="en-US" dirty="0" err="1"/>
              <a:t>Chr</a:t>
            </a:r>
            <a:r>
              <a:rPr lang="en-US" dirty="0"/>
              <a:t> 16:14); even of an “open” ear for hearing God (Ps 40:6[H7]). It is a fine choice for expressing “gouging” or “piercing” of Christ’s hands and feet.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The other natural option was </a:t>
            </a:r>
            <a:r>
              <a:rPr lang="he-IL" dirty="0"/>
              <a:t>דקר</a:t>
            </a:r>
            <a:r>
              <a:rPr lang="en-US" dirty="0"/>
              <a:t> (“pierce”), which occurs in </a:t>
            </a:r>
            <a:r>
              <a:rPr lang="en-US" dirty="0" err="1"/>
              <a:t>Zech</a:t>
            </a:r>
            <a:r>
              <a:rPr lang="en-US" dirty="0"/>
              <a:t> 12:10 with the same predictive effect: “when they look on me, on him whom </a:t>
            </a:r>
            <a:r>
              <a:rPr lang="en-US" i="1" dirty="0"/>
              <a:t>they have pierced</a:t>
            </a:r>
            <a:r>
              <a:rPr lang="en-US" dirty="0"/>
              <a:t>, they shall mourn for him” (cf. John 19:37).</a:t>
            </a:r>
          </a:p>
        </p:txBody>
      </p:sp>
    </p:spTree>
    <p:extLst>
      <p:ext uri="{BB962C8B-B14F-4D97-AF65-F5344CB8AC3E}">
        <p14:creationId xmlns:p14="http://schemas.microsoft.com/office/powerpoint/2010/main" val="28150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792719"/>
          </a:xfrm>
          <a:solidFill>
            <a:srgbClr val="492906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 dirty="0">
                <a:latin typeface="Angsana New" panose="02020603050405020304" pitchFamily="18" charset="-34"/>
              </a:rPr>
              <a:t>STEPS IN THE JOURNEY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1457740"/>
            <a:ext cx="6976998" cy="540026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Part 1: </a:t>
            </a:r>
            <a:r>
              <a:rPr lang="en-US" sz="4000" u="sng" dirty="0"/>
              <a:t>T</a:t>
            </a:r>
            <a:r>
              <a:rPr lang="en-US" sz="4000" dirty="0"/>
              <a:t>ext – “What is the makeup of the passage?”</a:t>
            </a:r>
          </a:p>
          <a:p>
            <a:pPr marL="1200150" lvl="1" indent="-742950">
              <a:buSzPct val="100000"/>
              <a:buFont typeface="+mj-lt"/>
              <a:buAutoNum type="arabicPeriod"/>
            </a:pPr>
            <a:r>
              <a:rPr lang="en-US" sz="3600" b="0" dirty="0"/>
              <a:t>Genre</a:t>
            </a:r>
          </a:p>
          <a:p>
            <a:pPr marL="1200150" lvl="1" indent="-742950">
              <a:buSzPct val="100000"/>
              <a:buFont typeface="+mj-lt"/>
              <a:buAutoNum type="arabicPeriod"/>
            </a:pPr>
            <a:r>
              <a:rPr lang="en-US" sz="3600" b="0" dirty="0"/>
              <a:t>Literary Units and Text Hierarchy</a:t>
            </a:r>
          </a:p>
          <a:p>
            <a:pPr marL="1200150" lvl="1" indent="-742950">
              <a:buClr>
                <a:srgbClr val="945200"/>
              </a:buClr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945200"/>
                </a:solidFill>
              </a:rPr>
              <a:t>Text Criticism</a:t>
            </a:r>
          </a:p>
          <a:p>
            <a:pPr marL="1200150" lvl="1" indent="-742950">
              <a:buSzPct val="100000"/>
              <a:buFont typeface="+mj-lt"/>
              <a:buAutoNum type="arabicPeriod"/>
            </a:pPr>
            <a:r>
              <a:rPr lang="en-US" sz="3600" b="0" dirty="0"/>
              <a:t>Translation</a:t>
            </a:r>
          </a:p>
          <a:p>
            <a:r>
              <a:rPr lang="en-US" sz="4000" b="0" dirty="0"/>
              <a:t>Part 2: </a:t>
            </a:r>
            <a:r>
              <a:rPr lang="en-US" sz="4000" b="0" u="sng" dirty="0"/>
              <a:t>O</a:t>
            </a:r>
            <a:r>
              <a:rPr lang="en-US" sz="4000" b="0" dirty="0"/>
              <a:t>bservation</a:t>
            </a:r>
          </a:p>
          <a:p>
            <a:r>
              <a:rPr lang="en-US" sz="4000" b="0" dirty="0"/>
              <a:t>Part 3: </a:t>
            </a:r>
            <a:r>
              <a:rPr lang="en-US" sz="4000" b="0" u="sng" dirty="0"/>
              <a:t>C</a:t>
            </a:r>
            <a:r>
              <a:rPr lang="en-US" sz="4000" b="0" dirty="0"/>
              <a:t>ontext</a:t>
            </a:r>
          </a:p>
          <a:p>
            <a:r>
              <a:rPr lang="en-US" sz="4000" b="0" dirty="0"/>
              <a:t>Part 4: </a:t>
            </a:r>
            <a:r>
              <a:rPr lang="en-US" sz="4000" b="0" u="sng" dirty="0"/>
              <a:t>M</a:t>
            </a:r>
            <a:r>
              <a:rPr lang="en-US" sz="4000" b="0" dirty="0"/>
              <a:t>eaning</a:t>
            </a:r>
          </a:p>
          <a:p>
            <a:r>
              <a:rPr lang="en-US" sz="4000" b="0" dirty="0"/>
              <a:t>Part 5: </a:t>
            </a:r>
            <a:r>
              <a:rPr lang="en-US" sz="4000" b="0" u="sng" dirty="0"/>
              <a:t>A</a:t>
            </a:r>
            <a:r>
              <a:rPr lang="en-US" sz="4000" b="0" dirty="0"/>
              <a:t>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70"/>
            <a:ext cx="10515600" cy="646723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Internal evidence: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We already have numerous references in Psalm 22 that are applied by the NT to Christ’s passion.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We have a number of examples in the OT where the bias of later Jewish scribes against Christianity appears to have moved them (consciously or unconsciously) to vocalize the Hebrew text is a less messianic way.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Including “lion” in 22:16[H17] would break what appears to be an intentional inversion within the text: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Vv. 12–18[H13–19], the enemies are “bulls,” a “lion,” “dogs,” and armed “evil doers” (vv. 12, 13, 16[H13, 14, 17])</a:t>
            </a:r>
          </a:p>
          <a:p>
            <a:pPr lvl="3">
              <a:tabLst>
                <a:tab pos="2282825" algn="l"/>
              </a:tabLst>
            </a:pPr>
            <a:r>
              <a:rPr lang="en-US" dirty="0"/>
              <a:t>Vv. 20–21[H21–22], the enemies are “the sword,” “the dog,” “the lion,” and the horned “wild oxen.” </a:t>
            </a:r>
          </a:p>
          <a:p>
            <a:pPr lvl="2">
              <a:tabLst>
                <a:tab pos="22828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70"/>
            <a:ext cx="10515600" cy="646723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Conclusion: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Ps 22:16[H17] stands alongside </a:t>
            </a:r>
            <a:r>
              <a:rPr lang="en-US" dirty="0" err="1"/>
              <a:t>Zech</a:t>
            </a:r>
            <a:r>
              <a:rPr lang="en-US" dirty="0"/>
              <a:t> 12:10 (which uses a different verb for “pierced”) in supplying a direct prediction of the Messiah’s death (Matt 27:35; Mark 15:24; Luke 23:33), which included the piercing of his hands and feet (John 19:37; cf. 20:25; Luke 24:40).</a:t>
            </a:r>
          </a:p>
          <a:p>
            <a:pPr lvl="2">
              <a:tabLst>
                <a:tab pos="2282825" algn="l"/>
              </a:tabLst>
            </a:pPr>
            <a:r>
              <a:rPr lang="en-US" dirty="0"/>
              <a:t>No major doctrines are at stake. Jesus’s feet and hands were pierced for our transgressions regardless of whether Ps 22:16[H17] predicted or not (Isa 53:5; </a:t>
            </a:r>
            <a:r>
              <a:rPr lang="en-US" dirty="0" err="1"/>
              <a:t>Zech</a:t>
            </a:r>
            <a:r>
              <a:rPr lang="en-US" dirty="0"/>
              <a:t> 12:10). But there are sound reasons to affirm the decision of our ESV translators.</a:t>
            </a:r>
          </a:p>
          <a:p>
            <a:pPr lvl="2">
              <a:tabLst>
                <a:tab pos="22828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792719"/>
          </a:xfrm>
          <a:solidFill>
            <a:srgbClr val="945200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 dirty="0">
                <a:latin typeface="Angsana New" panose="02020603050405020304" pitchFamily="18" charset="-34"/>
              </a:rPr>
              <a:t>3. TEXT CRITICISM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2181194"/>
            <a:ext cx="6976998" cy="4676806"/>
          </a:xfrm>
        </p:spPr>
        <p:txBody>
          <a:bodyPr>
            <a:normAutofit/>
          </a:bodyPr>
          <a:lstStyle/>
          <a:p>
            <a:r>
              <a:rPr lang="en-US" sz="4000" dirty="0"/>
              <a:t>The Nature of Text Criticism</a:t>
            </a:r>
          </a:p>
          <a:p>
            <a:r>
              <a:rPr lang="en-US" sz="4000" dirty="0"/>
              <a:t>A Simplified Journey into Text Criticism––Psalm 22:16[H17] as a Case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E2E7E-733F-9644-B100-8AB42EBC5354}"/>
              </a:ext>
            </a:extLst>
          </p:cNvPr>
          <p:cNvSpPr/>
          <p:nvPr/>
        </p:nvSpPr>
        <p:spPr>
          <a:xfrm>
            <a:off x="5022936" y="1346353"/>
            <a:ext cx="6976998" cy="646331"/>
          </a:xfrm>
          <a:prstGeom prst="rect">
            <a:avLst/>
          </a:prstGeom>
          <a:ln>
            <a:solidFill>
              <a:srgbClr val="492906"/>
            </a:solidFill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Goal</a:t>
            </a:r>
            <a:r>
              <a:rPr lang="en-US" sz="3600" b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3600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Establish the passage’s original wording.</a:t>
            </a:r>
            <a:endParaRPr lang="en-US" sz="3600" u="sng" dirty="0">
              <a:solidFill>
                <a:srgbClr val="49290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8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Text Criticism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Facts:</a:t>
            </a:r>
          </a:p>
          <a:p>
            <a:pPr lvl="1"/>
            <a:r>
              <a:rPr lang="en-US" b="0" dirty="0"/>
              <a:t>For all their care and detail, the scribes who copied and recopied the Hebrew Bible were not perfect, so errors of copying did occur. </a:t>
            </a:r>
          </a:p>
          <a:p>
            <a:pPr lvl="2"/>
            <a:r>
              <a:rPr lang="en-US" b="0" i="1" dirty="0"/>
              <a:t>The causes</a:t>
            </a:r>
            <a:r>
              <a:rPr lang="en-US" b="0" dirty="0"/>
              <a:t>:</a:t>
            </a:r>
            <a:r>
              <a:rPr lang="en-US" b="0" i="1" dirty="0"/>
              <a:t> </a:t>
            </a:r>
            <a:r>
              <a:rPr lang="en-US" b="0" dirty="0"/>
              <a:t>poor memory, impaired judgment, mishearing, and errors of sight of misunderstanding.</a:t>
            </a:r>
          </a:p>
          <a:p>
            <a:pPr lvl="2"/>
            <a:r>
              <a:rPr lang="en-US" b="0" i="1" dirty="0"/>
              <a:t>The result</a:t>
            </a:r>
            <a:r>
              <a:rPr lang="en-US" b="0" dirty="0"/>
              <a:t>:</a:t>
            </a:r>
            <a:r>
              <a:rPr lang="en-US" b="0" i="1" dirty="0"/>
              <a:t> </a:t>
            </a:r>
            <a:r>
              <a:rPr lang="en-US" b="0" dirty="0"/>
              <a:t>omitting, substituting, or repeating letters or entire words.</a:t>
            </a:r>
          </a:p>
          <a:p>
            <a:pPr lvl="1"/>
            <a:r>
              <a:rPr lang="en-US" b="0" dirty="0"/>
              <a:t>Interpreters must sometimes engage in text criticism, identifying a scribal error and arguing for a more accurate, original reading.</a:t>
            </a:r>
          </a:p>
        </p:txBody>
      </p:sp>
    </p:spTree>
    <p:extLst>
      <p:ext uri="{BB962C8B-B14F-4D97-AF65-F5344CB8AC3E}">
        <p14:creationId xmlns:p14="http://schemas.microsoft.com/office/powerpoint/2010/main" val="31300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299"/>
            <a:ext cx="10515600" cy="6468701"/>
          </a:xfrm>
        </p:spPr>
        <p:txBody>
          <a:bodyPr>
            <a:normAutofit/>
          </a:bodyPr>
          <a:lstStyle/>
          <a:p>
            <a:r>
              <a:rPr lang="en-US" dirty="0"/>
              <a:t>Definition: </a:t>
            </a:r>
            <a:r>
              <a:rPr lang="en-US" b="0" dirty="0"/>
              <a:t>Text Criticism is the discipline of restoring the biblical authors’ original words by comparing and contrasting the various copies and translations of the Bible.</a:t>
            </a:r>
          </a:p>
        </p:txBody>
      </p:sp>
    </p:spTree>
    <p:extLst>
      <p:ext uri="{BB962C8B-B14F-4D97-AF65-F5344CB8AC3E}">
        <p14:creationId xmlns:p14="http://schemas.microsoft.com/office/powerpoint/2010/main" val="260625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299"/>
            <a:ext cx="10515600" cy="6468701"/>
          </a:xfrm>
        </p:spPr>
        <p:txBody>
          <a:bodyPr>
            <a:normAutofit/>
          </a:bodyPr>
          <a:lstStyle/>
          <a:p>
            <a:r>
              <a:rPr lang="en-US" dirty="0"/>
              <a:t>More facts: </a:t>
            </a:r>
          </a:p>
          <a:p>
            <a:pPr lvl="1"/>
            <a:r>
              <a:rPr lang="en-US" b="0" dirty="0"/>
              <a:t>While textual errors do exist, the do not destroy the Bible’s credibility or message (cf. a book or article with minor typographical errors in it). </a:t>
            </a:r>
          </a:p>
          <a:p>
            <a:pPr lvl="1"/>
            <a:r>
              <a:rPr lang="en-US" b="0" dirty="0"/>
              <a:t>Most of the biblical text is certain, and where variations do occur among existing copies, we can usually determine the original wording with a good degree of certainty. </a:t>
            </a:r>
          </a:p>
          <a:p>
            <a:pPr lvl="1"/>
            <a:r>
              <a:rPr lang="en-US" b="0" dirty="0"/>
              <a:t>Most modern translations use footnotes to let readers know where the text is difficult or where scribal errors may exist.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629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Simplified Journey into Text Criticism––Psalm 22:16[H17] as 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476"/>
            <a:ext cx="10515600" cy="4888523"/>
          </a:xfrm>
        </p:spPr>
        <p:txBody>
          <a:bodyPr>
            <a:normAutofit fontScale="92500"/>
          </a:bodyPr>
          <a:lstStyle/>
          <a:p>
            <a:r>
              <a:rPr lang="en-US" dirty="0"/>
              <a:t>The English translations of Ps 22:16[H17]:</a:t>
            </a:r>
          </a:p>
          <a:p>
            <a:pPr lvl="1"/>
            <a:r>
              <a:rPr lang="en-US" dirty="0"/>
              <a:t>Textual comparison:</a:t>
            </a:r>
          </a:p>
          <a:p>
            <a:pPr lvl="2"/>
            <a:r>
              <a:rPr lang="en-US" dirty="0"/>
              <a:t>ESV: </a:t>
            </a:r>
            <a:r>
              <a:rPr lang="en-US" b="0" dirty="0"/>
              <a:t>“They have pierced my hands and feet</a:t>
            </a:r>
            <a:r>
              <a:rPr lang="en-US" b="0" baseline="30000" dirty="0"/>
              <a:t>1</a:t>
            </a:r>
            <a:r>
              <a:rPr lang="en-US" b="0" dirty="0"/>
              <a:t>” (cf. NKJV, NRSV, NASB, NIV, CSB)</a:t>
            </a:r>
          </a:p>
          <a:p>
            <a:pPr lvl="2"/>
            <a:r>
              <a:rPr lang="en-US" dirty="0"/>
              <a:t>NET: </a:t>
            </a:r>
            <a:r>
              <a:rPr lang="en-US" b="0" dirty="0"/>
              <a:t>“Like a lion, </a:t>
            </a:r>
            <a:r>
              <a:rPr lang="en-US" b="0" i="1" dirty="0"/>
              <a:t>they pin</a:t>
            </a:r>
            <a:r>
              <a:rPr lang="en-US" b="0" dirty="0"/>
              <a:t> my hands and feet.”</a:t>
            </a:r>
          </a:p>
          <a:p>
            <a:pPr lvl="1"/>
            <a:r>
              <a:rPr lang="en-US" dirty="0"/>
              <a:t>Footnote:</a:t>
            </a:r>
          </a:p>
          <a:p>
            <a:pPr lvl="2"/>
            <a:r>
              <a:rPr lang="en-US" dirty="0"/>
              <a:t>ESV: “</a:t>
            </a:r>
            <a:r>
              <a:rPr lang="en-US" baseline="30000" dirty="0"/>
              <a:t>1</a:t>
            </a:r>
            <a:r>
              <a:rPr lang="en-US" dirty="0"/>
              <a:t>Some Hebrew manuscripts, Septuagint, Vulgate, Syriac; most Hebrew manuscripts </a:t>
            </a:r>
            <a:r>
              <a:rPr lang="en-US" i="1" dirty="0"/>
              <a:t>like a lion </a:t>
            </a:r>
            <a:r>
              <a:rPr lang="en-US" dirty="0"/>
              <a:t>[they are at] </a:t>
            </a:r>
            <a:r>
              <a:rPr lang="en-US" i="1" dirty="0"/>
              <a:t>my hands and feet.</a:t>
            </a:r>
            <a:r>
              <a:rPr lang="en-US" dirty="0"/>
              <a:t>”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66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16667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Question: </a:t>
            </a:r>
          </a:p>
          <a:p>
            <a:pPr lvl="1"/>
            <a:r>
              <a:rPr lang="en-US" b="0" dirty="0"/>
              <a:t>The NT refers to this psalm numerous times in relation to Christ’s suffering, death, and resurrection: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F842E-B0E1-E74F-8D1D-2A581F55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391"/>
              </p:ext>
            </p:extLst>
          </p:nvPr>
        </p:nvGraphicFramePr>
        <p:xfrm>
          <a:off x="300892" y="2056597"/>
          <a:ext cx="11590216" cy="3200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43925">
                  <a:extLst>
                    <a:ext uri="{9D8B030D-6E8A-4147-A177-3AD203B41FA5}">
                      <a16:colId xmlns:a16="http://schemas.microsoft.com/office/drawing/2014/main" val="1131919941"/>
                    </a:ext>
                  </a:extLst>
                </a:gridCol>
                <a:gridCol w="5446291">
                  <a:extLst>
                    <a:ext uri="{9D8B030D-6E8A-4147-A177-3AD203B41FA5}">
                      <a16:colId xmlns:a16="http://schemas.microsoft.com/office/drawing/2014/main" val="1713820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22:1[H2], “My God, my God why?”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Matt 27:46; Mark 15:34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22:7[H8], “they wag their heads”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Matt 27:39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20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22:8[H9], “let him deliver him”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Matt 27:43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22:15[H16], “my tongue sticks to my mouth”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John 19:28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7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22:18[H19], “divide my garments ... [by] lots"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John 19:24 and Matt 27:35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0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22:22[H23], “I will tell … to my brothers”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492906"/>
                          </a:solidFill>
                        </a:rPr>
                        <a:t>Heb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2:12 and Matt 28:10; 20:17; Rom 8:29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7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Ps 22:24[H25], “[He] has heard, when he cried”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492906"/>
                          </a:solidFill>
                        </a:rPr>
                        <a:t>Heb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5:7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9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08"/>
            <a:ext cx="10515600" cy="64984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Question: </a:t>
            </a:r>
          </a:p>
          <a:p>
            <a:pPr lvl="1"/>
            <a:r>
              <a:rPr lang="en-US" b="0" dirty="0"/>
              <a:t>The NT refers to this psalm numerous times in relation to Christ’s suffering, death, and resurrection.</a:t>
            </a:r>
          </a:p>
          <a:p>
            <a:pPr lvl="1"/>
            <a:r>
              <a:rPr lang="en-US" b="0" dirty="0"/>
              <a:t>Does Ps 22:16[H17] contain a direct Messianic prediction of Christ’s crucifixion? </a:t>
            </a:r>
            <a:endParaRPr lang="en-US" dirty="0"/>
          </a:p>
          <a:p>
            <a:pPr lvl="2"/>
            <a:r>
              <a:rPr lang="en-US" b="0" u="sng" dirty="0"/>
              <a:t>John 19:23, 37</a:t>
            </a:r>
            <a:r>
              <a:rPr lang="en-US" b="0" dirty="0"/>
              <a:t>. The soldiers had crucified Jesus…. For these things took place that the Scripture might be fulfilled … “They will look on him whom they have pierced” (citing Zech. 12:10).</a:t>
            </a:r>
          </a:p>
          <a:p>
            <a:pPr lvl="2"/>
            <a:r>
              <a:rPr lang="en-US" u="sng" dirty="0"/>
              <a:t>John 20:25</a:t>
            </a:r>
            <a:r>
              <a:rPr lang="en-US" dirty="0"/>
              <a:t>. So the other disciples told him, “We have seen the Lord.” But he said to them, “Unless I see in his hands the mark of the nails, and place my finger into the mark of the nails, and place my hand into his side, I will never believe.”</a:t>
            </a:r>
          </a:p>
          <a:p>
            <a:pPr lvl="2"/>
            <a:r>
              <a:rPr lang="en-US" u="sng" dirty="0"/>
              <a:t>Luke 24:40</a:t>
            </a:r>
            <a:r>
              <a:rPr lang="en-US" dirty="0"/>
              <a:t>. And when he had said this, he showed them his hands and his feet. </a:t>
            </a:r>
          </a:p>
          <a:p>
            <a:pPr lvl="2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718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1657</Words>
  <Application>Microsoft Macintosh PowerPoint</Application>
  <PresentationFormat>Widescreen</PresentationFormat>
  <Paragraphs>112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Courier New</vt:lpstr>
      <vt:lpstr>Wingdings</vt:lpstr>
      <vt:lpstr>Office Theme</vt:lpstr>
      <vt:lpstr>HOW TO UNDERSTAND AND APPLY THE OLD TESTAMENT</vt:lpstr>
      <vt:lpstr>STEPS IN THE JOURNEY</vt:lpstr>
      <vt:lpstr>3. TEXT CRITICISM</vt:lpstr>
      <vt:lpstr>The Nature of Text Criticism</vt:lpstr>
      <vt:lpstr>PowerPoint Presentation</vt:lpstr>
      <vt:lpstr>PowerPoint Presentation</vt:lpstr>
      <vt:lpstr>A Simplified Journey into Text Criticism––Psalm 22:16[H17] as a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UNDERSTAND AND APPLY THE OLD TESTAMENT</dc:title>
  <dc:creator>Jason DeRouchie</dc:creator>
  <cp:lastModifiedBy>Jason DeRouchie</cp:lastModifiedBy>
  <cp:revision>93</cp:revision>
  <dcterms:created xsi:type="dcterms:W3CDTF">2019-01-26T20:24:30Z</dcterms:created>
  <dcterms:modified xsi:type="dcterms:W3CDTF">2019-02-17T20:55:42Z</dcterms:modified>
</cp:coreProperties>
</file>