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10"/>
  </p:notesMasterIdLst>
  <p:sldIdLst>
    <p:sldId id="840" r:id="rId2"/>
    <p:sldId id="815" r:id="rId3"/>
    <p:sldId id="816" r:id="rId4"/>
    <p:sldId id="843" r:id="rId5"/>
    <p:sldId id="841" r:id="rId6"/>
    <p:sldId id="844" r:id="rId7"/>
    <p:sldId id="851" r:id="rId8"/>
    <p:sldId id="85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41"/>
    <p:restoredTop sz="93052"/>
  </p:normalViewPr>
  <p:slideViewPr>
    <p:cSldViewPr snapToGrid="0" snapToObjects="1">
      <p:cViewPr varScale="1">
        <p:scale>
          <a:sx n="126" d="100"/>
          <a:sy n="126" d="100"/>
        </p:scale>
        <p:origin x="216" y="472"/>
      </p:cViewPr>
      <p:guideLst>
        <p:guide orient="horz" pos="2160"/>
        <p:guide pos="384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12/1/18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2938050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6C5678-EE20-4FA5-88E2-6E0BD67A2E26}" type="datetime1">
              <a:rPr lang="en-US" smtClean="0"/>
              <a:t>12/1/18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678261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AAC1FD-925A-B340-8EB5-DBA9C3397271}"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a:extLst>
              <a:ext uri="{FF2B5EF4-FFF2-40B4-BE49-F238E27FC236}">
                <a16:creationId xmlns:a16="http://schemas.microsoft.com/office/drawing/2014/main" id="{BF08E910-CE9D-9E48-A612-19D3CCB5F83C}"/>
              </a:ext>
            </a:extLst>
          </p:cNvPr>
          <p:cNvSpPr txBox="1"/>
          <p:nvPr userDrawn="1"/>
        </p:nvSpPr>
        <p:spPr>
          <a:xfrm>
            <a:off x="8014010" y="1750741"/>
            <a:ext cx="184731" cy="369332"/>
          </a:xfrm>
          <a:prstGeom prst="rect">
            <a:avLst/>
          </a:prstGeom>
          <a:noFill/>
        </p:spPr>
        <p:txBody>
          <a:bodyPr wrap="none" rtlCol="0">
            <a:spAutoFit/>
          </a:bodyPr>
          <a:lstStyle/>
          <a:p>
            <a:endParaRPr lang="en-US" sz="1800" dirty="0"/>
          </a:p>
        </p:txBody>
      </p:sp>
    </p:spTree>
    <p:extLst>
      <p:ext uri="{BB962C8B-B14F-4D97-AF65-F5344CB8AC3E}">
        <p14:creationId xmlns:p14="http://schemas.microsoft.com/office/powerpoint/2010/main" val="3483346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12/1/18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41652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4CF3C7-6809-4F39-BD67-A75817BDDE0A}" type="datetime1">
              <a:rPr lang="en-US" smtClean="0"/>
              <a:t>12/1/18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81388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EAEB24-CE78-465C-A726-91D0868FA48F}" type="datetime1">
              <a:rPr lang="en-US" smtClean="0"/>
              <a:t>12/1/18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631869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t>12/1/18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9113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12/1/18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21300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12/1/18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355813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12/1/18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2774441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AAC1FD-925A-B340-8EB5-DBA9C3397271}"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284212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600BB2-27C5-458B-ABCE-839C88CF47CE}" type="datetime1">
              <a:rPr lang="en-US" smtClean="0"/>
              <a:t>12/1/18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3462800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1" y="1543988"/>
            <a:ext cx="10515599" cy="5314014"/>
          </a:xfrm>
        </p:spPr>
        <p:txBody>
          <a:bodyPr>
            <a:normAutofit/>
          </a:bodyPr>
          <a:lstStyle>
            <a:lvl1pPr marL="457200" indent="-457200">
              <a:buSzPct val="100000"/>
              <a:buFont typeface="Wingdings" pitchFamily="2" charset="2"/>
              <a:buChar char="q"/>
              <a:tabLst/>
              <a:defRPr sz="3200" b="1"/>
            </a:lvl1pPr>
            <a:lvl2pPr marL="914400" indent="-487363">
              <a:buFont typeface="Wingdings" pitchFamily="2" charset="2"/>
              <a:buChar char="v"/>
              <a:tabLst/>
              <a:defRPr sz="2800">
                <a:solidFill>
                  <a:schemeClr val="tx1"/>
                </a:solidFill>
              </a:defRPr>
            </a:lvl2pPr>
            <a:lvl3pPr marL="1431925" indent="-546100">
              <a:buFont typeface="Courier New" panose="02070309020205020404" pitchFamily="49" charset="0"/>
              <a:buChar char="o"/>
              <a:tabLst/>
              <a:defRPr sz="2600">
                <a:solidFill>
                  <a:schemeClr val="tx1">
                    <a:lumMod val="85000"/>
                    <a:lumOff val="15000"/>
                  </a:schemeClr>
                </a:solidFill>
              </a:defRPr>
            </a:lvl3pPr>
            <a:lvl4pPr marL="1830388" indent="-428625">
              <a:buSzPct val="100000"/>
              <a:buFont typeface="Wingdings" pitchFamily="2" charset="2"/>
              <a:buChar char="§"/>
              <a:tabLst/>
              <a:defRPr sz="2400">
                <a:solidFill>
                  <a:schemeClr val="tx1">
                    <a:lumMod val="85000"/>
                    <a:lumOff val="15000"/>
                  </a:schemeClr>
                </a:solidFill>
              </a:defRPr>
            </a:lvl4pPr>
            <a:lvl5pPr marL="2287588" indent="-457200">
              <a:buFont typeface="Arial" charset="0"/>
              <a:buChar char="•"/>
              <a:tabLst/>
              <a:defRPr sz="2400">
                <a:solidFill>
                  <a:schemeClr val="tx1">
                    <a:lumMod val="85000"/>
                    <a:lumOff val="15000"/>
                  </a:schemeClr>
                </a:solidFill>
              </a:defRPr>
            </a:lvl5pPr>
            <a:lvl6pPr marL="2746375" indent="-473075">
              <a:buFont typeface="Arial" charset="0"/>
              <a:buChar char="•"/>
              <a:tabLst/>
              <a:defRPr sz="2400">
                <a:solidFill>
                  <a:schemeClr val="tx1">
                    <a:lumMod val="85000"/>
                    <a:lumOff val="15000"/>
                  </a:schemeClr>
                </a:solidFill>
              </a:defRPr>
            </a:lvl6pPr>
            <a:lvl7pPr marL="3203575" indent="-412750">
              <a:tabLst/>
              <a:defRPr sz="2400">
                <a:solidFill>
                  <a:schemeClr val="tx1">
                    <a:lumMod val="85000"/>
                    <a:lumOff val="15000"/>
                  </a:schemeClr>
                </a:solidFill>
              </a:defRPr>
            </a:lvl7pPr>
            <a:lvl8pPr marL="3660775" indent="-457200">
              <a:tabLst/>
              <a:defRPr sz="2400">
                <a:solidFill>
                  <a:schemeClr val="tx1">
                    <a:lumMod val="85000"/>
                    <a:lumOff val="1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8014010" y="1750741"/>
            <a:ext cx="184731" cy="369332"/>
          </a:xfrm>
          <a:prstGeom prst="rect">
            <a:avLst/>
          </a:prstGeom>
          <a:noFill/>
        </p:spPr>
        <p:txBody>
          <a:bodyPr wrap="none" rtlCol="0">
            <a:spAutoFit/>
          </a:bodyPr>
          <a:lstStyle/>
          <a:p>
            <a:endParaRPr lang="en-US" sz="1800" dirty="0"/>
          </a:p>
        </p:txBody>
      </p:sp>
      <p:sp>
        <p:nvSpPr>
          <p:cNvPr id="12" name="Title 11"/>
          <p:cNvSpPr>
            <a:spLocks noGrp="1"/>
          </p:cNvSpPr>
          <p:nvPr>
            <p:ph type="title"/>
          </p:nvPr>
        </p:nvSpPr>
        <p:spPr>
          <a:xfrm>
            <a:off x="838200" y="365125"/>
            <a:ext cx="10515600" cy="954009"/>
          </a:xfrm>
          <a:solidFill>
            <a:schemeClr val="accent1"/>
          </a:solidFill>
          <a:ln>
            <a:solidFill>
              <a:schemeClr val="accent1"/>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91166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414867"/>
            <a:ext cx="10515600" cy="6443133"/>
          </a:xfrm>
        </p:spPr>
        <p:txBody>
          <a:bodyPr vert="horz" lIns="45720" tIns="0" rIns="45720" bIns="0"/>
          <a:lstStyle>
            <a:lvl1pPr marL="461963" indent="-461963">
              <a:buSzPct val="100000"/>
              <a:buFont typeface="Wingdings" pitchFamily="2" charset="2"/>
              <a:buChar char="q"/>
              <a:tabLst/>
              <a:defRPr sz="3200" b="1"/>
            </a:lvl1pPr>
            <a:lvl2pPr marL="915988" indent="-461963">
              <a:buFont typeface="Wingdings" pitchFamily="2" charset="2"/>
              <a:buChar char="v"/>
              <a:tabLst/>
              <a:defRPr sz="2800"/>
            </a:lvl2pPr>
            <a:lvl3pPr marL="1260475" indent="-344488">
              <a:buFont typeface="Courier New" panose="02070309020205020404" pitchFamily="49" charset="0"/>
              <a:buChar char="o"/>
              <a:tabLst/>
              <a:defRPr sz="2400">
                <a:solidFill>
                  <a:schemeClr val="tx1">
                    <a:lumMod val="85000"/>
                    <a:lumOff val="15000"/>
                  </a:schemeClr>
                </a:solidFill>
              </a:defRPr>
            </a:lvl3pPr>
            <a:lvl4pPr marL="1604963" indent="-344488">
              <a:buSzPct val="100000"/>
              <a:buFont typeface="Wingdings" pitchFamily="2" charset="2"/>
              <a:buChar char="§"/>
              <a:tabLst/>
              <a:defRPr sz="2400">
                <a:solidFill>
                  <a:schemeClr val="tx1">
                    <a:lumMod val="85000"/>
                    <a:lumOff val="15000"/>
                  </a:schemeClr>
                </a:solidFill>
              </a:defRPr>
            </a:lvl4pPr>
            <a:lvl5pPr marL="1951038" indent="-354013">
              <a:buFont typeface="Arial" charset="0"/>
              <a:buChar char="•"/>
              <a:tabLst/>
              <a:defRPr sz="2400">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5272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1" y="1514008"/>
            <a:ext cx="10515599" cy="5343994"/>
          </a:xfrm>
        </p:spPr>
        <p:txBody>
          <a:bodyPr>
            <a:normAutofit/>
          </a:bodyPr>
          <a:lstStyle>
            <a:lvl1pPr marL="461963" indent="-461963">
              <a:buFont typeface="Wingdings" pitchFamily="2" charset="2"/>
              <a:buChar char="q"/>
              <a:tabLst/>
              <a:defRPr sz="3200" b="1"/>
            </a:lvl1pPr>
            <a:lvl2pPr marL="915988" indent="-446088">
              <a:buFont typeface="Wingdings" pitchFamily="2" charset="2"/>
              <a:buChar char="v"/>
              <a:tabLst/>
              <a:defRPr sz="2800"/>
            </a:lvl2pPr>
            <a:lvl3pPr marL="1260475" indent="-344488">
              <a:buFont typeface="Courier New" panose="02070309020205020404" pitchFamily="49" charset="0"/>
              <a:buChar char="o"/>
              <a:tabLst/>
              <a:defRPr sz="2400">
                <a:solidFill>
                  <a:schemeClr val="tx1">
                    <a:lumMod val="75000"/>
                    <a:lumOff val="25000"/>
                  </a:schemeClr>
                </a:solidFill>
              </a:defRPr>
            </a:lvl3pPr>
            <a:lvl4pPr marL="1604963" indent="-327025">
              <a:buFont typeface="Wingdings" pitchFamily="2" charset="2"/>
              <a:buChar char="§"/>
              <a:tabLst/>
              <a:defRPr sz="2400">
                <a:solidFill>
                  <a:schemeClr val="tx1">
                    <a:lumMod val="75000"/>
                    <a:lumOff val="25000"/>
                  </a:schemeClr>
                </a:solidFill>
              </a:defRPr>
            </a:lvl4pPr>
            <a:lvl5pPr marL="1951038" indent="-354013">
              <a:tabLst/>
              <a:defRPr sz="24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8014010" y="1750741"/>
            <a:ext cx="184731" cy="369332"/>
          </a:xfrm>
          <a:prstGeom prst="rect">
            <a:avLst/>
          </a:prstGeom>
          <a:noFill/>
        </p:spPr>
        <p:txBody>
          <a:bodyPr wrap="none" rtlCol="0">
            <a:spAutoFit/>
          </a:bodyPr>
          <a:lstStyle/>
          <a:p>
            <a:endParaRPr lang="en-US" sz="1800" dirty="0"/>
          </a:p>
        </p:txBody>
      </p:sp>
      <p:sp>
        <p:nvSpPr>
          <p:cNvPr id="12" name="Title 11"/>
          <p:cNvSpPr>
            <a:spLocks noGrp="1"/>
          </p:cNvSpPr>
          <p:nvPr>
            <p:ph type="title"/>
          </p:nvPr>
        </p:nvSpPr>
        <p:spPr>
          <a:xfrm>
            <a:off x="838200" y="365125"/>
            <a:ext cx="10515600" cy="894049"/>
          </a:xfrm>
          <a:solidFill>
            <a:schemeClr val="accent1"/>
          </a:solidFill>
          <a:ln>
            <a:solidFill>
              <a:schemeClr val="accent1"/>
            </a:solidFill>
          </a:ln>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4986D-6BE9-4264-908F-02DB36FD8D6C}" type="datetime1">
              <a:rPr lang="en-US" smtClean="0"/>
              <a:t>12/1/18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28880394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44"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44184" y="653138"/>
            <a:ext cx="9728616" cy="2302334"/>
          </a:xfrm>
          <a:solidFill>
            <a:schemeClr val="tx2">
              <a:lumMod val="20000"/>
              <a:lumOff val="80000"/>
            </a:schemeClr>
          </a:solidFill>
        </p:spPr>
        <p:txBody>
          <a:bodyPr>
            <a:normAutofit fontScale="90000"/>
          </a:bodyPr>
          <a:lstStyle/>
          <a:p>
            <a:pPr algn="ctr"/>
            <a:r>
              <a:rPr lang="en-US" sz="8800" b="1" dirty="0"/>
              <a:t>Celebrating the Servant-Savior</a:t>
            </a:r>
            <a:endParaRPr lang="en-US" sz="6000" dirty="0"/>
          </a:p>
        </p:txBody>
      </p:sp>
      <p:sp>
        <p:nvSpPr>
          <p:cNvPr id="3" name="Subtitle 2"/>
          <p:cNvSpPr>
            <a:spLocks noGrp="1"/>
          </p:cNvSpPr>
          <p:nvPr>
            <p:ph type="subTitle" idx="1"/>
          </p:nvPr>
        </p:nvSpPr>
        <p:spPr>
          <a:xfrm>
            <a:off x="1244184" y="4526296"/>
            <a:ext cx="8738016" cy="2227117"/>
          </a:xfrm>
        </p:spPr>
        <p:txBody>
          <a:bodyPr>
            <a:noAutofit/>
          </a:bodyPr>
          <a:lstStyle/>
          <a:p>
            <a:pPr algn="l">
              <a:spcBef>
                <a:spcPts val="0"/>
              </a:spcBef>
            </a:pPr>
            <a:r>
              <a:rPr lang="en-US" sz="2800" dirty="0">
                <a:solidFill>
                  <a:schemeClr val="bg1"/>
                </a:solidFill>
              </a:rPr>
              <a:t>Jason S. </a:t>
            </a:r>
            <a:r>
              <a:rPr lang="en-US" sz="2800" dirty="0" err="1">
                <a:solidFill>
                  <a:schemeClr val="bg1"/>
                </a:solidFill>
              </a:rPr>
              <a:t>DeRouchie</a:t>
            </a:r>
            <a:r>
              <a:rPr lang="en-US" sz="2800" dirty="0">
                <a:solidFill>
                  <a:schemeClr val="bg1"/>
                </a:solidFill>
              </a:rPr>
              <a:t>, PhD</a:t>
            </a:r>
          </a:p>
          <a:p>
            <a:pPr algn="l">
              <a:spcBef>
                <a:spcPts val="0"/>
              </a:spcBef>
            </a:pPr>
            <a:r>
              <a:rPr lang="en-US" sz="2400" dirty="0">
                <a:solidFill>
                  <a:schemeClr val="bg1">
                    <a:lumMod val="85000"/>
                  </a:schemeClr>
                </a:solidFill>
              </a:rPr>
              <a:t>Professor of Old Testament and Biblical Theology</a:t>
            </a:r>
          </a:p>
          <a:p>
            <a:pPr algn="l">
              <a:spcBef>
                <a:spcPts val="0"/>
              </a:spcBef>
            </a:pPr>
            <a:r>
              <a:rPr lang="en-US" sz="240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p>
          <a:p>
            <a:pPr algn="l">
              <a:spcBef>
                <a:spcPts val="0"/>
              </a:spcBef>
            </a:pPr>
            <a:r>
              <a:rPr lang="en-US" sz="2400" dirty="0" err="1">
                <a:solidFill>
                  <a:schemeClr val="bg1">
                    <a:lumMod val="85000"/>
                  </a:schemeClr>
                </a:solidFill>
              </a:rPr>
              <a:t>www.jasonderouchie.com</a:t>
            </a:r>
            <a:endParaRPr lang="en-US" sz="2400" dirty="0">
              <a:solidFill>
                <a:schemeClr val="bg1">
                  <a:lumMod val="85000"/>
                </a:schemeClr>
              </a:solidFill>
            </a:endParaRPr>
          </a:p>
          <a:p>
            <a:pPr algn="l">
              <a:spcBef>
                <a:spcPts val="0"/>
              </a:spcBef>
            </a:pPr>
            <a:r>
              <a:rPr lang="en-US" sz="2400" dirty="0">
                <a:solidFill>
                  <a:schemeClr val="bg1">
                    <a:lumMod val="85000"/>
                  </a:schemeClr>
                </a:solidFill>
              </a:rPr>
              <a:t>Fall 2018</a:t>
            </a:r>
          </a:p>
        </p:txBody>
      </p:sp>
      <p:sp>
        <p:nvSpPr>
          <p:cNvPr id="4" name="TextBox 3"/>
          <p:cNvSpPr txBox="1"/>
          <p:nvPr/>
        </p:nvSpPr>
        <p:spPr>
          <a:xfrm>
            <a:off x="2618015" y="3233053"/>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749102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9527" y="1536193"/>
            <a:ext cx="10717967" cy="5321808"/>
          </a:xfrm>
        </p:spPr>
        <p:txBody>
          <a:bodyPr>
            <a:normAutofit/>
          </a:bodyPr>
          <a:lstStyle/>
          <a:p>
            <a:pPr marL="465138" indent="-465138">
              <a:buNone/>
            </a:pPr>
            <a:r>
              <a:rPr lang="en-US" sz="2800" dirty="0"/>
              <a:t>I. 	The Spirit-Empowered King’s Gospel Mission (61:1–9)</a:t>
            </a:r>
          </a:p>
          <a:p>
            <a:pPr marL="922338" indent="-457200">
              <a:buNone/>
              <a:tabLst>
                <a:tab pos="912813" algn="l"/>
              </a:tabLst>
            </a:pPr>
            <a:r>
              <a:rPr lang="en-US" sz="2800" b="0" dirty="0"/>
              <a:t>A.	A summary of his mission (6:1a–c)</a:t>
            </a:r>
          </a:p>
          <a:p>
            <a:pPr marL="922338" indent="-457200">
              <a:buNone/>
              <a:tabLst>
                <a:tab pos="912813" algn="l"/>
              </a:tabLst>
            </a:pPr>
            <a:r>
              <a:rPr lang="en-US" sz="2800" b="0" dirty="0"/>
              <a:t>B.	A description of his mission (6:1d–3b)</a:t>
            </a:r>
          </a:p>
          <a:p>
            <a:pPr marL="922338" indent="-457200">
              <a:buNone/>
              <a:tabLst>
                <a:tab pos="912813" algn="l"/>
              </a:tabLst>
            </a:pPr>
            <a:r>
              <a:rPr lang="en-US" sz="2800" b="0" dirty="0"/>
              <a:t>C.	The result of his mission (6:3c–9)</a:t>
            </a:r>
          </a:p>
          <a:p>
            <a:pPr marL="465138" indent="-465138">
              <a:buNone/>
            </a:pPr>
            <a:r>
              <a:rPr lang="en-US" sz="2800" dirty="0"/>
              <a:t>II. 	The Spirit-Empowered King’s Gospel Joy (61:10–11)</a:t>
            </a:r>
          </a:p>
          <a:p>
            <a:pPr marL="922338" indent="-457200">
              <a:buNone/>
            </a:pPr>
            <a:r>
              <a:rPr lang="en-US" sz="2800" b="0" dirty="0"/>
              <a:t>A.	The declaration of joy (61:10ab)</a:t>
            </a:r>
          </a:p>
          <a:p>
            <a:pPr marL="922338" indent="-457200">
              <a:buNone/>
            </a:pPr>
            <a:r>
              <a:rPr lang="en-US" sz="2800" b="0" dirty="0"/>
              <a:t>B.	Two reasons for joy (61:10c–11)</a:t>
            </a:r>
          </a:p>
        </p:txBody>
      </p:sp>
      <p:sp>
        <p:nvSpPr>
          <p:cNvPr id="3" name="Title 2"/>
          <p:cNvSpPr>
            <a:spLocks noGrp="1"/>
          </p:cNvSpPr>
          <p:nvPr>
            <p:ph type="title"/>
          </p:nvPr>
        </p:nvSpPr>
        <p:spPr>
          <a:xfrm>
            <a:off x="719527" y="228601"/>
            <a:ext cx="10717967" cy="1069848"/>
          </a:xfrm>
          <a:solidFill>
            <a:schemeClr val="accent2">
              <a:lumMod val="75000"/>
            </a:schemeClr>
          </a:solidFill>
          <a:ln>
            <a:solidFill>
              <a:schemeClr val="accent2">
                <a:lumMod val="75000"/>
              </a:schemeClr>
            </a:solidFill>
          </a:ln>
        </p:spPr>
        <p:txBody>
          <a:bodyPr>
            <a:noAutofit/>
          </a:bodyPr>
          <a:lstStyle/>
          <a:p>
            <a:r>
              <a:rPr lang="en-US" sz="3600" dirty="0"/>
              <a:t>ISAIAH 61: The Gospel Mission and Joy of the Spirit-Empowered King</a:t>
            </a:r>
            <a:endParaRPr lang="en-US" sz="3200" dirty="0"/>
          </a:p>
        </p:txBody>
      </p:sp>
    </p:spTree>
    <p:extLst>
      <p:ext uri="{BB962C8B-B14F-4D97-AF65-F5344CB8AC3E}">
        <p14:creationId xmlns:p14="http://schemas.microsoft.com/office/powerpoint/2010/main" val="2663468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14596" y="1352551"/>
            <a:ext cx="10972800" cy="5505449"/>
          </a:xfrm>
        </p:spPr>
        <p:txBody>
          <a:bodyPr>
            <a:normAutofit/>
          </a:bodyPr>
          <a:lstStyle/>
          <a:p>
            <a:r>
              <a:rPr lang="en-US" dirty="0"/>
              <a:t>A Summary of His Mission (6:1a–c)</a:t>
            </a:r>
          </a:p>
          <a:p>
            <a:pPr lvl="1"/>
            <a:r>
              <a:rPr lang="en-US" dirty="0"/>
              <a:t>The assertion of the Spirit’s presence (61:a)</a:t>
            </a:r>
          </a:p>
          <a:p>
            <a:pPr lvl="2"/>
            <a:r>
              <a:rPr lang="en-US" dirty="0">
                <a:solidFill>
                  <a:schemeClr val="tx1"/>
                </a:solidFill>
              </a:rPr>
              <a:t>Who is he? </a:t>
            </a:r>
          </a:p>
          <a:p>
            <a:pPr lvl="3"/>
            <a:r>
              <a:rPr lang="en-US" i="1" dirty="0"/>
              <a:t>The arm of the LORD. </a:t>
            </a:r>
            <a:r>
              <a:rPr lang="en-US" u="sng" dirty="0"/>
              <a:t>Isa 59:15–21</a:t>
            </a:r>
            <a:r>
              <a:rPr lang="en-US" dirty="0"/>
              <a:t>.</a:t>
            </a:r>
          </a:p>
          <a:p>
            <a:pPr lvl="2"/>
            <a:endParaRPr lang="en-US" u="sng" dirty="0"/>
          </a:p>
        </p:txBody>
      </p:sp>
      <p:sp>
        <p:nvSpPr>
          <p:cNvPr id="3" name="Title 2">
            <a:extLst>
              <a:ext uri="{FF2B5EF4-FFF2-40B4-BE49-F238E27FC236}">
                <a16:creationId xmlns:a16="http://schemas.microsoft.com/office/drawing/2014/main" id="{C4A20253-77D5-434E-B589-3D44DBED5436}"/>
              </a:ext>
            </a:extLst>
          </p:cNvPr>
          <p:cNvSpPr>
            <a:spLocks noGrp="1"/>
          </p:cNvSpPr>
          <p:nvPr>
            <p:ph type="title"/>
          </p:nvPr>
        </p:nvSpPr>
        <p:spPr>
          <a:xfrm>
            <a:off x="614597" y="365127"/>
            <a:ext cx="10972800" cy="915034"/>
          </a:xfrm>
          <a:solidFill>
            <a:schemeClr val="accent1"/>
          </a:solidFill>
          <a:ln>
            <a:solidFill>
              <a:schemeClr val="accent1"/>
            </a:solidFill>
          </a:ln>
        </p:spPr>
        <p:txBody>
          <a:bodyPr>
            <a:noAutofit/>
          </a:bodyPr>
          <a:lstStyle/>
          <a:p>
            <a:r>
              <a:rPr lang="en-US" sz="3600" dirty="0"/>
              <a:t>The Spirit-Empowered King’s Gospel Mission</a:t>
            </a:r>
          </a:p>
        </p:txBody>
      </p:sp>
      <p:sp>
        <p:nvSpPr>
          <p:cNvPr id="4" name="TextBox 3">
            <a:extLst>
              <a:ext uri="{FF2B5EF4-FFF2-40B4-BE49-F238E27FC236}">
                <a16:creationId xmlns:a16="http://schemas.microsoft.com/office/drawing/2014/main" id="{E0E524B0-725F-F34E-B8BE-53FFA1B08C3E}"/>
              </a:ext>
            </a:extLst>
          </p:cNvPr>
          <p:cNvSpPr txBox="1"/>
          <p:nvPr/>
        </p:nvSpPr>
        <p:spPr>
          <a:xfrm>
            <a:off x="614596" y="3482721"/>
            <a:ext cx="10972800" cy="1569660"/>
          </a:xfrm>
          <a:prstGeom prst="rect">
            <a:avLst/>
          </a:prstGeom>
          <a:solidFill>
            <a:schemeClr val="accent2"/>
          </a:solidFill>
        </p:spPr>
        <p:txBody>
          <a:bodyPr wrap="square" rtlCol="0">
            <a:spAutoFit/>
          </a:bodyPr>
          <a:lstStyle/>
          <a:p>
            <a:r>
              <a:rPr lang="en-US" sz="2400" dirty="0"/>
              <a:t>“And as for me, this is my covenant with them,” says the LORD: “</a:t>
            </a:r>
            <a:r>
              <a:rPr lang="en-US" sz="2400" b="1" dirty="0"/>
              <a:t>My Spirit</a:t>
            </a:r>
            <a:r>
              <a:rPr lang="en-US" sz="2400" dirty="0"/>
              <a:t> that is upon you, and my words that I have put in your mouth, shall not depart out of your mouth, or out of the mouth of your offspring, or out of the mouth of your children’s offspring,” says the LORD, “from this time forth and forevermore” (Isa 59:21).</a:t>
            </a:r>
          </a:p>
        </p:txBody>
      </p:sp>
    </p:spTree>
    <p:extLst>
      <p:ext uri="{BB962C8B-B14F-4D97-AF65-F5344CB8AC3E}">
        <p14:creationId xmlns:p14="http://schemas.microsoft.com/office/powerpoint/2010/main" val="234026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14597" y="1400175"/>
            <a:ext cx="10972800" cy="5457825"/>
          </a:xfrm>
        </p:spPr>
        <p:txBody>
          <a:bodyPr>
            <a:normAutofit lnSpcReduction="10000"/>
          </a:bodyPr>
          <a:lstStyle/>
          <a:p>
            <a:r>
              <a:rPr lang="en-US" dirty="0"/>
              <a:t>A Summary of His Mission (6:1a–c)</a:t>
            </a:r>
          </a:p>
          <a:p>
            <a:pPr lvl="1"/>
            <a:r>
              <a:rPr lang="en-US" dirty="0"/>
              <a:t>The assertion of the Spirit’s presence (6:1:a)</a:t>
            </a:r>
          </a:p>
          <a:p>
            <a:pPr lvl="2"/>
            <a:r>
              <a:rPr lang="en-US" dirty="0">
                <a:solidFill>
                  <a:schemeClr val="tx1"/>
                </a:solidFill>
              </a:rPr>
              <a:t>Who is he? </a:t>
            </a:r>
          </a:p>
          <a:p>
            <a:pPr lvl="3"/>
            <a:r>
              <a:rPr lang="en-US" i="1" dirty="0"/>
              <a:t>The arm of the LORD. </a:t>
            </a:r>
            <a:r>
              <a:rPr lang="en-US" u="sng" dirty="0"/>
              <a:t>Isa 59:15–21</a:t>
            </a:r>
            <a:r>
              <a:rPr lang="en-US" dirty="0"/>
              <a:t>.</a:t>
            </a:r>
          </a:p>
          <a:p>
            <a:pPr lvl="3"/>
            <a:r>
              <a:rPr lang="en-US" i="1" dirty="0"/>
              <a:t>God’s servant-person. </a:t>
            </a:r>
            <a:r>
              <a:rPr lang="en-US" u="sng" dirty="0"/>
              <a:t>Isa 42:1, 3</a:t>
            </a:r>
            <a:r>
              <a:rPr lang="en-US" dirty="0"/>
              <a:t>. Behold my servant, whom I uphold, my chosen, in whom my soul delights; I have put my Spirit upon him; he will bring forth justice to the nations…. </a:t>
            </a:r>
            <a:r>
              <a:rPr lang="en-US" baseline="30000" dirty="0"/>
              <a:t>3</a:t>
            </a:r>
            <a:r>
              <a:rPr lang="en-US" dirty="0"/>
              <a:t> A bruised reed he will not break, and a faintly burning wick he will not quench; he will faithfully bring forth justice.</a:t>
            </a:r>
          </a:p>
          <a:p>
            <a:pPr lvl="3"/>
            <a:r>
              <a:rPr lang="en-US" i="1" dirty="0"/>
              <a:t>The coming king. </a:t>
            </a:r>
            <a:r>
              <a:rPr lang="en-US" u="sng" dirty="0"/>
              <a:t>Isa 11:1–2, 4</a:t>
            </a:r>
            <a:r>
              <a:rPr lang="en-US" dirty="0"/>
              <a:t>. There shall come forth a shoot from the stump of Jesse, and a branch from his roots shall bear fruit. </a:t>
            </a:r>
            <a:r>
              <a:rPr lang="en-US" baseline="30000" dirty="0"/>
              <a:t>2</a:t>
            </a:r>
            <a:r>
              <a:rPr lang="en-US" dirty="0"/>
              <a:t> And the Spirit of the LORD shall rest upon him, the Spirit of wisdom and understanding, the Spirit of counsel and might, the Spirit of knowledge and the fear of the LORD…. </a:t>
            </a:r>
            <a:r>
              <a:rPr lang="en-US" baseline="30000" dirty="0"/>
              <a:t>4</a:t>
            </a:r>
            <a:r>
              <a:rPr lang="en-US" dirty="0"/>
              <a:t> But with righteousness he shall judge the poor, and decide with equity for the meek of the earth. </a:t>
            </a:r>
          </a:p>
          <a:p>
            <a:pPr lvl="3"/>
            <a:endParaRPr lang="en-US" dirty="0"/>
          </a:p>
        </p:txBody>
      </p:sp>
      <p:sp>
        <p:nvSpPr>
          <p:cNvPr id="3" name="Title 2">
            <a:extLst>
              <a:ext uri="{FF2B5EF4-FFF2-40B4-BE49-F238E27FC236}">
                <a16:creationId xmlns:a16="http://schemas.microsoft.com/office/drawing/2014/main" id="{C4A20253-77D5-434E-B589-3D44DBED5436}"/>
              </a:ext>
            </a:extLst>
          </p:cNvPr>
          <p:cNvSpPr>
            <a:spLocks noGrp="1"/>
          </p:cNvSpPr>
          <p:nvPr>
            <p:ph type="title"/>
          </p:nvPr>
        </p:nvSpPr>
        <p:spPr>
          <a:xfrm>
            <a:off x="614597" y="365127"/>
            <a:ext cx="10972800" cy="915034"/>
          </a:xfrm>
        </p:spPr>
        <p:txBody>
          <a:bodyPr>
            <a:noAutofit/>
          </a:bodyPr>
          <a:lstStyle/>
          <a:p>
            <a:r>
              <a:rPr lang="en-US" sz="3600" dirty="0"/>
              <a:t>The Spirit-Empowered King’s Gospel Mission</a:t>
            </a:r>
          </a:p>
        </p:txBody>
      </p:sp>
    </p:spTree>
    <p:extLst>
      <p:ext uri="{BB962C8B-B14F-4D97-AF65-F5344CB8AC3E}">
        <p14:creationId xmlns:p14="http://schemas.microsoft.com/office/powerpoint/2010/main" val="345885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2">
                                            <p:txEl>
                                              <p:pRg st="3" end="3"/>
                                            </p:txEl>
                                          </p:spTgt>
                                        </p:tgtEl>
                                        <p:attrNameLst>
                                          <p:attrName>style.opacity</p:attrName>
                                        </p:attrNameLst>
                                      </p:cBhvr>
                                      <p:to>
                                        <p:strVal val="0.5"/>
                                      </p:to>
                                    </p:set>
                                    <p:animEffect filter="image" prLst="opacity: 0.5">
                                      <p:cBhvr rctx="IE">
                                        <p:cTn id="7" dur="indefinite"/>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nodeType="clickEffect">
                                  <p:stCondLst>
                                    <p:cond delay="0"/>
                                  </p:stCondLst>
                                  <p:childTnLst>
                                    <p:set>
                                      <p:cBhvr>
                                        <p:cTn id="11" dur="indefinite"/>
                                        <p:tgtEl>
                                          <p:spTgt spid="2">
                                            <p:txEl>
                                              <p:pRg st="4" end="4"/>
                                            </p:txEl>
                                          </p:spTgt>
                                        </p:tgtEl>
                                        <p:attrNameLst>
                                          <p:attrName>style.opacity</p:attrName>
                                        </p:attrNameLst>
                                      </p:cBhvr>
                                      <p:to>
                                        <p:strVal val="0.5"/>
                                      </p:to>
                                    </p:set>
                                    <p:animEffect filter="image" prLst="opacity: 0.5">
                                      <p:cBhvr rctx="IE">
                                        <p:cTn id="12" dur="indefinite"/>
                                        <p:tgtEl>
                                          <p:spTgt spid="2">
                                            <p:txEl>
                                              <p:pRg st="4" end="4"/>
                                            </p:tx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CD958CE9-8C20-7D43-8277-C85FD8F1CB11}"/>
              </a:ext>
            </a:extLst>
          </p:cNvPr>
          <p:cNvSpPr>
            <a:spLocks noGrp="1"/>
          </p:cNvSpPr>
          <p:nvPr>
            <p:ph type="body" orient="vert" idx="1"/>
          </p:nvPr>
        </p:nvSpPr>
        <p:spPr>
          <a:xfrm>
            <a:off x="644576" y="414867"/>
            <a:ext cx="10972800" cy="6443133"/>
          </a:xfrm>
        </p:spPr>
        <p:txBody>
          <a:bodyPr>
            <a:normAutofit/>
          </a:bodyPr>
          <a:lstStyle/>
          <a:p>
            <a:pPr lvl="1"/>
            <a:r>
              <a:rPr lang="en-US" dirty="0"/>
              <a:t>The reason for the Spirit’s presence (61:bc)</a:t>
            </a:r>
          </a:p>
          <a:p>
            <a:pPr lvl="2"/>
            <a:r>
              <a:rPr lang="en-US" dirty="0">
                <a:solidFill>
                  <a:schemeClr val="tx1"/>
                </a:solidFill>
              </a:rPr>
              <a:t>Who are “the poor” or “afflicted”? </a:t>
            </a:r>
          </a:p>
          <a:p>
            <a:pPr lvl="3"/>
            <a:r>
              <a:rPr lang="en-US" u="sng" dirty="0">
                <a:solidFill>
                  <a:schemeClr val="tx1">
                    <a:lumMod val="75000"/>
                    <a:lumOff val="25000"/>
                  </a:schemeClr>
                </a:solidFill>
              </a:rPr>
              <a:t>Isa 11:2, 4</a:t>
            </a:r>
            <a:r>
              <a:rPr lang="en-US" dirty="0">
                <a:solidFill>
                  <a:schemeClr val="tx1">
                    <a:lumMod val="75000"/>
                    <a:lumOff val="25000"/>
                  </a:schemeClr>
                </a:solidFill>
              </a:rPr>
              <a:t>. And the Spirit of the LORD shall rest upon him, the Spirit of wisdom and understanding, the Spirit of counsel and might, the Spirit of knowledge and the fear of the LORD…. </a:t>
            </a:r>
            <a:r>
              <a:rPr lang="en-US" baseline="30000" dirty="0">
                <a:solidFill>
                  <a:schemeClr val="tx1">
                    <a:lumMod val="75000"/>
                    <a:lumOff val="25000"/>
                  </a:schemeClr>
                </a:solidFill>
              </a:rPr>
              <a:t>4</a:t>
            </a:r>
            <a:r>
              <a:rPr lang="en-US" dirty="0">
                <a:solidFill>
                  <a:schemeClr val="tx1">
                    <a:lumMod val="75000"/>
                    <a:lumOff val="25000"/>
                  </a:schemeClr>
                </a:solidFill>
              </a:rPr>
              <a:t> But with righteousness he shall judge the poor, and decide with equity for the </a:t>
            </a:r>
            <a:r>
              <a:rPr lang="en-US" b="1" dirty="0">
                <a:solidFill>
                  <a:schemeClr val="tx1">
                    <a:lumMod val="75000"/>
                    <a:lumOff val="25000"/>
                  </a:schemeClr>
                </a:solidFill>
              </a:rPr>
              <a:t>meek</a:t>
            </a:r>
            <a:r>
              <a:rPr lang="en-US" dirty="0">
                <a:solidFill>
                  <a:schemeClr val="tx1">
                    <a:lumMod val="75000"/>
                    <a:lumOff val="25000"/>
                  </a:schemeClr>
                </a:solidFill>
              </a:rPr>
              <a:t> of the earth.</a:t>
            </a:r>
          </a:p>
          <a:p>
            <a:pPr lvl="3"/>
            <a:r>
              <a:rPr lang="en-US" u="sng" dirty="0">
                <a:solidFill>
                  <a:schemeClr val="tx1">
                    <a:lumMod val="75000"/>
                    <a:lumOff val="25000"/>
                  </a:schemeClr>
                </a:solidFill>
              </a:rPr>
              <a:t>Isa 29:18–21</a:t>
            </a:r>
            <a:r>
              <a:rPr lang="en-US" dirty="0">
                <a:solidFill>
                  <a:schemeClr val="tx1">
                    <a:lumMod val="75000"/>
                    <a:lumOff val="25000"/>
                  </a:schemeClr>
                </a:solidFill>
              </a:rPr>
              <a:t>. In that day the deaf shall hear the words of a book, and out of their gloom and darkness the eyes of the blind shall see. </a:t>
            </a:r>
            <a:r>
              <a:rPr lang="en-US" baseline="30000" dirty="0">
                <a:solidFill>
                  <a:schemeClr val="tx1">
                    <a:lumMod val="75000"/>
                    <a:lumOff val="25000"/>
                  </a:schemeClr>
                </a:solidFill>
              </a:rPr>
              <a:t>19</a:t>
            </a:r>
            <a:r>
              <a:rPr lang="en-US" dirty="0">
                <a:solidFill>
                  <a:schemeClr val="tx1">
                    <a:lumMod val="75000"/>
                    <a:lumOff val="25000"/>
                  </a:schemeClr>
                </a:solidFill>
              </a:rPr>
              <a:t> The meek shall obtain fresh joy in the LORD, and the </a:t>
            </a:r>
            <a:r>
              <a:rPr lang="en-US" b="1" dirty="0">
                <a:solidFill>
                  <a:schemeClr val="tx1">
                    <a:lumMod val="75000"/>
                    <a:lumOff val="25000"/>
                  </a:schemeClr>
                </a:solidFill>
              </a:rPr>
              <a:t>poor</a:t>
            </a:r>
            <a:r>
              <a:rPr lang="en-US" dirty="0">
                <a:solidFill>
                  <a:schemeClr val="tx1">
                    <a:lumMod val="75000"/>
                    <a:lumOff val="25000"/>
                  </a:schemeClr>
                </a:solidFill>
              </a:rPr>
              <a:t> among mankind shall exult in the Holy One of Israel. </a:t>
            </a:r>
            <a:r>
              <a:rPr lang="en-US" baseline="30000" dirty="0">
                <a:solidFill>
                  <a:schemeClr val="tx1">
                    <a:lumMod val="75000"/>
                    <a:lumOff val="25000"/>
                  </a:schemeClr>
                </a:solidFill>
              </a:rPr>
              <a:t>20</a:t>
            </a:r>
            <a:r>
              <a:rPr lang="en-US" dirty="0">
                <a:solidFill>
                  <a:schemeClr val="tx1">
                    <a:lumMod val="75000"/>
                    <a:lumOff val="25000"/>
                  </a:schemeClr>
                </a:solidFill>
              </a:rPr>
              <a:t> For the ruthless shall come to nothing and the scoffer cease, and all who watch to do evil shall be cut off, </a:t>
            </a:r>
            <a:r>
              <a:rPr lang="en-US" baseline="30000" dirty="0">
                <a:solidFill>
                  <a:schemeClr val="tx1">
                    <a:lumMod val="75000"/>
                    <a:lumOff val="25000"/>
                  </a:schemeClr>
                </a:solidFill>
              </a:rPr>
              <a:t>21</a:t>
            </a:r>
            <a:r>
              <a:rPr lang="en-US" dirty="0">
                <a:solidFill>
                  <a:schemeClr val="tx1">
                    <a:lumMod val="75000"/>
                    <a:lumOff val="25000"/>
                  </a:schemeClr>
                </a:solidFill>
              </a:rPr>
              <a:t> who by a word make a man out to be an offender, and lay a snare for him who reproves in the gate, and with an empty plea turn aside him who is in the right.</a:t>
            </a:r>
            <a:endParaRPr lang="en-US" dirty="0"/>
          </a:p>
          <a:p>
            <a:endParaRPr lang="en-US" dirty="0"/>
          </a:p>
        </p:txBody>
      </p:sp>
    </p:spTree>
    <p:extLst>
      <p:ext uri="{BB962C8B-B14F-4D97-AF65-F5344CB8AC3E}">
        <p14:creationId xmlns:p14="http://schemas.microsoft.com/office/powerpoint/2010/main" val="404941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CD958CE9-8C20-7D43-8277-C85FD8F1CB11}"/>
              </a:ext>
            </a:extLst>
          </p:cNvPr>
          <p:cNvSpPr>
            <a:spLocks noGrp="1"/>
          </p:cNvSpPr>
          <p:nvPr>
            <p:ph type="body" orient="vert" idx="1"/>
          </p:nvPr>
        </p:nvSpPr>
        <p:spPr>
          <a:xfrm>
            <a:off x="599606" y="247651"/>
            <a:ext cx="10972800" cy="6610349"/>
          </a:xfrm>
        </p:spPr>
        <p:txBody>
          <a:bodyPr>
            <a:normAutofit/>
          </a:bodyPr>
          <a:lstStyle/>
          <a:p>
            <a:pPr lvl="3"/>
            <a:r>
              <a:rPr lang="en-US" u="sng" dirty="0">
                <a:solidFill>
                  <a:schemeClr val="tx1">
                    <a:lumMod val="75000"/>
                    <a:lumOff val="25000"/>
                  </a:schemeClr>
                </a:solidFill>
              </a:rPr>
              <a:t>Isa 32:7</a:t>
            </a:r>
            <a:r>
              <a:rPr lang="en-US" dirty="0">
                <a:solidFill>
                  <a:schemeClr val="tx1">
                    <a:lumMod val="75000"/>
                    <a:lumOff val="25000"/>
                  </a:schemeClr>
                </a:solidFill>
              </a:rPr>
              <a:t>.  As for the scoundrel—his devices are evil; he plans wicked schemes to ruin the </a:t>
            </a:r>
            <a:r>
              <a:rPr lang="en-US" b="1" dirty="0">
                <a:solidFill>
                  <a:schemeClr val="tx1">
                    <a:lumMod val="75000"/>
                    <a:lumOff val="25000"/>
                  </a:schemeClr>
                </a:solidFill>
              </a:rPr>
              <a:t>poor</a:t>
            </a:r>
            <a:r>
              <a:rPr lang="en-US" dirty="0">
                <a:solidFill>
                  <a:schemeClr val="tx1">
                    <a:lumMod val="75000"/>
                    <a:lumOff val="25000"/>
                  </a:schemeClr>
                </a:solidFill>
              </a:rPr>
              <a:t> with lying words, even when the plea of the needy is right.</a:t>
            </a:r>
          </a:p>
          <a:p>
            <a:pPr lvl="3"/>
            <a:r>
              <a:rPr lang="en-US" u="sng" dirty="0">
                <a:solidFill>
                  <a:schemeClr val="tx1">
                    <a:lumMod val="75000"/>
                    <a:lumOff val="25000"/>
                  </a:schemeClr>
                </a:solidFill>
              </a:rPr>
              <a:t>Matt 9:12–13</a:t>
            </a:r>
            <a:r>
              <a:rPr lang="en-US" dirty="0">
                <a:solidFill>
                  <a:schemeClr val="tx1">
                    <a:lumMod val="75000"/>
                    <a:lumOff val="25000"/>
                  </a:schemeClr>
                </a:solidFill>
              </a:rPr>
              <a:t>. But when he heard it, he said, “Those who are well have no need of a physician, but those who are sick. </a:t>
            </a:r>
            <a:r>
              <a:rPr lang="en-US" baseline="30000" dirty="0">
                <a:solidFill>
                  <a:schemeClr val="tx1">
                    <a:lumMod val="75000"/>
                    <a:lumOff val="25000"/>
                  </a:schemeClr>
                </a:solidFill>
              </a:rPr>
              <a:t>13</a:t>
            </a:r>
            <a:r>
              <a:rPr lang="en-US" dirty="0">
                <a:solidFill>
                  <a:schemeClr val="tx1">
                    <a:lumMod val="75000"/>
                    <a:lumOff val="25000"/>
                  </a:schemeClr>
                </a:solidFill>
              </a:rPr>
              <a:t> Go and learn what this means, ‘I desire mercy, and not sacrifice.’ For I came not to call the righteous, but sinners.” </a:t>
            </a:r>
          </a:p>
        </p:txBody>
      </p:sp>
      <p:sp>
        <p:nvSpPr>
          <p:cNvPr id="3" name="TextBox 2">
            <a:extLst>
              <a:ext uri="{FF2B5EF4-FFF2-40B4-BE49-F238E27FC236}">
                <a16:creationId xmlns:a16="http://schemas.microsoft.com/office/drawing/2014/main" id="{C759DC4A-BDBD-9544-BD1D-04B05F42C23C}"/>
              </a:ext>
            </a:extLst>
          </p:cNvPr>
          <p:cNvSpPr txBox="1"/>
          <p:nvPr/>
        </p:nvSpPr>
        <p:spPr>
          <a:xfrm>
            <a:off x="599606" y="3552825"/>
            <a:ext cx="10972800" cy="2677656"/>
          </a:xfrm>
          <a:prstGeom prst="rect">
            <a:avLst/>
          </a:prstGeom>
          <a:solidFill>
            <a:schemeClr val="accent2"/>
          </a:solidFill>
        </p:spPr>
        <p:txBody>
          <a:bodyPr wrap="square" rtlCol="0">
            <a:spAutoFit/>
          </a:bodyPr>
          <a:lstStyle/>
          <a:p>
            <a:r>
              <a:rPr lang="en-US" sz="2400" dirty="0"/>
              <a:t>“Who are the poor? Those who are so broken by life that they have no more heart to try; those who are so bound up in their various addictions that liberty and release are a cruel mirage; those who think that they will never again experience the favor of the Lord, or see his just vengeance meted out against those who have misused them; those who think that their lives hold nothing more than ashes, sackcloth, and the fainting heaviness of despair. These are they to whom the Servant/Messiah shouts ‘Good news!’” (Oswalt, </a:t>
            </a:r>
            <a:r>
              <a:rPr lang="en-US" sz="2400" i="1" dirty="0"/>
              <a:t>The Book of Isaiah, Chapters 40–66</a:t>
            </a:r>
            <a:r>
              <a:rPr lang="en-US" sz="2400" dirty="0"/>
              <a:t>, 564)</a:t>
            </a:r>
          </a:p>
        </p:txBody>
      </p:sp>
    </p:spTree>
    <p:extLst>
      <p:ext uri="{BB962C8B-B14F-4D97-AF65-F5344CB8AC3E}">
        <p14:creationId xmlns:p14="http://schemas.microsoft.com/office/powerpoint/2010/main" val="364124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0" end="0"/>
                                            </p:txEl>
                                          </p:spTgt>
                                        </p:tgtEl>
                                        <p:attrNameLst>
                                          <p:attrName>style.opacity</p:attrName>
                                        </p:attrNameLst>
                                      </p:cBhvr>
                                      <p:to>
                                        <p:strVal val="0.5"/>
                                      </p:to>
                                    </p:set>
                                    <p:animEffect filter="image" prLst="opacity: 0.5">
                                      <p:cBhvr rctx="IE">
                                        <p:cTn id="11" dur="indefinite"/>
                                        <p:tgtEl>
                                          <p:spTgt spid="2">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CD958CE9-8C20-7D43-8277-C85FD8F1CB11}"/>
              </a:ext>
            </a:extLst>
          </p:cNvPr>
          <p:cNvSpPr>
            <a:spLocks noGrp="1"/>
          </p:cNvSpPr>
          <p:nvPr>
            <p:ph type="body" orient="vert" idx="1"/>
          </p:nvPr>
        </p:nvSpPr>
        <p:spPr>
          <a:xfrm>
            <a:off x="629586" y="247651"/>
            <a:ext cx="10972800" cy="6610349"/>
          </a:xfrm>
        </p:spPr>
        <p:txBody>
          <a:bodyPr>
            <a:normAutofit/>
          </a:bodyPr>
          <a:lstStyle/>
          <a:p>
            <a:pPr lvl="3"/>
            <a:r>
              <a:rPr lang="en-US" u="sng" dirty="0">
                <a:solidFill>
                  <a:schemeClr val="tx1">
                    <a:lumMod val="75000"/>
                    <a:lumOff val="25000"/>
                  </a:schemeClr>
                </a:solidFill>
              </a:rPr>
              <a:t>Isa 32:7</a:t>
            </a:r>
            <a:r>
              <a:rPr lang="en-US" dirty="0">
                <a:solidFill>
                  <a:schemeClr val="tx1">
                    <a:lumMod val="75000"/>
                    <a:lumOff val="25000"/>
                  </a:schemeClr>
                </a:solidFill>
              </a:rPr>
              <a:t>.  As for the scoundrel—his devices are evil; he plans wicked schemes to ruin the </a:t>
            </a:r>
            <a:r>
              <a:rPr lang="en-US" b="1" dirty="0">
                <a:solidFill>
                  <a:schemeClr val="tx1">
                    <a:lumMod val="75000"/>
                    <a:lumOff val="25000"/>
                  </a:schemeClr>
                </a:solidFill>
              </a:rPr>
              <a:t>poor</a:t>
            </a:r>
            <a:r>
              <a:rPr lang="en-US" dirty="0">
                <a:solidFill>
                  <a:schemeClr val="tx1">
                    <a:lumMod val="75000"/>
                    <a:lumOff val="25000"/>
                  </a:schemeClr>
                </a:solidFill>
              </a:rPr>
              <a:t> with lying words, even when the plea of the needy is right.</a:t>
            </a:r>
          </a:p>
          <a:p>
            <a:pPr lvl="3"/>
            <a:r>
              <a:rPr lang="en-US" u="sng" dirty="0">
                <a:solidFill>
                  <a:schemeClr val="tx1">
                    <a:lumMod val="75000"/>
                    <a:lumOff val="25000"/>
                  </a:schemeClr>
                </a:solidFill>
              </a:rPr>
              <a:t>Matt 9:12–13</a:t>
            </a:r>
            <a:r>
              <a:rPr lang="en-US" dirty="0">
                <a:solidFill>
                  <a:schemeClr val="tx1">
                    <a:lumMod val="75000"/>
                    <a:lumOff val="25000"/>
                  </a:schemeClr>
                </a:solidFill>
              </a:rPr>
              <a:t>. But when he heard it, he said, “Those who are well have no need of a physician, but those who are sick. </a:t>
            </a:r>
            <a:r>
              <a:rPr lang="en-US" baseline="30000" dirty="0">
                <a:solidFill>
                  <a:schemeClr val="tx1">
                    <a:lumMod val="75000"/>
                    <a:lumOff val="25000"/>
                  </a:schemeClr>
                </a:solidFill>
              </a:rPr>
              <a:t>13</a:t>
            </a:r>
            <a:r>
              <a:rPr lang="en-US" dirty="0">
                <a:solidFill>
                  <a:schemeClr val="tx1">
                    <a:lumMod val="75000"/>
                    <a:lumOff val="25000"/>
                  </a:schemeClr>
                </a:solidFill>
              </a:rPr>
              <a:t> Go and learn what this means, ‘I desire mercy, and not sacrifice.’ For I came not to call the righteous, but sinners.” </a:t>
            </a:r>
          </a:p>
          <a:p>
            <a:pPr lvl="3"/>
            <a:r>
              <a:rPr lang="en-US" u="sng" dirty="0"/>
              <a:t>Matt 5:3–5</a:t>
            </a:r>
            <a:r>
              <a:rPr lang="en-US" dirty="0"/>
              <a:t>. Blessed are the </a:t>
            </a:r>
            <a:r>
              <a:rPr lang="en-US" b="1" dirty="0"/>
              <a:t>poor</a:t>
            </a:r>
            <a:r>
              <a:rPr lang="en-US" dirty="0"/>
              <a:t> in spirit, for theirs is the kingdom of heaven. </a:t>
            </a:r>
            <a:r>
              <a:rPr lang="en-US" baseline="30000" dirty="0"/>
              <a:t>4</a:t>
            </a:r>
            <a:r>
              <a:rPr lang="en-US" dirty="0"/>
              <a:t> Blessed are those who mourn, for they shall be comforted. </a:t>
            </a:r>
            <a:r>
              <a:rPr lang="en-US" baseline="30000" dirty="0"/>
              <a:t>5</a:t>
            </a:r>
            <a:r>
              <a:rPr lang="en-US" dirty="0"/>
              <a:t> Blessed are the meek, for they shall inherit the earth.</a:t>
            </a:r>
            <a:endParaRPr lang="en-US" dirty="0">
              <a:solidFill>
                <a:schemeClr val="tx1">
                  <a:lumMod val="75000"/>
                  <a:lumOff val="25000"/>
                </a:schemeClr>
              </a:solidFill>
            </a:endParaRPr>
          </a:p>
        </p:txBody>
      </p:sp>
    </p:spTree>
    <p:extLst>
      <p:ext uri="{BB962C8B-B14F-4D97-AF65-F5344CB8AC3E}">
        <p14:creationId xmlns:p14="http://schemas.microsoft.com/office/powerpoint/2010/main" val="238248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9" presetClass="emph" presetSubtype="0" nodeType="withEffect">
                                  <p:stCondLst>
                                    <p:cond delay="0"/>
                                  </p:stCondLst>
                                  <p:childTnLst>
                                    <p:set>
                                      <p:cBhvr>
                                        <p:cTn id="9" dur="indefinite"/>
                                        <p:tgtEl>
                                          <p:spTgt spid="2">
                                            <p:txEl>
                                              <p:pRg st="1" end="1"/>
                                            </p:txEl>
                                          </p:spTgt>
                                        </p:tgtEl>
                                        <p:attrNameLst>
                                          <p:attrName>style.opacity</p:attrName>
                                        </p:attrNameLst>
                                      </p:cBhvr>
                                      <p:to>
                                        <p:strVal val="0.5"/>
                                      </p:to>
                                    </p:set>
                                    <p:animEffect filter="image" prLst="opacity: 0.5">
                                      <p:cBhvr rctx="IE">
                                        <p:cTn id="10" dur="indefinite"/>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CD958CE9-8C20-7D43-8277-C85FD8F1CB11}"/>
              </a:ext>
            </a:extLst>
          </p:cNvPr>
          <p:cNvSpPr>
            <a:spLocks noGrp="1"/>
          </p:cNvSpPr>
          <p:nvPr>
            <p:ph type="body" orient="vert" idx="1"/>
          </p:nvPr>
        </p:nvSpPr>
        <p:spPr>
          <a:xfrm>
            <a:off x="599606" y="414867"/>
            <a:ext cx="10972800" cy="6443133"/>
          </a:xfrm>
        </p:spPr>
        <p:txBody>
          <a:bodyPr>
            <a:normAutofit/>
          </a:bodyPr>
          <a:lstStyle/>
          <a:p>
            <a:pPr lvl="2"/>
            <a:r>
              <a:rPr lang="en-US" dirty="0">
                <a:solidFill>
                  <a:schemeClr val="tx1"/>
                </a:solidFill>
              </a:rPr>
              <a:t>What is the good news? </a:t>
            </a:r>
          </a:p>
          <a:p>
            <a:pPr lvl="3"/>
            <a:r>
              <a:rPr lang="en-US" dirty="0"/>
              <a:t>Isa 40:9–11</a:t>
            </a:r>
          </a:p>
          <a:p>
            <a:pPr lvl="3"/>
            <a:r>
              <a:rPr lang="en-US" dirty="0"/>
              <a:t>Isa 52:7–10</a:t>
            </a:r>
          </a:p>
          <a:p>
            <a:pPr lvl="3"/>
            <a:r>
              <a:rPr lang="en-US" dirty="0"/>
              <a:t>Isa 61:1–3</a:t>
            </a:r>
          </a:p>
          <a:p>
            <a:pPr lvl="3"/>
            <a:r>
              <a:rPr lang="en-US" u="sng" dirty="0"/>
              <a:t>Definition</a:t>
            </a:r>
            <a:r>
              <a:rPr lang="en-US" dirty="0"/>
              <a:t>: The reigning God saves and satisfies believing sinners through Christ’s life, death, and resurrection. </a:t>
            </a:r>
            <a:endParaRPr lang="en-US" u="sng" dirty="0"/>
          </a:p>
        </p:txBody>
      </p:sp>
    </p:spTree>
    <p:extLst>
      <p:ext uri="{BB962C8B-B14F-4D97-AF65-F5344CB8AC3E}">
        <p14:creationId xmlns:p14="http://schemas.microsoft.com/office/powerpoint/2010/main" val="389693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145349</TotalTime>
  <Words>724</Words>
  <Application>Microsoft Macintosh PowerPoint</Application>
  <PresentationFormat>Widescreen</PresentationFormat>
  <Paragraphs>45</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Courier New</vt:lpstr>
      <vt:lpstr>Wingdings</vt:lpstr>
      <vt:lpstr>Office Theme</vt:lpstr>
      <vt:lpstr>Celebrating the Servant-Savior</vt:lpstr>
      <vt:lpstr>ISAIAH 61: The Gospel Mission and Joy of the Spirit-Empowered King</vt:lpstr>
      <vt:lpstr>The Spirit-Empowered King’s Gospel Mission</vt:lpstr>
      <vt:lpstr>The Spirit-Empowered King’s Gospel Mission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Jason DeRouchie</cp:lastModifiedBy>
  <cp:revision>1499</cp:revision>
  <dcterms:created xsi:type="dcterms:W3CDTF">2015-09-20T10:17:33Z</dcterms:created>
  <dcterms:modified xsi:type="dcterms:W3CDTF">2018-12-01T21:40:19Z</dcterms:modified>
</cp:coreProperties>
</file>