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9"/>
  </p:notesMasterIdLst>
  <p:sldIdLst>
    <p:sldId id="873" r:id="rId2"/>
    <p:sldId id="876" r:id="rId3"/>
    <p:sldId id="881" r:id="rId4"/>
    <p:sldId id="882" r:id="rId5"/>
    <p:sldId id="883" r:id="rId6"/>
    <p:sldId id="884" r:id="rId7"/>
    <p:sldId id="880" r:id="rId8"/>
    <p:sldId id="886" r:id="rId9"/>
    <p:sldId id="885" r:id="rId10"/>
    <p:sldId id="820" r:id="rId11"/>
    <p:sldId id="887" r:id="rId12"/>
    <p:sldId id="890" r:id="rId13"/>
    <p:sldId id="888" r:id="rId14"/>
    <p:sldId id="891" r:id="rId15"/>
    <p:sldId id="889" r:id="rId16"/>
    <p:sldId id="892" r:id="rId17"/>
    <p:sldId id="89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969"/>
    <p:restoredTop sz="93052"/>
  </p:normalViewPr>
  <p:slideViewPr>
    <p:cSldViewPr snapToGrid="0" snapToObjects="1">
      <p:cViewPr varScale="1">
        <p:scale>
          <a:sx n="139" d="100"/>
          <a:sy n="139" d="100"/>
        </p:scale>
        <p:origin x="1240" y="168"/>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10/28/18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2</a:t>
            </a:fld>
            <a:endParaRPr lang="en-US"/>
          </a:p>
        </p:txBody>
      </p:sp>
    </p:spTree>
    <p:extLst>
      <p:ext uri="{BB962C8B-B14F-4D97-AF65-F5344CB8AC3E}">
        <p14:creationId xmlns:p14="http://schemas.microsoft.com/office/powerpoint/2010/main" val="3470886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16C5678-EE20-4FA5-88E2-6E0BD67A2E26}" type="datetime1">
              <a:rPr lang="en-US" smtClean="0"/>
              <a:t>10/28/18</a:t>
            </a:fld>
            <a:endParaRPr lang="en-US" dirty="0"/>
          </a:p>
        </p:txBody>
      </p:sp>
      <p:sp>
        <p:nvSpPr>
          <p:cNvPr id="5" name="Footer Placeholder 4"/>
          <p:cNvSpPr>
            <a:spLocks noGrp="1"/>
          </p:cNvSpPr>
          <p:nvPr>
            <p:ph type="ftr" sz="quarter" idx="11"/>
          </p:nvPr>
        </p:nvSpPr>
        <p:spPr/>
        <p:txBody>
          <a:bodyPr/>
          <a:lstStyle/>
          <a:p>
            <a:r>
              <a:rPr lang="en-US"/>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10/28/18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10/28/18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4CF3C7-6809-4F39-BD67-A75817BDDE0A}" type="datetime1">
              <a:rPr lang="en-US" smtClean="0"/>
              <a:t>10/28/18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EAEB24-CE78-465C-A726-91D0868FA48F}" type="datetime1">
              <a:rPr lang="en-US" smtClean="0"/>
              <a:t>10/28/18</a:t>
            </a:fld>
            <a:endParaRPr lang="en-US"/>
          </a:p>
        </p:txBody>
      </p:sp>
      <p:sp>
        <p:nvSpPr>
          <p:cNvPr id="8" name="Footer Placeholder 7"/>
          <p:cNvSpPr>
            <a:spLocks noGrp="1"/>
          </p:cNvSpPr>
          <p:nvPr>
            <p:ph type="ftr" sz="quarter" idx="11"/>
          </p:nvPr>
        </p:nvSpPr>
        <p:spPr/>
        <p:txBody>
          <a:bodyPr/>
          <a:lstStyle/>
          <a:p>
            <a:r>
              <a:rPr lang="en-US"/>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BAADF0-1749-4E8B-9691-B44A5F8C0895}" type="datetime1">
              <a:rPr lang="en-US" smtClean="0"/>
              <a:t>10/28/18</a:t>
            </a:fld>
            <a:endParaRPr lang="en-US"/>
          </a:p>
        </p:txBody>
      </p:sp>
      <p:sp>
        <p:nvSpPr>
          <p:cNvPr id="4" name="Footer Placeholder 3"/>
          <p:cNvSpPr>
            <a:spLocks noGrp="1"/>
          </p:cNvSpPr>
          <p:nvPr>
            <p:ph type="ftr" sz="quarter" idx="11"/>
          </p:nvPr>
        </p:nvSpPr>
        <p:spPr/>
        <p:txBody>
          <a:bodyPr/>
          <a:lstStyle/>
          <a:p>
            <a:r>
              <a:rPr lang="en-US"/>
              <a:t>Footer Text</a:t>
            </a:r>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10/28/18</a:t>
            </a:fld>
            <a:endParaRPr lang="en-US"/>
          </a:p>
        </p:txBody>
      </p:sp>
      <p:sp>
        <p:nvSpPr>
          <p:cNvPr id="3" name="Footer Placeholder 2"/>
          <p:cNvSpPr>
            <a:spLocks noGrp="1"/>
          </p:cNvSpPr>
          <p:nvPr>
            <p:ph type="ftr" sz="quarter" idx="11"/>
          </p:nvPr>
        </p:nvSpPr>
        <p:spPr/>
        <p:txBody>
          <a:bodyPr/>
          <a:lstStyle/>
          <a:p>
            <a:r>
              <a:rPr lang="en-US"/>
              <a:t>Footer Text</a:t>
            </a:r>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10/28/18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10/28/18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10/28/18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600BB2-27C5-458B-ABCE-839C88CF47CE}" type="datetime1">
              <a:rPr lang="en-US" smtClean="0"/>
              <a:t>10/28/18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sz="2400" dirty="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58810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461963" indent="-461963">
              <a:buFont typeface="Wingdings" pitchFamily="2" charset="2"/>
              <a:buChar char="q"/>
              <a:tabLst/>
              <a:defRPr sz="3200" b="1"/>
            </a:lvl1pPr>
            <a:lvl2pPr marL="915988" indent="-446088">
              <a:buFont typeface="Wingdings" pitchFamily="2" charset="2"/>
              <a:buChar char="v"/>
              <a:tabLst/>
              <a:defRPr sz="2800"/>
            </a:lvl2pPr>
            <a:lvl3pPr marL="1260475" indent="-344488">
              <a:buFont typeface="Courier New" panose="02070309020205020404" pitchFamily="49" charset="0"/>
              <a:buChar char="o"/>
              <a:tabLst/>
              <a:defRPr sz="2400"/>
            </a:lvl3pPr>
            <a:lvl4pPr marL="1604963" indent="-327025">
              <a:buFont typeface="Wingdings" pitchFamily="2" charset="2"/>
              <a:buChar char="§"/>
              <a:tabLst/>
              <a:defRPr sz="2400"/>
            </a:lvl4pPr>
            <a:lvl5pPr marL="1951038" indent="-354013">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5">
              <a:lumMod val="75000"/>
            </a:schemeClr>
          </a:solidFill>
        </p:spPr>
        <p:txBody>
          <a:bodyPr>
            <a:normAutofit/>
          </a:bodyPr>
          <a:lstStyle>
            <a:lvl1pPr>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6499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28650" y="414866"/>
            <a:ext cx="7886700" cy="6443133"/>
          </a:xfrm>
        </p:spPr>
        <p:txBody>
          <a:bodyPr vert="horz" lIns="45720" tIns="0" rIns="45720" bIns="0"/>
          <a:lstStyle>
            <a:lvl1pPr marL="461963" indent="-461963">
              <a:buSzPct val="100000"/>
              <a:buFont typeface="Wingdings" pitchFamily="2" charset="2"/>
              <a:buChar char="q"/>
              <a:tabLst/>
              <a:defRPr sz="3200" b="1"/>
            </a:lvl1pPr>
            <a:lvl2pPr marL="915988" indent="-461963">
              <a:buFont typeface="Wingdings" pitchFamily="2" charset="2"/>
              <a:buChar char="v"/>
              <a:tabLst/>
              <a:defRPr sz="2800"/>
            </a:lvl2pPr>
            <a:lvl3pPr marL="1260475" indent="-344488">
              <a:buFont typeface="Courier New" panose="02070309020205020404" pitchFamily="49" charset="0"/>
              <a:buChar char="o"/>
              <a:tabLst/>
              <a:defRPr sz="2400"/>
            </a:lvl3pPr>
            <a:lvl4pPr marL="1604963" indent="-344488">
              <a:buSzPct val="100000"/>
              <a:buFont typeface="Wingdings" pitchFamily="2" charset="2"/>
              <a:buChar char="§"/>
              <a:tabLst/>
              <a:defRPr sz="2400"/>
            </a:lvl4pPr>
            <a:lvl5pPr marL="1951038" indent="-354013">
              <a:buFont typeface="Arial" charset="0"/>
              <a:buChar char="•"/>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5044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10/28/18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dirty="0">
                <a:solidFill>
                  <a:schemeClr val="bg1"/>
                </a:solidFill>
              </a:rPr>
              <a:t>Jason S. </a:t>
            </a:r>
            <a:r>
              <a:rPr lang="en-US" sz="2800" dirty="0" err="1">
                <a:solidFill>
                  <a:schemeClr val="bg1"/>
                </a:solidFill>
              </a:rPr>
              <a:t>DeRouchie</a:t>
            </a:r>
            <a:r>
              <a:rPr lang="en-US" sz="2800" dirty="0">
                <a:solidFill>
                  <a:schemeClr val="bg1"/>
                </a:solidFill>
              </a:rPr>
              <a:t>, PhD</a:t>
            </a:r>
          </a:p>
          <a:p>
            <a:pPr algn="l">
              <a:spcBef>
                <a:spcPts val="0"/>
              </a:spcBef>
            </a:pPr>
            <a:r>
              <a:rPr lang="en-US" sz="2400" dirty="0">
                <a:solidFill>
                  <a:schemeClr val="bg1">
                    <a:lumMod val="85000"/>
                  </a:schemeClr>
                </a:solidFill>
              </a:rPr>
              <a:t>Professor of Old Testament and Biblical Theology</a:t>
            </a:r>
          </a:p>
          <a:p>
            <a:pPr algn="l">
              <a:spcBef>
                <a:spcPts val="0"/>
              </a:spcBef>
            </a:pPr>
            <a:r>
              <a:rPr lang="en-US" sz="2400" dirty="0">
                <a:solidFill>
                  <a:schemeClr val="bg1">
                    <a:lumMod val="85000"/>
                  </a:schemeClr>
                </a:solidFill>
              </a:rPr>
              <a:t>Bethlehem College &amp; Seminary</a:t>
            </a:r>
          </a:p>
          <a:p>
            <a:pPr algn="l">
              <a:spcBef>
                <a:spcPts val="0"/>
              </a:spcBef>
            </a:pPr>
            <a:r>
              <a:rPr lang="en-US" sz="2400" dirty="0">
                <a:solidFill>
                  <a:schemeClr val="bg1">
                    <a:lumMod val="85000"/>
                  </a:schemeClr>
                </a:solidFill>
              </a:rPr>
              <a:t>Elder, Bethlehem Baptist Church</a:t>
            </a:r>
          </a:p>
          <a:p>
            <a:pPr algn="l">
              <a:spcBef>
                <a:spcPts val="0"/>
              </a:spcBef>
            </a:pPr>
            <a:r>
              <a:rPr lang="en-US" sz="2400" dirty="0" err="1">
                <a:solidFill>
                  <a:schemeClr val="bg1">
                    <a:lumMod val="85000"/>
                  </a:schemeClr>
                </a:solidFill>
              </a:rPr>
              <a:t>www.jasonderouchie.com</a:t>
            </a:r>
            <a:endParaRPr lang="en-US" sz="2400" dirty="0">
              <a:solidFill>
                <a:schemeClr val="bg1">
                  <a:lumMod val="85000"/>
                </a:schemeClr>
              </a:solidFill>
            </a:endParaRPr>
          </a:p>
          <a:p>
            <a:pPr algn="l">
              <a:spcBef>
                <a:spcPts val="0"/>
              </a:spcBef>
            </a:pPr>
            <a:r>
              <a:rPr lang="en-US" sz="2400" dirty="0">
                <a:solidFill>
                  <a:schemeClr val="bg1">
                    <a:lumMod val="85000"/>
                  </a:schemeClr>
                </a:solidFill>
              </a:rPr>
              <a:t>Fall 2018</a:t>
            </a: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1537280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289304"/>
            <a:ext cx="7886699" cy="5568697"/>
          </a:xfrm>
        </p:spPr>
        <p:txBody>
          <a:bodyPr>
            <a:normAutofit fontScale="85000" lnSpcReduction="20000"/>
          </a:bodyPr>
          <a:lstStyle/>
          <a:p>
            <a:pPr marL="465138" indent="-465138">
              <a:buNone/>
            </a:pPr>
            <a:r>
              <a:rPr lang="en-US" sz="3100" dirty="0"/>
              <a:t>I. 	A Proper Response to Promises of Descendants, Dwelling, and No Disgrace (54:1–10)</a:t>
            </a:r>
          </a:p>
          <a:p>
            <a:pPr marL="922338" indent="-457200">
              <a:buNone/>
            </a:pPr>
            <a:r>
              <a:rPr lang="en-US" sz="2800" b="0" dirty="0"/>
              <a:t>A. 	A Call to Sing (54:1)</a:t>
            </a:r>
          </a:p>
          <a:p>
            <a:pPr marL="922338" indent="-457200">
              <a:buNone/>
            </a:pPr>
            <a:r>
              <a:rPr lang="en-US" sz="2800" b="0" dirty="0"/>
              <a:t>B. 	A Charge to Enlarge the Dwelling (54:2–3)</a:t>
            </a:r>
          </a:p>
          <a:p>
            <a:pPr marL="922338" indent="-457200">
              <a:buNone/>
            </a:pPr>
            <a:r>
              <a:rPr lang="en-US" sz="2800" b="0" dirty="0"/>
              <a:t>C.	A Plea to Not Fear Further Disgrace (54:4–10)</a:t>
            </a:r>
          </a:p>
          <a:p>
            <a:pPr marL="465138" indent="-465138">
              <a:buNone/>
            </a:pPr>
            <a:r>
              <a:rPr lang="en-US" sz="3100" dirty="0"/>
              <a:t>II. 	A Proper Response to God’s Promises of Protection and Justice (54:11–17)</a:t>
            </a:r>
          </a:p>
          <a:p>
            <a:pPr marL="922338" indent="-457200">
              <a:buNone/>
            </a:pPr>
            <a:r>
              <a:rPr lang="en-US" sz="2800" b="0" dirty="0"/>
              <a:t>A.	The Context for a Response: Grounding in Righteousness (54:11–14a)</a:t>
            </a:r>
          </a:p>
          <a:p>
            <a:pPr marL="922338" indent="-457200">
              <a:buNone/>
            </a:pPr>
            <a:r>
              <a:rPr lang="en-US" sz="2800" b="0" dirty="0"/>
              <a:t>B.	The Nature of the Response: Not Oppressing Others (54:14b–17d)</a:t>
            </a:r>
          </a:p>
          <a:p>
            <a:pPr marL="465138" indent="-457200">
              <a:buNone/>
            </a:pPr>
            <a:r>
              <a:rPr lang="en-US" sz="3100" dirty="0"/>
              <a:t>III. Postscript: The Significance of the Promises (54:17e)</a:t>
            </a:r>
          </a:p>
          <a:p>
            <a:pPr marL="465138" indent="-457200" algn="ctr">
              <a:buNone/>
            </a:pPr>
            <a:r>
              <a:rPr lang="en-US" sz="2800" dirty="0"/>
              <a:t>*   *   *</a:t>
            </a:r>
          </a:p>
          <a:p>
            <a:pPr marL="7938" indent="0">
              <a:buNone/>
            </a:pPr>
            <a:r>
              <a:rPr lang="en-US" sz="3100" u="sng" dirty="0"/>
              <a:t>2 Pet 1:4</a:t>
            </a:r>
            <a:r>
              <a:rPr lang="en-US" sz="3100" dirty="0"/>
              <a:t>. </a:t>
            </a:r>
            <a:r>
              <a:rPr lang="en-US" sz="3100" b="0" dirty="0"/>
              <a:t>He has granted to us his precious and very great promises, so that through them you may become partakers of the divine nature, having escaped from the corruption that is in the world because of sinful desire.</a:t>
            </a:r>
          </a:p>
        </p:txBody>
      </p:sp>
      <p:sp>
        <p:nvSpPr>
          <p:cNvPr id="3" name="Title 2"/>
          <p:cNvSpPr>
            <a:spLocks noGrp="1"/>
          </p:cNvSpPr>
          <p:nvPr>
            <p:ph type="title"/>
          </p:nvPr>
        </p:nvSpPr>
        <p:spPr>
          <a:xfrm>
            <a:off x="628650" y="146305"/>
            <a:ext cx="7886700" cy="1005840"/>
          </a:xfrm>
          <a:solidFill>
            <a:schemeClr val="accent2">
              <a:lumMod val="75000"/>
            </a:schemeClr>
          </a:solidFill>
          <a:ln>
            <a:solidFill>
              <a:schemeClr val="accent2">
                <a:lumMod val="75000"/>
              </a:schemeClr>
            </a:solidFill>
          </a:ln>
        </p:spPr>
        <p:txBody>
          <a:bodyPr>
            <a:noAutofit/>
          </a:bodyPr>
          <a:lstStyle/>
          <a:p>
            <a:r>
              <a:rPr lang="en-US" sz="3200" dirty="0"/>
              <a:t>ISAIAH 54: The Servants’ Proper Response to the Their New Covenant Heritage</a:t>
            </a:r>
          </a:p>
        </p:txBody>
      </p:sp>
    </p:spTree>
    <p:extLst>
      <p:ext uri="{BB962C8B-B14F-4D97-AF65-F5344CB8AC3E}">
        <p14:creationId xmlns:p14="http://schemas.microsoft.com/office/powerpoint/2010/main" val="133008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9" presetClass="emph" presetSubtype="0" nodeType="withEffect">
                                  <p:stCondLst>
                                    <p:cond delay="0"/>
                                  </p:stCondLst>
                                  <p:childTnLst>
                                    <p:set>
                                      <p:cBhvr>
                                        <p:cTn id="9" dur="indefinite"/>
                                        <p:tgtEl>
                                          <p:spTgt spid="2">
                                            <p:txEl>
                                              <p:pRg st="1" end="1"/>
                                            </p:txEl>
                                          </p:spTgt>
                                        </p:tgtEl>
                                        <p:attrNameLst>
                                          <p:attrName>style.opacity</p:attrName>
                                        </p:attrNameLst>
                                      </p:cBhvr>
                                      <p:to>
                                        <p:strVal val="0.5"/>
                                      </p:to>
                                    </p:set>
                                    <p:animEffect filter="image" prLst="opacity: 0.5">
                                      <p:cBhvr rctx="IE">
                                        <p:cTn id="10" dur="indefinite"/>
                                        <p:tgtEl>
                                          <p:spTgt spid="2">
                                            <p:txEl>
                                              <p:pRg st="1" end="1"/>
                                            </p:txEl>
                                          </p:spTgt>
                                        </p:tgtEl>
                                      </p:cBhvr>
                                    </p:animEffect>
                                  </p:childTnLst>
                                </p:cTn>
                              </p:par>
                              <p:par>
                                <p:cTn id="11" presetID="9" presetClass="emph" presetSubtype="0" nodeType="withEffect">
                                  <p:stCondLst>
                                    <p:cond delay="0"/>
                                  </p:stCondLst>
                                  <p:childTnLst>
                                    <p:set>
                                      <p:cBhvr>
                                        <p:cTn id="12" dur="indefinite"/>
                                        <p:tgtEl>
                                          <p:spTgt spid="2">
                                            <p:txEl>
                                              <p:pRg st="2" end="2"/>
                                            </p:txEl>
                                          </p:spTgt>
                                        </p:tgtEl>
                                        <p:attrNameLst>
                                          <p:attrName>style.opacity</p:attrName>
                                        </p:attrNameLst>
                                      </p:cBhvr>
                                      <p:to>
                                        <p:strVal val="0.5"/>
                                      </p:to>
                                    </p:set>
                                    <p:animEffect filter="image" prLst="opacity: 0.5">
                                      <p:cBhvr rctx="IE">
                                        <p:cTn id="13" dur="indefinite"/>
                                        <p:tgtEl>
                                          <p:spTgt spid="2">
                                            <p:txEl>
                                              <p:pRg st="2" end="2"/>
                                            </p:txEl>
                                          </p:spTgt>
                                        </p:tgtEl>
                                      </p:cBhvr>
                                    </p:animEffect>
                                  </p:childTnLst>
                                </p:cTn>
                              </p:par>
                              <p:par>
                                <p:cTn id="14" presetID="9" presetClass="emph" presetSubtype="0" nodeType="withEffect">
                                  <p:stCondLst>
                                    <p:cond delay="0"/>
                                  </p:stCondLst>
                                  <p:childTnLst>
                                    <p:set>
                                      <p:cBhvr>
                                        <p:cTn id="15" dur="indefinite"/>
                                        <p:tgtEl>
                                          <p:spTgt spid="2">
                                            <p:txEl>
                                              <p:pRg st="3" end="3"/>
                                            </p:txEl>
                                          </p:spTgt>
                                        </p:tgtEl>
                                        <p:attrNameLst>
                                          <p:attrName>style.opacity</p:attrName>
                                        </p:attrNameLst>
                                      </p:cBhvr>
                                      <p:to>
                                        <p:strVal val="0.5"/>
                                      </p:to>
                                    </p:set>
                                    <p:animEffect filter="image" prLst="opacity: 0.5">
                                      <p:cBhvr rctx="IE">
                                        <p:cTn id="16" dur="indefinite"/>
                                        <p:tgtEl>
                                          <p:spTgt spid="2">
                                            <p:txEl>
                                              <p:pRg st="3" end="3"/>
                                            </p:txEl>
                                          </p:spTgt>
                                        </p:tgtEl>
                                      </p:cBhvr>
                                    </p:animEffect>
                                  </p:childTnLst>
                                </p:cTn>
                              </p:par>
                              <p:par>
                                <p:cTn id="17" presetID="9" presetClass="emph" presetSubtype="0" nodeType="withEffect">
                                  <p:stCondLst>
                                    <p:cond delay="0"/>
                                  </p:stCondLst>
                                  <p:childTnLst>
                                    <p:set>
                                      <p:cBhvr>
                                        <p:cTn id="18" dur="indefinite"/>
                                        <p:tgtEl>
                                          <p:spTgt spid="2">
                                            <p:txEl>
                                              <p:pRg st="4" end="4"/>
                                            </p:txEl>
                                          </p:spTgt>
                                        </p:tgtEl>
                                        <p:attrNameLst>
                                          <p:attrName>style.opacity</p:attrName>
                                        </p:attrNameLst>
                                      </p:cBhvr>
                                      <p:to>
                                        <p:strVal val="0.5"/>
                                      </p:to>
                                    </p:set>
                                    <p:animEffect filter="image" prLst="opacity: 0.5">
                                      <p:cBhvr rctx="IE">
                                        <p:cTn id="19" dur="indefinite"/>
                                        <p:tgtEl>
                                          <p:spTgt spid="2">
                                            <p:txEl>
                                              <p:pRg st="4" end="4"/>
                                            </p:txEl>
                                          </p:spTgt>
                                        </p:tgtEl>
                                      </p:cBhvr>
                                    </p:animEffect>
                                  </p:childTnLst>
                                </p:cTn>
                              </p:par>
                              <p:par>
                                <p:cTn id="20" presetID="9" presetClass="emph" presetSubtype="0" nodeType="withEffect">
                                  <p:stCondLst>
                                    <p:cond delay="0"/>
                                  </p:stCondLst>
                                  <p:childTnLst>
                                    <p:set>
                                      <p:cBhvr>
                                        <p:cTn id="21" dur="indefinite"/>
                                        <p:tgtEl>
                                          <p:spTgt spid="2">
                                            <p:txEl>
                                              <p:pRg st="5" end="5"/>
                                            </p:txEl>
                                          </p:spTgt>
                                        </p:tgtEl>
                                        <p:attrNameLst>
                                          <p:attrName>style.opacity</p:attrName>
                                        </p:attrNameLst>
                                      </p:cBhvr>
                                      <p:to>
                                        <p:strVal val="0.5"/>
                                      </p:to>
                                    </p:set>
                                    <p:animEffect filter="image" prLst="opacity: 0.5">
                                      <p:cBhvr rctx="IE">
                                        <p:cTn id="22" dur="indefinite"/>
                                        <p:tgtEl>
                                          <p:spTgt spid="2">
                                            <p:txEl>
                                              <p:pRg st="5" end="5"/>
                                            </p:txEl>
                                          </p:spTgt>
                                        </p:tgtEl>
                                      </p:cBhvr>
                                    </p:animEffect>
                                  </p:childTnLst>
                                </p:cTn>
                              </p:par>
                              <p:par>
                                <p:cTn id="23" presetID="9" presetClass="emph" presetSubtype="0" nodeType="withEffect">
                                  <p:stCondLst>
                                    <p:cond delay="0"/>
                                  </p:stCondLst>
                                  <p:childTnLst>
                                    <p:set>
                                      <p:cBhvr>
                                        <p:cTn id="24" dur="indefinite"/>
                                        <p:tgtEl>
                                          <p:spTgt spid="2">
                                            <p:txEl>
                                              <p:pRg st="6" end="6"/>
                                            </p:txEl>
                                          </p:spTgt>
                                        </p:tgtEl>
                                        <p:attrNameLst>
                                          <p:attrName>style.opacity</p:attrName>
                                        </p:attrNameLst>
                                      </p:cBhvr>
                                      <p:to>
                                        <p:strVal val="0.5"/>
                                      </p:to>
                                    </p:set>
                                    <p:animEffect filter="image" prLst="opacity: 0.5">
                                      <p:cBhvr rctx="IE">
                                        <p:cTn id="25" dur="indefinite"/>
                                        <p:tgtEl>
                                          <p:spTgt spid="2">
                                            <p:txEl>
                                              <p:pRg st="6" end="6"/>
                                            </p:txEl>
                                          </p:spTgt>
                                        </p:tgtEl>
                                      </p:cBhvr>
                                    </p:animEffect>
                                  </p:childTnLst>
                                </p:cTn>
                              </p:par>
                              <p:par>
                                <p:cTn id="26" presetID="9" presetClass="emph" presetSubtype="0" nodeType="withEffect">
                                  <p:stCondLst>
                                    <p:cond delay="0"/>
                                  </p:stCondLst>
                                  <p:childTnLst>
                                    <p:set>
                                      <p:cBhvr>
                                        <p:cTn id="27" dur="indefinite"/>
                                        <p:tgtEl>
                                          <p:spTgt spid="2">
                                            <p:txEl>
                                              <p:pRg st="7" end="7"/>
                                            </p:txEl>
                                          </p:spTgt>
                                        </p:tgtEl>
                                        <p:attrNameLst>
                                          <p:attrName>style.opacity</p:attrName>
                                        </p:attrNameLst>
                                      </p:cBhvr>
                                      <p:to>
                                        <p:strVal val="0.5"/>
                                      </p:to>
                                    </p:set>
                                    <p:animEffect filter="image" prLst="opacity: 0.5">
                                      <p:cBhvr rctx="IE">
                                        <p:cTn id="28" dur="indefinite"/>
                                        <p:tgtEl>
                                          <p:spTgt spid="2">
                                            <p:txEl>
                                              <p:pRg st="7" end="7"/>
                                            </p:txEl>
                                          </p:spTgt>
                                        </p:tgtEl>
                                      </p:cBhvr>
                                    </p:animEffect>
                                  </p:childTnLst>
                                </p:cTn>
                              </p:par>
                              <p:par>
                                <p:cTn id="29" presetID="9" presetClass="emph" presetSubtype="0" nodeType="withEffect">
                                  <p:stCondLst>
                                    <p:cond delay="0"/>
                                  </p:stCondLst>
                                  <p:childTnLst>
                                    <p:set>
                                      <p:cBhvr>
                                        <p:cTn id="30" dur="indefinite"/>
                                        <p:tgtEl>
                                          <p:spTgt spid="2">
                                            <p:txEl>
                                              <p:pRg st="8" end="8"/>
                                            </p:txEl>
                                          </p:spTgt>
                                        </p:tgtEl>
                                        <p:attrNameLst>
                                          <p:attrName>style.opacity</p:attrName>
                                        </p:attrNameLst>
                                      </p:cBhvr>
                                      <p:to>
                                        <p:strVal val="0.5"/>
                                      </p:to>
                                    </p:set>
                                    <p:animEffect filter="image" prLst="opacity: 0.5">
                                      <p:cBhvr rctx="IE">
                                        <p:cTn id="31" dur="indefinite"/>
                                        <p:tgtEl>
                                          <p:spTgt spid="2">
                                            <p:txEl>
                                              <p:pRg st="8" end="8"/>
                                            </p:txEl>
                                          </p:spTgt>
                                        </p:tgtEl>
                                      </p:cBhvr>
                                    </p:animEffect>
                                  </p:childTnLst>
                                </p:cTn>
                              </p:par>
                              <p:par>
                                <p:cTn id="32" presetID="1" presetClass="entr" presetSubtype="0" fill="hold" nodeType="withEffect">
                                  <p:stCondLst>
                                    <p:cond delay="0"/>
                                  </p:stCondLst>
                                  <p:childTnLst>
                                    <p:set>
                                      <p:cBhvr>
                                        <p:cTn id="33"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AD9AC-B3AD-AB4B-B918-F133659D7559}"/>
              </a:ext>
            </a:extLst>
          </p:cNvPr>
          <p:cNvSpPr>
            <a:spLocks noGrp="1"/>
          </p:cNvSpPr>
          <p:nvPr>
            <p:ph idx="1"/>
          </p:nvPr>
        </p:nvSpPr>
        <p:spPr/>
        <p:txBody>
          <a:bodyPr>
            <a:normAutofit/>
          </a:bodyPr>
          <a:lstStyle/>
          <a:p>
            <a:r>
              <a:rPr lang="en-US" dirty="0"/>
              <a:t>The Context for a Response: Grounding in Righteousness (54:11–14a)</a:t>
            </a:r>
          </a:p>
          <a:p>
            <a:pPr lvl="1"/>
            <a:r>
              <a:rPr lang="en-US" dirty="0"/>
              <a:t>Yahweh’s Promise to Rebuild Jerusalem (54:11–12)</a:t>
            </a:r>
          </a:p>
          <a:p>
            <a:pPr lvl="2"/>
            <a:r>
              <a:rPr lang="en-US" dirty="0"/>
              <a:t>Jerusalem will be no longer afflicted (54:11a–c):</a:t>
            </a:r>
          </a:p>
          <a:p>
            <a:pPr lvl="3"/>
            <a:r>
              <a:rPr lang="en-US" u="sng" dirty="0"/>
              <a:t>Isa 14:32</a:t>
            </a:r>
            <a:r>
              <a:rPr lang="en-US" dirty="0"/>
              <a:t>. The LORD has founded Zion, and in her the afflicted of his people find refuge.</a:t>
            </a:r>
          </a:p>
          <a:p>
            <a:pPr lvl="3"/>
            <a:r>
              <a:rPr lang="en-US" u="sng" dirty="0"/>
              <a:t>Isa 41:17</a:t>
            </a:r>
            <a:r>
              <a:rPr lang="en-US" dirty="0"/>
              <a:t>. When the afflicted [ESV = poor] and needy seek water, and there is none, and their tongue is parched with thirst, I the LORD will answer them; I the God of Israel will not forsake them.</a:t>
            </a:r>
          </a:p>
        </p:txBody>
      </p:sp>
      <p:sp>
        <p:nvSpPr>
          <p:cNvPr id="3" name="Title 2">
            <a:extLst>
              <a:ext uri="{FF2B5EF4-FFF2-40B4-BE49-F238E27FC236}">
                <a16:creationId xmlns:a16="http://schemas.microsoft.com/office/drawing/2014/main" id="{C4A20253-77D5-434E-B589-3D44DBED5436}"/>
              </a:ext>
            </a:extLst>
          </p:cNvPr>
          <p:cNvSpPr>
            <a:spLocks noGrp="1"/>
          </p:cNvSpPr>
          <p:nvPr>
            <p:ph type="title"/>
          </p:nvPr>
        </p:nvSpPr>
        <p:spPr/>
        <p:txBody>
          <a:bodyPr>
            <a:noAutofit/>
          </a:bodyPr>
          <a:lstStyle/>
          <a:p>
            <a:r>
              <a:rPr lang="en-US" sz="3600" dirty="0"/>
              <a:t>A Proper Response to God’s Promises of Protection and Justice (54:11–17)</a:t>
            </a:r>
          </a:p>
        </p:txBody>
      </p:sp>
    </p:spTree>
    <p:extLst>
      <p:ext uri="{BB962C8B-B14F-4D97-AF65-F5344CB8AC3E}">
        <p14:creationId xmlns:p14="http://schemas.microsoft.com/office/powerpoint/2010/main" val="4273680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mph" presetSubtype="0" nodeType="clickEffect">
                                  <p:stCondLst>
                                    <p:cond delay="0"/>
                                  </p:stCondLst>
                                  <p:childTnLst>
                                    <p:set>
                                      <p:cBhvr>
                                        <p:cTn id="22" dur="indefinite"/>
                                        <p:tgtEl>
                                          <p:spTgt spid="2">
                                            <p:txEl>
                                              <p:pRg st="3" end="3"/>
                                            </p:txEl>
                                          </p:spTgt>
                                        </p:tgtEl>
                                        <p:attrNameLst>
                                          <p:attrName>style.opacity</p:attrName>
                                        </p:attrNameLst>
                                      </p:cBhvr>
                                      <p:to>
                                        <p:strVal val="0.5"/>
                                      </p:to>
                                    </p:set>
                                    <p:animEffect filter="image" prLst="opacity: 0.5">
                                      <p:cBhvr rctx="IE">
                                        <p:cTn id="23" dur="indefinite"/>
                                        <p:tgtEl>
                                          <p:spTgt spid="2">
                                            <p:txEl>
                                              <p:pRg st="3" end="3"/>
                                            </p:txEl>
                                          </p:spTgt>
                                        </p:tgtEl>
                                      </p:cBhvr>
                                    </p:animEffect>
                                  </p:childTnLst>
                                </p:cTn>
                              </p:par>
                              <p:par>
                                <p:cTn id="24" presetID="1" presetClass="entr" presetSubtype="0" fill="hold" grpId="0" nodeType="with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AD9AC-B3AD-AB4B-B918-F133659D7559}"/>
              </a:ext>
            </a:extLst>
          </p:cNvPr>
          <p:cNvSpPr>
            <a:spLocks noGrp="1"/>
          </p:cNvSpPr>
          <p:nvPr>
            <p:ph idx="1"/>
          </p:nvPr>
        </p:nvSpPr>
        <p:spPr>
          <a:xfrm>
            <a:off x="628650" y="393193"/>
            <a:ext cx="7886699" cy="6464808"/>
          </a:xfrm>
        </p:spPr>
        <p:txBody>
          <a:bodyPr>
            <a:normAutofit/>
          </a:bodyPr>
          <a:lstStyle/>
          <a:p>
            <a:pPr lvl="3"/>
            <a:r>
              <a:rPr lang="en-US" u="sng" dirty="0"/>
              <a:t>Isa 49:13</a:t>
            </a:r>
            <a:r>
              <a:rPr lang="en-US" dirty="0"/>
              <a:t>. Sing for joy, O heavens, and exult, O earth; break forth, O mountains, into singing! For the LORD has comforted his people and will have compassion on his afflicted.</a:t>
            </a:r>
          </a:p>
          <a:p>
            <a:pPr lvl="3"/>
            <a:r>
              <a:rPr lang="en-US" u="sng" dirty="0"/>
              <a:t>Isa 51:21–23</a:t>
            </a:r>
            <a:r>
              <a:rPr lang="en-US" dirty="0"/>
              <a:t>. Therefore hear this, you who are afflicted, who are drunk, but not with wine: </a:t>
            </a:r>
            <a:r>
              <a:rPr lang="en-US" baseline="30000" dirty="0"/>
              <a:t>22</a:t>
            </a:r>
            <a:r>
              <a:rPr lang="en-US" dirty="0"/>
              <a:t> Thus says your Lord, the LORD, your God who pleads the cause of his people: “Behold, I have taken from your hand the cup of staggering; the bowl of my wrath you shall drink no more; </a:t>
            </a:r>
            <a:r>
              <a:rPr lang="en-US" baseline="30000" dirty="0"/>
              <a:t>23</a:t>
            </a:r>
            <a:r>
              <a:rPr lang="en-US" dirty="0"/>
              <a:t> and I will put it into the hand of your tormentors.”</a:t>
            </a:r>
          </a:p>
        </p:txBody>
      </p:sp>
    </p:spTree>
    <p:extLst>
      <p:ext uri="{BB962C8B-B14F-4D97-AF65-F5344CB8AC3E}">
        <p14:creationId xmlns:p14="http://schemas.microsoft.com/office/powerpoint/2010/main" val="164297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AD9AC-B3AD-AB4B-B918-F133659D7559}"/>
              </a:ext>
            </a:extLst>
          </p:cNvPr>
          <p:cNvSpPr>
            <a:spLocks noGrp="1"/>
          </p:cNvSpPr>
          <p:nvPr>
            <p:ph idx="1"/>
          </p:nvPr>
        </p:nvSpPr>
        <p:spPr>
          <a:xfrm>
            <a:off x="628650" y="393193"/>
            <a:ext cx="7886699" cy="6464808"/>
          </a:xfrm>
        </p:spPr>
        <p:txBody>
          <a:bodyPr>
            <a:normAutofit/>
          </a:bodyPr>
          <a:lstStyle/>
          <a:p>
            <a:pPr lvl="2"/>
            <a:r>
              <a:rPr lang="en-US" dirty="0"/>
              <a:t>Jerusalem will be beautiful in splendor (54:11d–12)</a:t>
            </a:r>
          </a:p>
          <a:p>
            <a:pPr lvl="3"/>
            <a:r>
              <a:rPr lang="en-US" u="sng" dirty="0"/>
              <a:t>Isa 60:1, 3, 9–11</a:t>
            </a:r>
            <a:r>
              <a:rPr lang="en-US" dirty="0"/>
              <a:t>. Arise, shine, for your light has come, and the glory of the LORD has risen upon you…. </a:t>
            </a:r>
            <a:r>
              <a:rPr lang="en-US" baseline="30000" dirty="0"/>
              <a:t>3</a:t>
            </a:r>
            <a:r>
              <a:rPr lang="en-US" dirty="0"/>
              <a:t> And nations shall come to your light, and kings to the brightness of your rising…. </a:t>
            </a:r>
            <a:r>
              <a:rPr lang="en-US" baseline="30000" dirty="0"/>
              <a:t>9</a:t>
            </a:r>
            <a:r>
              <a:rPr lang="en-US" dirty="0"/>
              <a:t> For the coastlands shall hope for me … for the name of the LORD your God, and for the Holy One of Israel, because he has made you beautiful. </a:t>
            </a:r>
            <a:r>
              <a:rPr lang="en-US" baseline="30000" dirty="0"/>
              <a:t>10</a:t>
            </a:r>
            <a:r>
              <a:rPr lang="en-US" dirty="0"/>
              <a:t> Foreigners shall build up your walls, and their kings shall minister to you; for in my wrath I struck you, but in my favor I have had mercy on you. </a:t>
            </a:r>
            <a:r>
              <a:rPr lang="en-US" baseline="30000" dirty="0"/>
              <a:t>11</a:t>
            </a:r>
            <a:r>
              <a:rPr lang="en-US" dirty="0"/>
              <a:t> Your gates shall be open continually; day and night they shall not be shut, that people may bring to your he wealth of the nations, with their kings led in procession.</a:t>
            </a:r>
          </a:p>
        </p:txBody>
      </p:sp>
    </p:spTree>
    <p:extLst>
      <p:ext uri="{BB962C8B-B14F-4D97-AF65-F5344CB8AC3E}">
        <p14:creationId xmlns:p14="http://schemas.microsoft.com/office/powerpoint/2010/main" val="3262136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AD9AC-B3AD-AB4B-B918-F133659D7559}"/>
              </a:ext>
            </a:extLst>
          </p:cNvPr>
          <p:cNvSpPr>
            <a:spLocks noGrp="1"/>
          </p:cNvSpPr>
          <p:nvPr>
            <p:ph idx="1"/>
          </p:nvPr>
        </p:nvSpPr>
        <p:spPr>
          <a:xfrm>
            <a:off x="628650" y="393193"/>
            <a:ext cx="7886699" cy="6464808"/>
          </a:xfrm>
        </p:spPr>
        <p:txBody>
          <a:bodyPr>
            <a:normAutofit/>
          </a:bodyPr>
          <a:lstStyle/>
          <a:p>
            <a:pPr lvl="3"/>
            <a:r>
              <a:rPr lang="en-US" u="sng" dirty="0"/>
              <a:t>Rev 21:18–24</a:t>
            </a:r>
            <a:r>
              <a:rPr lang="en-US" dirty="0"/>
              <a:t>.  The wall was made of jasper, and the city of pure gold, as pure as glass. </a:t>
            </a:r>
            <a:r>
              <a:rPr lang="en-US" baseline="30000" dirty="0"/>
              <a:t>19</a:t>
            </a:r>
            <a:r>
              <a:rPr lang="en-US" dirty="0"/>
              <a:t> The foundations of the city walls were decorated with every kind of precious stone. The first foundation was jasper, the second sapphire, the third agate, the fourth emerald, </a:t>
            </a:r>
            <a:r>
              <a:rPr lang="en-US" baseline="30000" dirty="0"/>
              <a:t>20</a:t>
            </a:r>
            <a:r>
              <a:rPr lang="en-US" dirty="0"/>
              <a:t> the fifth onyx, the sixth ruby, the seventh chrysolite, the eighth beryl, the ninth topaz, the tenth turquoise, the eleventh jacinth, and the twelfth amethyst. </a:t>
            </a:r>
            <a:r>
              <a:rPr lang="en-US" baseline="30000" dirty="0"/>
              <a:t>21</a:t>
            </a:r>
            <a:r>
              <a:rPr lang="en-US" dirty="0"/>
              <a:t> The twelve gates were twelve pearls, each gate made of a single pearl. [Isa 54:11–12] … </a:t>
            </a:r>
            <a:r>
              <a:rPr lang="en-US" baseline="30000" dirty="0"/>
              <a:t>23</a:t>
            </a:r>
            <a:r>
              <a:rPr lang="en-US" dirty="0"/>
              <a:t> The city does not need the sun or the moon to shine on it, for the glory of God gives it light, and the Lamb is its lamp. </a:t>
            </a:r>
            <a:r>
              <a:rPr lang="en-US" baseline="30000" dirty="0"/>
              <a:t>24</a:t>
            </a:r>
            <a:r>
              <a:rPr lang="en-US" dirty="0"/>
              <a:t> The nations will walk by its light, and the kings of the earth will bring their splendor into it. [Isa 60:3, 11]</a:t>
            </a:r>
          </a:p>
        </p:txBody>
      </p:sp>
    </p:spTree>
    <p:extLst>
      <p:ext uri="{BB962C8B-B14F-4D97-AF65-F5344CB8AC3E}">
        <p14:creationId xmlns:p14="http://schemas.microsoft.com/office/powerpoint/2010/main" val="873367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AD9AC-B3AD-AB4B-B918-F133659D7559}"/>
              </a:ext>
            </a:extLst>
          </p:cNvPr>
          <p:cNvSpPr>
            <a:spLocks noGrp="1"/>
          </p:cNvSpPr>
          <p:nvPr>
            <p:ph idx="1"/>
          </p:nvPr>
        </p:nvSpPr>
        <p:spPr>
          <a:xfrm>
            <a:off x="628650" y="356617"/>
            <a:ext cx="7886699" cy="6501384"/>
          </a:xfrm>
        </p:spPr>
        <p:txBody>
          <a:bodyPr>
            <a:normAutofit/>
          </a:bodyPr>
          <a:lstStyle/>
          <a:p>
            <a:pPr lvl="1"/>
            <a:r>
              <a:rPr lang="en-US" dirty="0"/>
              <a:t>The Righteous Result of His Efforts: Knowledge and Peace (54:13–14a)</a:t>
            </a:r>
          </a:p>
          <a:p>
            <a:pPr lvl="2"/>
            <a:r>
              <a:rPr lang="en-US" dirty="0"/>
              <a:t>Yahweh teaches all true offspring of Jerusalem; there are no spiritual “learning disabilities.”</a:t>
            </a:r>
          </a:p>
          <a:p>
            <a:pPr lvl="3"/>
            <a:r>
              <a:rPr lang="en-US" u="sng" dirty="0"/>
              <a:t>Isa 29:11, 18</a:t>
            </a:r>
            <a:r>
              <a:rPr lang="en-US" dirty="0"/>
              <a:t>. And the vision of all this has become to you like the words of a book that is sealed. When men give it to one who can read, saying, “Read this,” he says, “I cannot, for it is sealed.” … </a:t>
            </a:r>
            <a:r>
              <a:rPr lang="en-US" baseline="30000" dirty="0"/>
              <a:t>18</a:t>
            </a:r>
            <a:r>
              <a:rPr lang="en-US" dirty="0"/>
              <a:t> In that day the deaf shall hear the words of a book, and out of their gloom and darkness the eyes of the blind shall see.</a:t>
            </a:r>
            <a:endParaRPr lang="en-US" u="sng" dirty="0"/>
          </a:p>
          <a:p>
            <a:pPr lvl="3"/>
            <a:r>
              <a:rPr lang="en-US" u="sng" dirty="0"/>
              <a:t>Isa 50:4</a:t>
            </a:r>
            <a:r>
              <a:rPr lang="en-US" dirty="0"/>
              <a:t>. The Lord GOD has given me the tongue of those who are taught, that I may know how to sustain with a word him who is weary. Morning by morning he awakens; he awakens my ear to hear as those who are taught.</a:t>
            </a:r>
          </a:p>
        </p:txBody>
      </p:sp>
    </p:spTree>
    <p:extLst>
      <p:ext uri="{BB962C8B-B14F-4D97-AF65-F5344CB8AC3E}">
        <p14:creationId xmlns:p14="http://schemas.microsoft.com/office/powerpoint/2010/main" val="400013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p:cTn id="14" dur="indefinite"/>
                                        <p:tgtEl>
                                          <p:spTgt spid="2">
                                            <p:txEl>
                                              <p:pRg st="2" end="2"/>
                                            </p:txEl>
                                          </p:spTgt>
                                        </p:tgtEl>
                                        <p:attrNameLst>
                                          <p:attrName>style.opacity</p:attrName>
                                        </p:attrNameLst>
                                      </p:cBhvr>
                                      <p:to>
                                        <p:strVal val="0.5"/>
                                      </p:to>
                                    </p:set>
                                    <p:animEffect filter="image" prLst="opacity: 0.5">
                                      <p:cBhvr rctx="IE">
                                        <p:cTn id="15" dur="indefinite"/>
                                        <p:tgtEl>
                                          <p:spTgt spid="2">
                                            <p:txEl>
                                              <p:pRg st="2" end="2"/>
                                            </p:txEl>
                                          </p:spTgt>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AD9AC-B3AD-AB4B-B918-F133659D7559}"/>
              </a:ext>
            </a:extLst>
          </p:cNvPr>
          <p:cNvSpPr>
            <a:spLocks noGrp="1"/>
          </p:cNvSpPr>
          <p:nvPr>
            <p:ph idx="1"/>
          </p:nvPr>
        </p:nvSpPr>
        <p:spPr>
          <a:xfrm>
            <a:off x="628650" y="356617"/>
            <a:ext cx="7886699" cy="6501384"/>
          </a:xfrm>
        </p:spPr>
        <p:txBody>
          <a:bodyPr>
            <a:normAutofit/>
          </a:bodyPr>
          <a:lstStyle/>
          <a:p>
            <a:pPr lvl="3"/>
            <a:r>
              <a:rPr lang="en-US" u="sng" dirty="0" err="1"/>
              <a:t>Jer</a:t>
            </a:r>
            <a:r>
              <a:rPr lang="en-US" u="sng" dirty="0"/>
              <a:t> 31:34</a:t>
            </a:r>
            <a:r>
              <a:rPr lang="en-US" dirty="0"/>
              <a:t>. And no longer shall each one teach his neighbor and each his brother, saying, “Know the LORD,” for they shall all know me, from the least of them to the greatest, declares the LORD. For I will forgive their iniquity, and I will remember their sin no more.</a:t>
            </a:r>
          </a:p>
          <a:p>
            <a:pPr lvl="3"/>
            <a:r>
              <a:rPr lang="en-US" u="sng" dirty="0"/>
              <a:t>John 6:44–45</a:t>
            </a:r>
            <a:r>
              <a:rPr lang="en-US" dirty="0"/>
              <a:t>. No one can come to me unless the Father who sent me draws him. And I will raise him up on the last day. </a:t>
            </a:r>
            <a:r>
              <a:rPr lang="en-US" baseline="30000" dirty="0"/>
              <a:t>45</a:t>
            </a:r>
            <a:r>
              <a:rPr lang="en-US" dirty="0"/>
              <a:t> It is written in the Prophets, “And they will all be taught by God.” Everyone who has heard and learned from the Father comes to me. (Cf. 1 John 3:20–21)</a:t>
            </a:r>
          </a:p>
          <a:p>
            <a:pPr lvl="3"/>
            <a:endParaRPr lang="en-US" dirty="0"/>
          </a:p>
        </p:txBody>
      </p:sp>
    </p:spTree>
    <p:extLst>
      <p:ext uri="{BB962C8B-B14F-4D97-AF65-F5344CB8AC3E}">
        <p14:creationId xmlns:p14="http://schemas.microsoft.com/office/powerpoint/2010/main" val="268202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AD9AC-B3AD-AB4B-B918-F133659D7559}"/>
              </a:ext>
            </a:extLst>
          </p:cNvPr>
          <p:cNvSpPr>
            <a:spLocks noGrp="1"/>
          </p:cNvSpPr>
          <p:nvPr>
            <p:ph idx="1"/>
          </p:nvPr>
        </p:nvSpPr>
        <p:spPr>
          <a:xfrm>
            <a:off x="628650" y="356617"/>
            <a:ext cx="7886699" cy="6501384"/>
          </a:xfrm>
        </p:spPr>
        <p:txBody>
          <a:bodyPr>
            <a:normAutofit/>
          </a:bodyPr>
          <a:lstStyle/>
          <a:p>
            <a:pPr lvl="2"/>
            <a:r>
              <a:rPr lang="en-US" dirty="0"/>
              <a:t>All true offspring of Jerusalem enjoy peace and righteousness (54:13b–14).</a:t>
            </a:r>
          </a:p>
          <a:p>
            <a:pPr lvl="3"/>
            <a:r>
              <a:rPr lang="en-US" u="sng" dirty="0"/>
              <a:t>Isa 26:1–4</a:t>
            </a:r>
            <a:r>
              <a:rPr lang="en-US" dirty="0"/>
              <a:t>. In that day this song will be sung in the land of Judah: “We have a strong city; he sets up salvation as walls and bulwarks. </a:t>
            </a:r>
            <a:r>
              <a:rPr lang="en-US" baseline="30000" dirty="0"/>
              <a:t>2</a:t>
            </a:r>
            <a:r>
              <a:rPr lang="en-US" dirty="0"/>
              <a:t> Open the gates, that the </a:t>
            </a:r>
            <a:r>
              <a:rPr lang="en-US" b="1" dirty="0"/>
              <a:t>righteous nation </a:t>
            </a:r>
            <a:r>
              <a:rPr lang="en-US" dirty="0"/>
              <a:t>that keeps faith may enter in. </a:t>
            </a:r>
            <a:r>
              <a:rPr lang="en-US" baseline="30000" dirty="0"/>
              <a:t>3</a:t>
            </a:r>
            <a:r>
              <a:rPr lang="en-US" dirty="0"/>
              <a:t> You keep him in </a:t>
            </a:r>
            <a:r>
              <a:rPr lang="en-US" b="1" dirty="0"/>
              <a:t>perfect peace </a:t>
            </a:r>
            <a:r>
              <a:rPr lang="en-US" dirty="0"/>
              <a:t>whose mind is stayed on you, because he trusts in you. </a:t>
            </a:r>
            <a:r>
              <a:rPr lang="en-US" baseline="30000" dirty="0"/>
              <a:t>4</a:t>
            </a:r>
            <a:r>
              <a:rPr lang="en-US" dirty="0"/>
              <a:t> Trust in the LORD forever, for the LORD GOD is an everlasting rock.</a:t>
            </a:r>
          </a:p>
          <a:p>
            <a:pPr lvl="3"/>
            <a:r>
              <a:rPr lang="en-US" u="sng" dirty="0"/>
              <a:t>Isa 32:1, 17</a:t>
            </a:r>
            <a:r>
              <a:rPr lang="en-US" dirty="0"/>
              <a:t>. Behold, a king will reign in righteousness, and princes will rule in justice…. </a:t>
            </a:r>
            <a:r>
              <a:rPr lang="en-US" baseline="30000" dirty="0"/>
              <a:t>17</a:t>
            </a:r>
            <a:r>
              <a:rPr lang="en-US" dirty="0"/>
              <a:t> And the effect of </a:t>
            </a:r>
            <a:r>
              <a:rPr lang="en-US" b="1" dirty="0"/>
              <a:t>righteousness</a:t>
            </a:r>
            <a:r>
              <a:rPr lang="en-US" dirty="0"/>
              <a:t> will be </a:t>
            </a:r>
            <a:r>
              <a:rPr lang="en-US" b="1" dirty="0"/>
              <a:t>peace</a:t>
            </a:r>
            <a:r>
              <a:rPr lang="en-US" dirty="0"/>
              <a:t>, and the result of righteousness, quietness and trust forever.</a:t>
            </a:r>
          </a:p>
          <a:p>
            <a:pPr lvl="3"/>
            <a:r>
              <a:rPr lang="en-US" u="sng" dirty="0"/>
              <a:t>Rom 14:17</a:t>
            </a:r>
            <a:r>
              <a:rPr lang="en-US" dirty="0"/>
              <a:t>. For the kingdom of God is not a matter of eating and drinking but of </a:t>
            </a:r>
            <a:r>
              <a:rPr lang="en-US" b="1" dirty="0"/>
              <a:t>righteousness</a:t>
            </a:r>
            <a:r>
              <a:rPr lang="en-US" dirty="0"/>
              <a:t> and </a:t>
            </a:r>
            <a:r>
              <a:rPr lang="en-US" b="1" dirty="0"/>
              <a:t>peace</a:t>
            </a:r>
            <a:r>
              <a:rPr lang="en-US" dirty="0"/>
              <a:t> and joy in the Holy Spirit. (Cf. Isa 32:15, 17–18)</a:t>
            </a:r>
          </a:p>
          <a:p>
            <a:pPr lvl="3"/>
            <a:endParaRPr lang="en-US" dirty="0"/>
          </a:p>
        </p:txBody>
      </p:sp>
    </p:spTree>
    <p:extLst>
      <p:ext uri="{BB962C8B-B14F-4D97-AF65-F5344CB8AC3E}">
        <p14:creationId xmlns:p14="http://schemas.microsoft.com/office/powerpoint/2010/main" val="163303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6C964226-8B04-3B4F-BF31-0622CDF92CB3}"/>
              </a:ext>
            </a:extLst>
          </p:cNvPr>
          <p:cNvSpPr>
            <a:spLocks noGrp="1"/>
          </p:cNvSpPr>
          <p:nvPr>
            <p:ph type="body" orient="vert" idx="1"/>
          </p:nvPr>
        </p:nvSpPr>
        <p:spPr/>
        <p:txBody>
          <a:bodyPr/>
          <a:lstStyle/>
          <a:p>
            <a:r>
              <a:rPr lang="en-US" dirty="0"/>
              <a:t>The Nature of the Response: Not Oppressing Others (54:14b–17e)</a:t>
            </a:r>
          </a:p>
          <a:p>
            <a:pPr lvl="1"/>
            <a:r>
              <a:rPr lang="en-US" dirty="0"/>
              <a:t>The Charge to Not Oppress Others (54:14b–e)</a:t>
            </a:r>
          </a:p>
          <a:p>
            <a:pPr lvl="2"/>
            <a:r>
              <a:rPr lang="en-US" dirty="0"/>
              <a:t>The structure:</a:t>
            </a:r>
          </a:p>
          <a:p>
            <a:pPr lvl="3"/>
            <a:r>
              <a:rPr lang="en-US" b="1" dirty="0"/>
              <a:t>The command: </a:t>
            </a:r>
            <a:r>
              <a:rPr lang="en-US" dirty="0"/>
              <a:t>“Be far from oppression and terror!” (54:14b, d)</a:t>
            </a:r>
          </a:p>
          <a:p>
            <a:pPr lvl="3"/>
            <a:r>
              <a:rPr lang="en-US" b="1" dirty="0"/>
              <a:t>The reasons: </a:t>
            </a:r>
            <a:r>
              <a:rPr lang="en-US" dirty="0"/>
              <a:t>You shall not fear and you will be protected (54:14c, e)</a:t>
            </a:r>
          </a:p>
          <a:p>
            <a:pPr lvl="2"/>
            <a:endParaRPr lang="en-US" dirty="0"/>
          </a:p>
        </p:txBody>
      </p:sp>
    </p:spTree>
    <p:extLst>
      <p:ext uri="{BB962C8B-B14F-4D97-AF65-F5344CB8AC3E}">
        <p14:creationId xmlns:p14="http://schemas.microsoft.com/office/powerpoint/2010/main" val="949387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6C964226-8B04-3B4F-BF31-0622CDF92CB3}"/>
              </a:ext>
            </a:extLst>
          </p:cNvPr>
          <p:cNvSpPr>
            <a:spLocks noGrp="1"/>
          </p:cNvSpPr>
          <p:nvPr>
            <p:ph type="body" orient="vert" idx="1"/>
          </p:nvPr>
        </p:nvSpPr>
        <p:spPr/>
        <p:txBody>
          <a:bodyPr>
            <a:normAutofit lnSpcReduction="10000"/>
          </a:bodyPr>
          <a:lstStyle/>
          <a:p>
            <a:pPr lvl="1"/>
            <a:r>
              <a:rPr lang="en-US" dirty="0"/>
              <a:t>The Promises that Motivate the Charge (54:15–17)</a:t>
            </a:r>
          </a:p>
          <a:p>
            <a:pPr lvl="2"/>
            <a:r>
              <a:rPr lang="en-US" dirty="0"/>
              <a:t>The promise that Yahweh will put an end to the coming strife against you (54:15)</a:t>
            </a:r>
          </a:p>
          <a:p>
            <a:pPr lvl="3"/>
            <a:r>
              <a:rPr lang="en-US" u="sng" dirty="0"/>
              <a:t>Isa 8:9–10</a:t>
            </a:r>
            <a:r>
              <a:rPr lang="en-US" dirty="0"/>
              <a:t>. Be broken, you peoples, and be shattered; give ear, all you far countries; strap on your armor and be shattered; strap on your armor and be shattered. </a:t>
            </a:r>
            <a:r>
              <a:rPr lang="en-US" baseline="30000" dirty="0"/>
              <a:t>10</a:t>
            </a:r>
            <a:r>
              <a:rPr lang="en-US" dirty="0"/>
              <a:t> Take counsel together, but it will come to nothing; speak a word, but it will not stand, for God is with us. </a:t>
            </a:r>
          </a:p>
          <a:p>
            <a:pPr lvl="3"/>
            <a:r>
              <a:rPr lang="en-US" u="sng" dirty="0"/>
              <a:t>Isa 41:11–13</a:t>
            </a:r>
            <a:r>
              <a:rPr lang="en-US" dirty="0"/>
              <a:t>. Behold, all who are incensed against you shall be put to shame and confounded; those who strive against you shall be as nothing and shall perish. </a:t>
            </a:r>
            <a:r>
              <a:rPr lang="en-US" baseline="30000" dirty="0"/>
              <a:t>12</a:t>
            </a:r>
            <a:r>
              <a:rPr lang="en-US" dirty="0"/>
              <a:t> You shall seek those who contend with you, but you shall not find them; those who war against you shall be as nothing at all. </a:t>
            </a:r>
            <a:r>
              <a:rPr lang="en-US" baseline="30000" dirty="0"/>
              <a:t>13</a:t>
            </a:r>
            <a:r>
              <a:rPr lang="en-US" dirty="0"/>
              <a:t> For I, the LORD your God, hold your right hand; it is I who say to you, “Fear not, I am the one who helps you.”</a:t>
            </a:r>
          </a:p>
        </p:txBody>
      </p:sp>
    </p:spTree>
    <p:extLst>
      <p:ext uri="{BB962C8B-B14F-4D97-AF65-F5344CB8AC3E}">
        <p14:creationId xmlns:p14="http://schemas.microsoft.com/office/powerpoint/2010/main" val="851836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p:cTn id="14" dur="indefinite"/>
                                        <p:tgtEl>
                                          <p:spTgt spid="2">
                                            <p:txEl>
                                              <p:pRg st="2" end="2"/>
                                            </p:txEl>
                                          </p:spTgt>
                                        </p:tgtEl>
                                        <p:attrNameLst>
                                          <p:attrName>style.opacity</p:attrName>
                                        </p:attrNameLst>
                                      </p:cBhvr>
                                      <p:to>
                                        <p:strVal val="0.5"/>
                                      </p:to>
                                    </p:set>
                                    <p:animEffect filter="image" prLst="opacity: 0.5">
                                      <p:cBhvr rctx="IE">
                                        <p:cTn id="15" dur="indefinite"/>
                                        <p:tgtEl>
                                          <p:spTgt spid="2">
                                            <p:txEl>
                                              <p:pRg st="2" end="2"/>
                                            </p:txEl>
                                          </p:spTgt>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6C964226-8B04-3B4F-BF31-0622CDF92CB3}"/>
              </a:ext>
            </a:extLst>
          </p:cNvPr>
          <p:cNvSpPr>
            <a:spLocks noGrp="1"/>
          </p:cNvSpPr>
          <p:nvPr>
            <p:ph type="body" orient="vert" idx="1"/>
          </p:nvPr>
        </p:nvSpPr>
        <p:spPr/>
        <p:txBody>
          <a:bodyPr>
            <a:normAutofit/>
          </a:bodyPr>
          <a:lstStyle/>
          <a:p>
            <a:pPr lvl="3"/>
            <a:r>
              <a:rPr lang="en-US" u="sng" dirty="0"/>
              <a:t>Rom 12:19</a:t>
            </a:r>
            <a:r>
              <a:rPr lang="en-US" dirty="0"/>
              <a:t>. Beloved, never avenge yourselves, but leave it to the wrath of God, for it is written, “Vengeance is mine, I will repay, says the Lord.” (Cf. </a:t>
            </a:r>
            <a:r>
              <a:rPr lang="en-US" dirty="0" err="1"/>
              <a:t>Deut</a:t>
            </a:r>
            <a:r>
              <a:rPr lang="en-US" dirty="0"/>
              <a:t> 32:35)</a:t>
            </a:r>
          </a:p>
        </p:txBody>
      </p:sp>
    </p:spTree>
    <p:extLst>
      <p:ext uri="{BB962C8B-B14F-4D97-AF65-F5344CB8AC3E}">
        <p14:creationId xmlns:p14="http://schemas.microsoft.com/office/powerpoint/2010/main" val="3285005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6C964226-8B04-3B4F-BF31-0622CDF92CB3}"/>
              </a:ext>
            </a:extLst>
          </p:cNvPr>
          <p:cNvSpPr>
            <a:spLocks noGrp="1"/>
          </p:cNvSpPr>
          <p:nvPr>
            <p:ph type="body" orient="vert" idx="1"/>
          </p:nvPr>
        </p:nvSpPr>
        <p:spPr/>
        <p:txBody>
          <a:bodyPr>
            <a:normAutofit lnSpcReduction="10000"/>
          </a:bodyPr>
          <a:lstStyle/>
          <a:p>
            <a:pPr lvl="2"/>
            <a:r>
              <a:rPr lang="en-US" dirty="0"/>
              <a:t>The promise that Yahweh is both guiding your oppressors and will destroy them (54:16–17d)</a:t>
            </a:r>
          </a:p>
          <a:p>
            <a:pPr lvl="3"/>
            <a:r>
              <a:rPr lang="en-US" dirty="0"/>
              <a:t>God is sovereign over all hostility (54:16):</a:t>
            </a:r>
          </a:p>
          <a:p>
            <a:pPr lvl="4"/>
            <a:r>
              <a:rPr lang="en-US" u="sng" dirty="0"/>
              <a:t>Isa 10:5</a:t>
            </a:r>
            <a:r>
              <a:rPr lang="en-US" dirty="0"/>
              <a:t>. Ah, Assyria, the rod of my anger; the staff in their hands is my fury!</a:t>
            </a:r>
          </a:p>
          <a:p>
            <a:pPr lvl="4"/>
            <a:r>
              <a:rPr lang="en-US" u="sng" dirty="0"/>
              <a:t>Isa 13:5</a:t>
            </a:r>
            <a:r>
              <a:rPr lang="en-US" dirty="0"/>
              <a:t>. The LORD of hosts is mustering a host for battle. </a:t>
            </a:r>
            <a:r>
              <a:rPr lang="en-US" baseline="30000" dirty="0"/>
              <a:t>5</a:t>
            </a:r>
            <a:r>
              <a:rPr lang="en-US" dirty="0"/>
              <a:t> They come from a distant land, from the end of the heavens, the LORD and the weapons of his indignation, to destroy the whole land.</a:t>
            </a:r>
          </a:p>
          <a:p>
            <a:pPr lvl="4"/>
            <a:r>
              <a:rPr lang="en-US" u="sng" dirty="0"/>
              <a:t>Isa 45:7</a:t>
            </a:r>
            <a:r>
              <a:rPr lang="en-US" dirty="0"/>
              <a:t>. I form light and create darkness, I make well-being and create calamity, I am the LORD, who does all these things.</a:t>
            </a:r>
          </a:p>
          <a:p>
            <a:pPr lvl="4"/>
            <a:r>
              <a:rPr lang="en-US" u="sng" dirty="0"/>
              <a:t>Eccl 7:13–14</a:t>
            </a:r>
            <a:r>
              <a:rPr lang="en-US" dirty="0"/>
              <a:t>. Consider the work of God: who can make straight what he has made crooked? </a:t>
            </a:r>
            <a:r>
              <a:rPr lang="en-US" baseline="30000" dirty="0"/>
              <a:t>14</a:t>
            </a:r>
            <a:r>
              <a:rPr lang="en-US" dirty="0"/>
              <a:t> In the day of prosperity be joyful, and in the day of adversity consider: God has made the one as well as the other, so that man may not find out anything that will be after him.</a:t>
            </a:r>
          </a:p>
        </p:txBody>
      </p:sp>
    </p:spTree>
    <p:extLst>
      <p:ext uri="{BB962C8B-B14F-4D97-AF65-F5344CB8AC3E}">
        <p14:creationId xmlns:p14="http://schemas.microsoft.com/office/powerpoint/2010/main" val="4231293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p:cTn id="14" dur="indefinite"/>
                                        <p:tgtEl>
                                          <p:spTgt spid="2">
                                            <p:txEl>
                                              <p:pRg st="2" end="2"/>
                                            </p:txEl>
                                          </p:spTgt>
                                        </p:tgtEl>
                                        <p:attrNameLst>
                                          <p:attrName>style.opacity</p:attrName>
                                        </p:attrNameLst>
                                      </p:cBhvr>
                                      <p:to>
                                        <p:strVal val="0.5"/>
                                      </p:to>
                                    </p:set>
                                    <p:animEffect filter="image" prLst="opacity: 0.5">
                                      <p:cBhvr rctx="IE">
                                        <p:cTn id="15" dur="indefinite"/>
                                        <p:tgtEl>
                                          <p:spTgt spid="2">
                                            <p:txEl>
                                              <p:pRg st="2" end="2"/>
                                            </p:txEl>
                                          </p:spTgt>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9" presetClass="emph" presetSubtype="0" nodeType="clickEffect">
                                  <p:stCondLst>
                                    <p:cond delay="0"/>
                                  </p:stCondLst>
                                  <p:childTnLst>
                                    <p:set>
                                      <p:cBhvr>
                                        <p:cTn id="21" dur="indefinite"/>
                                        <p:tgtEl>
                                          <p:spTgt spid="2">
                                            <p:txEl>
                                              <p:pRg st="3" end="3"/>
                                            </p:txEl>
                                          </p:spTgt>
                                        </p:tgtEl>
                                        <p:attrNameLst>
                                          <p:attrName>style.opacity</p:attrName>
                                        </p:attrNameLst>
                                      </p:cBhvr>
                                      <p:to>
                                        <p:strVal val="0.5"/>
                                      </p:to>
                                    </p:set>
                                    <p:animEffect filter="image" prLst="opacity: 0.5">
                                      <p:cBhvr rctx="IE">
                                        <p:cTn id="22" dur="indefinite"/>
                                        <p:tgtEl>
                                          <p:spTgt spid="2">
                                            <p:txEl>
                                              <p:pRg st="3" end="3"/>
                                            </p:txEl>
                                          </p:spTgt>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9" presetClass="emph" presetSubtype="0" nodeType="clickEffect">
                                  <p:stCondLst>
                                    <p:cond delay="0"/>
                                  </p:stCondLst>
                                  <p:childTnLst>
                                    <p:set>
                                      <p:cBhvr>
                                        <p:cTn id="28" dur="indefinite"/>
                                        <p:tgtEl>
                                          <p:spTgt spid="2">
                                            <p:txEl>
                                              <p:pRg st="4" end="4"/>
                                            </p:txEl>
                                          </p:spTgt>
                                        </p:tgtEl>
                                        <p:attrNameLst>
                                          <p:attrName>style.opacity</p:attrName>
                                        </p:attrNameLst>
                                      </p:cBhvr>
                                      <p:to>
                                        <p:strVal val="0.5"/>
                                      </p:to>
                                    </p:set>
                                    <p:animEffect filter="image" prLst="opacity: 0.5">
                                      <p:cBhvr rctx="IE">
                                        <p:cTn id="29" dur="indefinite"/>
                                        <p:tgtEl>
                                          <p:spTgt spid="2">
                                            <p:txEl>
                                              <p:pRg st="4" end="4"/>
                                            </p:txEl>
                                          </p:spTgt>
                                        </p:tgtEl>
                                      </p:cBhvr>
                                    </p:animEffect>
                                  </p:childTnLst>
                                </p:cTn>
                              </p:par>
                              <p:par>
                                <p:cTn id="30" presetID="1" presetClass="entr" presetSubtype="0" fill="hold" grpId="0"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6C964226-8B04-3B4F-BF31-0622CDF92CB3}"/>
              </a:ext>
            </a:extLst>
          </p:cNvPr>
          <p:cNvSpPr>
            <a:spLocks noGrp="1"/>
          </p:cNvSpPr>
          <p:nvPr>
            <p:ph type="body" orient="vert" idx="1"/>
          </p:nvPr>
        </p:nvSpPr>
        <p:spPr/>
        <p:txBody>
          <a:bodyPr>
            <a:normAutofit/>
          </a:bodyPr>
          <a:lstStyle/>
          <a:p>
            <a:pPr lvl="4"/>
            <a:r>
              <a:rPr lang="en-US" u="sng" dirty="0"/>
              <a:t>Rom 8:32, 35–39</a:t>
            </a:r>
            <a:r>
              <a:rPr lang="en-US" dirty="0"/>
              <a:t>. He who did not spare his own Son but gave him up for us all, how will he not also with him graciously give us </a:t>
            </a:r>
            <a:r>
              <a:rPr lang="en-US" b="1" u="sng" dirty="0"/>
              <a:t>all things</a:t>
            </a:r>
            <a:r>
              <a:rPr lang="en-US" dirty="0"/>
              <a:t>? … </a:t>
            </a:r>
            <a:r>
              <a:rPr lang="en-US" baseline="30000" dirty="0"/>
              <a:t>35</a:t>
            </a:r>
            <a:r>
              <a:rPr lang="en-US" dirty="0"/>
              <a:t> Who shall separate us from the love of Christ? Shall tribulation, or distress, or persecution, or famine, or nakedness, or danger, or sword? </a:t>
            </a:r>
            <a:r>
              <a:rPr lang="en-US" baseline="30000" dirty="0"/>
              <a:t>36</a:t>
            </a:r>
            <a:r>
              <a:rPr lang="en-US" dirty="0"/>
              <a:t> As it is written, “For your sake we are being killed all the day long; we are regarded as sheep to be slaughtered” [Ps 44:22]. </a:t>
            </a:r>
            <a:r>
              <a:rPr lang="en-US" baseline="30000" dirty="0"/>
              <a:t>37</a:t>
            </a:r>
            <a:r>
              <a:rPr lang="en-US" dirty="0"/>
              <a:t> No, in </a:t>
            </a:r>
            <a:r>
              <a:rPr lang="en-US" b="1" u="sng" dirty="0"/>
              <a:t>all these things </a:t>
            </a:r>
            <a:r>
              <a:rPr lang="en-US" dirty="0"/>
              <a:t>we are more than conquerors through him who loved us. </a:t>
            </a:r>
            <a:r>
              <a:rPr lang="en-US" baseline="30000" dirty="0"/>
              <a:t>38</a:t>
            </a:r>
            <a:r>
              <a:rPr lang="en-US" dirty="0"/>
              <a:t> For I am sure that neither death nor life, nor angels nor rulers, nor things present nor things to come, nor powers, </a:t>
            </a:r>
            <a:r>
              <a:rPr lang="en-US" baseline="30000" dirty="0"/>
              <a:t>39</a:t>
            </a:r>
            <a:r>
              <a:rPr lang="en-US" dirty="0"/>
              <a:t> nor height nor depth, nor anything else in all creation, will be able to separate us from the love of God in Christ Jesus our Lord.</a:t>
            </a:r>
          </a:p>
          <a:p>
            <a:pPr lvl="4"/>
            <a:endParaRPr lang="en-US" dirty="0"/>
          </a:p>
        </p:txBody>
      </p:sp>
    </p:spTree>
    <p:extLst>
      <p:ext uri="{BB962C8B-B14F-4D97-AF65-F5344CB8AC3E}">
        <p14:creationId xmlns:p14="http://schemas.microsoft.com/office/powerpoint/2010/main" val="1683141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6C964226-8B04-3B4F-BF31-0622CDF92CB3}"/>
              </a:ext>
            </a:extLst>
          </p:cNvPr>
          <p:cNvSpPr>
            <a:spLocks noGrp="1"/>
          </p:cNvSpPr>
          <p:nvPr>
            <p:ph type="body" orient="vert" idx="1"/>
          </p:nvPr>
        </p:nvSpPr>
        <p:spPr/>
        <p:txBody>
          <a:bodyPr>
            <a:normAutofit/>
          </a:bodyPr>
          <a:lstStyle/>
          <a:p>
            <a:pPr lvl="3"/>
            <a:r>
              <a:rPr lang="en-US" dirty="0"/>
              <a:t>God will protect his own, ultimately because they are in the Servant (54:17a–d).</a:t>
            </a:r>
          </a:p>
          <a:p>
            <a:pPr lvl="4"/>
            <a:r>
              <a:rPr lang="en-US" u="sng" dirty="0"/>
              <a:t>Isa 41:9–13</a:t>
            </a:r>
            <a:r>
              <a:rPr lang="en-US" dirty="0"/>
              <a:t>. You are my servant, I have chosen you and not cast you off; </a:t>
            </a:r>
            <a:r>
              <a:rPr lang="en-US" baseline="30000" dirty="0"/>
              <a:t>10</a:t>
            </a:r>
            <a:r>
              <a:rPr lang="en-US" dirty="0"/>
              <a:t> fear not, for I am with you; be not dismayed, for I am your God; I will strengthen you, I will help you, I will uphold you with my righteous right hand. </a:t>
            </a:r>
            <a:r>
              <a:rPr lang="en-US" baseline="30000" dirty="0"/>
              <a:t>11</a:t>
            </a:r>
            <a:r>
              <a:rPr lang="en-US" dirty="0"/>
              <a:t> Behold, all who are incensed against you shall be put to shame and confounded; those who strive against you shall be as nothing and shall perish. </a:t>
            </a:r>
            <a:r>
              <a:rPr lang="en-US" baseline="30000" dirty="0"/>
              <a:t>12</a:t>
            </a:r>
            <a:r>
              <a:rPr lang="en-US" dirty="0"/>
              <a:t> You shall seek those who contend with you, but you shall not find them; those who war against you shall be as nothing at all. </a:t>
            </a:r>
            <a:r>
              <a:rPr lang="en-US" baseline="30000" dirty="0"/>
              <a:t>13</a:t>
            </a:r>
            <a:r>
              <a:rPr lang="en-US" dirty="0"/>
              <a:t> For I, the LORD your God, hold your right hand; it is I who say to you, “Fear not, I am the one who helps you.”</a:t>
            </a:r>
          </a:p>
        </p:txBody>
      </p:sp>
    </p:spTree>
    <p:extLst>
      <p:ext uri="{BB962C8B-B14F-4D97-AF65-F5344CB8AC3E}">
        <p14:creationId xmlns:p14="http://schemas.microsoft.com/office/powerpoint/2010/main" val="3222195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6C964226-8B04-3B4F-BF31-0622CDF92CB3}"/>
              </a:ext>
            </a:extLst>
          </p:cNvPr>
          <p:cNvSpPr>
            <a:spLocks noGrp="1"/>
          </p:cNvSpPr>
          <p:nvPr>
            <p:ph type="body" orient="vert" idx="1"/>
          </p:nvPr>
        </p:nvSpPr>
        <p:spPr/>
        <p:txBody>
          <a:bodyPr>
            <a:normAutofit/>
          </a:bodyPr>
          <a:lstStyle/>
          <a:p>
            <a:pPr lvl="4"/>
            <a:r>
              <a:rPr lang="en-US" u="sng" dirty="0"/>
              <a:t>Mark 10:29–30</a:t>
            </a:r>
            <a:r>
              <a:rPr lang="en-US" dirty="0"/>
              <a:t>. Jesus said, “Truly, I say to you, there is no one who has left house or brothers or sisters or mother or father or children or lands, for my sake and for the gospel, </a:t>
            </a:r>
            <a:r>
              <a:rPr lang="en-US" baseline="30000" dirty="0"/>
              <a:t>30</a:t>
            </a:r>
            <a:r>
              <a:rPr lang="en-US" dirty="0"/>
              <a:t> who will not receive a hundredfold now in this time, houses and brothers and sisters and mothers and children and lands, </a:t>
            </a:r>
            <a:r>
              <a:rPr lang="en-US" b="1" dirty="0"/>
              <a:t>with persecutions</a:t>
            </a:r>
            <a:r>
              <a:rPr lang="en-US" dirty="0"/>
              <a:t>, and in the age to come eternal life.</a:t>
            </a:r>
          </a:p>
          <a:p>
            <a:pPr lvl="4"/>
            <a:r>
              <a:rPr lang="en-US" u="sng" dirty="0"/>
              <a:t>John 11:25–26</a:t>
            </a:r>
            <a:r>
              <a:rPr lang="en-US" dirty="0"/>
              <a:t>. Jesus said to her, “I am the resurrection and the life. Whoever believes in me, though he die, yet shall he live, </a:t>
            </a:r>
            <a:r>
              <a:rPr lang="en-US" baseline="30000" dirty="0"/>
              <a:t>26</a:t>
            </a:r>
            <a:r>
              <a:rPr lang="en-US" dirty="0"/>
              <a:t> and everyone who lives and believes in me shall never die.”</a:t>
            </a:r>
          </a:p>
        </p:txBody>
      </p:sp>
    </p:spTree>
    <p:extLst>
      <p:ext uri="{BB962C8B-B14F-4D97-AF65-F5344CB8AC3E}">
        <p14:creationId xmlns:p14="http://schemas.microsoft.com/office/powerpoint/2010/main" val="1496653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AD9AC-B3AD-AB4B-B918-F133659D7559}"/>
              </a:ext>
            </a:extLst>
          </p:cNvPr>
          <p:cNvSpPr>
            <a:spLocks noGrp="1"/>
          </p:cNvSpPr>
          <p:nvPr>
            <p:ph idx="1"/>
          </p:nvPr>
        </p:nvSpPr>
        <p:spPr/>
        <p:txBody>
          <a:bodyPr>
            <a:normAutofit lnSpcReduction="10000"/>
          </a:bodyPr>
          <a:lstStyle/>
          <a:p>
            <a:r>
              <a:rPr lang="en-US" dirty="0"/>
              <a:t>The heritage and vindication of the servants:</a:t>
            </a:r>
          </a:p>
          <a:p>
            <a:pPr lvl="1"/>
            <a:r>
              <a:rPr lang="en-US" dirty="0"/>
              <a:t>Descendants (54:1)</a:t>
            </a:r>
          </a:p>
          <a:p>
            <a:pPr lvl="1"/>
            <a:r>
              <a:rPr lang="en-US" dirty="0"/>
              <a:t>Dwelling (54:3)</a:t>
            </a:r>
          </a:p>
          <a:p>
            <a:pPr lvl="1"/>
            <a:r>
              <a:rPr lang="en-US" dirty="0"/>
              <a:t>No Disgrace (54:4)</a:t>
            </a:r>
          </a:p>
          <a:p>
            <a:pPr lvl="1"/>
            <a:r>
              <a:rPr lang="en-US" dirty="0"/>
              <a:t>Protection (54:15)</a:t>
            </a:r>
          </a:p>
          <a:p>
            <a:pPr lvl="1"/>
            <a:r>
              <a:rPr lang="en-US" dirty="0"/>
              <a:t>Justice (54:16)</a:t>
            </a:r>
          </a:p>
          <a:p>
            <a:r>
              <a:rPr lang="en-US" dirty="0"/>
              <a:t>The character of the servants:</a:t>
            </a:r>
          </a:p>
          <a:p>
            <a:pPr lvl="1"/>
            <a:r>
              <a:rPr lang="en-US" dirty="0"/>
              <a:t>Singing (54:1)</a:t>
            </a:r>
          </a:p>
          <a:p>
            <a:pPr lvl="1"/>
            <a:r>
              <a:rPr lang="en-US" dirty="0"/>
              <a:t>Enlarging the dwelling (54:2–3)</a:t>
            </a:r>
          </a:p>
          <a:p>
            <a:pPr lvl="1"/>
            <a:r>
              <a:rPr lang="en-US" dirty="0"/>
              <a:t>Not fearing (54:4–10)</a:t>
            </a:r>
          </a:p>
          <a:p>
            <a:pPr lvl="1"/>
            <a:r>
              <a:rPr lang="en-US" dirty="0"/>
              <a:t>Not oppressing (54:14–17)</a:t>
            </a:r>
          </a:p>
        </p:txBody>
      </p:sp>
      <p:sp>
        <p:nvSpPr>
          <p:cNvPr id="3" name="Title 2">
            <a:extLst>
              <a:ext uri="{FF2B5EF4-FFF2-40B4-BE49-F238E27FC236}">
                <a16:creationId xmlns:a16="http://schemas.microsoft.com/office/drawing/2014/main" id="{C4A20253-77D5-434E-B589-3D44DBED5436}"/>
              </a:ext>
            </a:extLst>
          </p:cNvPr>
          <p:cNvSpPr>
            <a:spLocks noGrp="1"/>
          </p:cNvSpPr>
          <p:nvPr>
            <p:ph type="title"/>
          </p:nvPr>
        </p:nvSpPr>
        <p:spPr/>
        <p:txBody>
          <a:bodyPr>
            <a:noAutofit/>
          </a:bodyPr>
          <a:lstStyle/>
          <a:p>
            <a:r>
              <a:rPr lang="en-US" sz="3600" dirty="0"/>
              <a:t>Postscript: The Significance of the Promises (54:17e)</a:t>
            </a:r>
          </a:p>
        </p:txBody>
      </p:sp>
    </p:spTree>
    <p:extLst>
      <p:ext uri="{BB962C8B-B14F-4D97-AF65-F5344CB8AC3E}">
        <p14:creationId xmlns:p14="http://schemas.microsoft.com/office/powerpoint/2010/main" val="3623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9" presetClass="emph" presetSubtype="0" nodeType="clickEffect">
                                  <p:stCondLst>
                                    <p:cond delay="0"/>
                                  </p:stCondLst>
                                  <p:childTnLst>
                                    <p:set>
                                      <p:cBhvr>
                                        <p:cTn id="20" dur="indefinite"/>
                                        <p:tgtEl>
                                          <p:spTgt spid="2">
                                            <p:txEl>
                                              <p:pRg st="0" end="0"/>
                                            </p:txEl>
                                          </p:spTgt>
                                        </p:tgtEl>
                                        <p:attrNameLst>
                                          <p:attrName>style.opacity</p:attrName>
                                        </p:attrNameLst>
                                      </p:cBhvr>
                                      <p:to>
                                        <p:strVal val="0.5"/>
                                      </p:to>
                                    </p:set>
                                    <p:animEffect filter="image" prLst="opacity: 0.5">
                                      <p:cBhvr rctx="IE">
                                        <p:cTn id="21" dur="indefinite"/>
                                        <p:tgtEl>
                                          <p:spTgt spid="2">
                                            <p:txEl>
                                              <p:pRg st="0" end="0"/>
                                            </p:txEl>
                                          </p:spTgt>
                                        </p:tgtEl>
                                      </p:cBhvr>
                                    </p:animEffect>
                                  </p:childTnLst>
                                </p:cTn>
                              </p:par>
                              <p:par>
                                <p:cTn id="22" presetID="9" presetClass="emph" presetSubtype="0" nodeType="withEffect">
                                  <p:stCondLst>
                                    <p:cond delay="0"/>
                                  </p:stCondLst>
                                  <p:childTnLst>
                                    <p:set>
                                      <p:cBhvr>
                                        <p:cTn id="23" dur="indefinite"/>
                                        <p:tgtEl>
                                          <p:spTgt spid="2">
                                            <p:txEl>
                                              <p:pRg st="1" end="1"/>
                                            </p:txEl>
                                          </p:spTgt>
                                        </p:tgtEl>
                                        <p:attrNameLst>
                                          <p:attrName>style.opacity</p:attrName>
                                        </p:attrNameLst>
                                      </p:cBhvr>
                                      <p:to>
                                        <p:strVal val="0.5"/>
                                      </p:to>
                                    </p:set>
                                    <p:animEffect filter="image" prLst="opacity: 0.5">
                                      <p:cBhvr rctx="IE">
                                        <p:cTn id="24" dur="indefinite"/>
                                        <p:tgtEl>
                                          <p:spTgt spid="2">
                                            <p:txEl>
                                              <p:pRg st="1" end="1"/>
                                            </p:txEl>
                                          </p:spTgt>
                                        </p:tgtEl>
                                      </p:cBhvr>
                                    </p:animEffect>
                                  </p:childTnLst>
                                </p:cTn>
                              </p:par>
                              <p:par>
                                <p:cTn id="25" presetID="9" presetClass="emph" presetSubtype="0" nodeType="withEffect">
                                  <p:stCondLst>
                                    <p:cond delay="0"/>
                                  </p:stCondLst>
                                  <p:childTnLst>
                                    <p:set>
                                      <p:cBhvr>
                                        <p:cTn id="26" dur="indefinite"/>
                                        <p:tgtEl>
                                          <p:spTgt spid="2">
                                            <p:txEl>
                                              <p:pRg st="2" end="2"/>
                                            </p:txEl>
                                          </p:spTgt>
                                        </p:tgtEl>
                                        <p:attrNameLst>
                                          <p:attrName>style.opacity</p:attrName>
                                        </p:attrNameLst>
                                      </p:cBhvr>
                                      <p:to>
                                        <p:strVal val="0.5"/>
                                      </p:to>
                                    </p:set>
                                    <p:animEffect filter="image" prLst="opacity: 0.5">
                                      <p:cBhvr rctx="IE">
                                        <p:cTn id="27" dur="indefinite"/>
                                        <p:tgtEl>
                                          <p:spTgt spid="2">
                                            <p:txEl>
                                              <p:pRg st="2" end="2"/>
                                            </p:txEl>
                                          </p:spTgt>
                                        </p:tgtEl>
                                      </p:cBhvr>
                                    </p:animEffect>
                                  </p:childTnLst>
                                </p:cTn>
                              </p:par>
                              <p:par>
                                <p:cTn id="28" presetID="9" presetClass="emph" presetSubtype="0" nodeType="withEffect">
                                  <p:stCondLst>
                                    <p:cond delay="0"/>
                                  </p:stCondLst>
                                  <p:childTnLst>
                                    <p:set>
                                      <p:cBhvr>
                                        <p:cTn id="29" dur="indefinite"/>
                                        <p:tgtEl>
                                          <p:spTgt spid="2">
                                            <p:txEl>
                                              <p:pRg st="3" end="3"/>
                                            </p:txEl>
                                          </p:spTgt>
                                        </p:tgtEl>
                                        <p:attrNameLst>
                                          <p:attrName>style.opacity</p:attrName>
                                        </p:attrNameLst>
                                      </p:cBhvr>
                                      <p:to>
                                        <p:strVal val="0.5"/>
                                      </p:to>
                                    </p:set>
                                    <p:animEffect filter="image" prLst="opacity: 0.5">
                                      <p:cBhvr rctx="IE">
                                        <p:cTn id="30" dur="indefinite"/>
                                        <p:tgtEl>
                                          <p:spTgt spid="2">
                                            <p:txEl>
                                              <p:pRg st="3" end="3"/>
                                            </p:txEl>
                                          </p:spTgt>
                                        </p:tgtEl>
                                      </p:cBhvr>
                                    </p:animEffect>
                                  </p:childTnLst>
                                </p:cTn>
                              </p:par>
                              <p:par>
                                <p:cTn id="31" presetID="9" presetClass="emph" presetSubtype="0" nodeType="withEffect">
                                  <p:stCondLst>
                                    <p:cond delay="0"/>
                                  </p:stCondLst>
                                  <p:childTnLst>
                                    <p:set>
                                      <p:cBhvr>
                                        <p:cTn id="32" dur="indefinite"/>
                                        <p:tgtEl>
                                          <p:spTgt spid="2">
                                            <p:txEl>
                                              <p:pRg st="4" end="4"/>
                                            </p:txEl>
                                          </p:spTgt>
                                        </p:tgtEl>
                                        <p:attrNameLst>
                                          <p:attrName>style.opacity</p:attrName>
                                        </p:attrNameLst>
                                      </p:cBhvr>
                                      <p:to>
                                        <p:strVal val="0.5"/>
                                      </p:to>
                                    </p:set>
                                    <p:animEffect filter="image" prLst="opacity: 0.5">
                                      <p:cBhvr rctx="IE">
                                        <p:cTn id="33" dur="indefinite"/>
                                        <p:tgtEl>
                                          <p:spTgt spid="2">
                                            <p:txEl>
                                              <p:pRg st="4" end="4"/>
                                            </p:txEl>
                                          </p:spTgt>
                                        </p:tgtEl>
                                      </p:cBhvr>
                                    </p:animEffect>
                                  </p:childTnLst>
                                </p:cTn>
                              </p:par>
                              <p:par>
                                <p:cTn id="34" presetID="9" presetClass="emph" presetSubtype="0" nodeType="withEffect">
                                  <p:stCondLst>
                                    <p:cond delay="0"/>
                                  </p:stCondLst>
                                  <p:childTnLst>
                                    <p:set>
                                      <p:cBhvr>
                                        <p:cTn id="35" dur="indefinite"/>
                                        <p:tgtEl>
                                          <p:spTgt spid="2">
                                            <p:txEl>
                                              <p:pRg st="5" end="5"/>
                                            </p:txEl>
                                          </p:spTgt>
                                        </p:tgtEl>
                                        <p:attrNameLst>
                                          <p:attrName>style.opacity</p:attrName>
                                        </p:attrNameLst>
                                      </p:cBhvr>
                                      <p:to>
                                        <p:strVal val="0.5"/>
                                      </p:to>
                                    </p:set>
                                    <p:animEffect filter="image" prLst="opacity: 0.5">
                                      <p:cBhvr rctx="IE">
                                        <p:cTn id="36" dur="indefinite"/>
                                        <p:tgtEl>
                                          <p:spTgt spid="2">
                                            <p:txEl>
                                              <p:pRg st="5" end="5"/>
                                            </p:txEl>
                                          </p:spTgt>
                                        </p:tgtEl>
                                      </p:cBhvr>
                                    </p:animEffect>
                                  </p:childTnLst>
                                </p:cTn>
                              </p:par>
                              <p:par>
                                <p:cTn id="37" presetID="1" presetClass="entr" presetSubtype="0" fill="hold" grpId="0" nodeType="with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
                                            <p:txEl>
                                              <p:pRg st="9" end="9"/>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143389</TotalTime>
  <Words>1911</Words>
  <Application>Microsoft Macintosh PowerPoint</Application>
  <PresentationFormat>On-screen Show (4:3)</PresentationFormat>
  <Paragraphs>74</Paragraphs>
  <Slides>17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Courier New</vt:lpstr>
      <vt:lpstr>Wingdings</vt:lpstr>
      <vt:lpstr>Office Theme</vt:lpstr>
      <vt:lpstr>Celebrating the Servant-Savior</vt:lpstr>
      <vt:lpstr>ISAIAH 54: The Servants’ Proper Response to the Their New Covenant Heritage</vt:lpstr>
      <vt:lpstr>A Proper Response to God’s Promises of Protection and Justice (54:11–17)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Postscript: The Significance of the Promises (54:17e)</vt:lpstr>
    </vt:vector>
  </TitlesOfParts>
  <Company>Bethlehem College and Seminary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cp:lastModifiedBy>
  <cp:revision>1424</cp:revision>
  <dcterms:created xsi:type="dcterms:W3CDTF">2015-09-20T10:17:33Z</dcterms:created>
  <dcterms:modified xsi:type="dcterms:W3CDTF">2018-10-28T21:09:21Z</dcterms:modified>
</cp:coreProperties>
</file>