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7"/>
  </p:notesMasterIdLst>
  <p:sldIdLst>
    <p:sldId id="875" r:id="rId2"/>
    <p:sldId id="877" r:id="rId3"/>
    <p:sldId id="861" r:id="rId4"/>
    <p:sldId id="863" r:id="rId5"/>
    <p:sldId id="818" r:id="rId6"/>
    <p:sldId id="866" r:id="rId7"/>
    <p:sldId id="872" r:id="rId8"/>
    <p:sldId id="867" r:id="rId9"/>
    <p:sldId id="868" r:id="rId10"/>
    <p:sldId id="865" r:id="rId11"/>
    <p:sldId id="869" r:id="rId12"/>
    <p:sldId id="878" r:id="rId13"/>
    <p:sldId id="870" r:id="rId14"/>
    <p:sldId id="871" r:id="rId15"/>
    <p:sldId id="87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69"/>
    <p:restoredTop sz="93052"/>
  </p:normalViewPr>
  <p:slideViewPr>
    <p:cSldViewPr snapToGrid="0" snapToObjects="1">
      <p:cViewPr varScale="1">
        <p:scale>
          <a:sx n="139" d="100"/>
          <a:sy n="139" d="100"/>
        </p:scale>
        <p:origin x="1240" y="16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10/28/18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10/28/18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10/28/18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10/28/18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10/28/18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461963" indent="-461963">
              <a:buFont typeface="Wingdings" pitchFamily="2" charset="2"/>
              <a:buChar char="q"/>
              <a:tabLst/>
              <a:defRPr sz="3200" b="1"/>
            </a:lvl1pPr>
            <a:lvl2pPr marL="915988" indent="-446088">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27025">
              <a:buFont typeface="Wingdings" pitchFamily="2" charset="2"/>
              <a:buChar char="§"/>
              <a:tabLst/>
              <a:defRPr sz="2400"/>
            </a:lvl4pPr>
            <a:lvl5pPr marL="1951038" indent="-35401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5">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414866"/>
            <a:ext cx="7886700" cy="6443133"/>
          </a:xfrm>
        </p:spPr>
        <p:txBody>
          <a:bodyPr vert="horz" lIns="45720" tIns="0" rIns="45720" bIns="0"/>
          <a:lstStyle>
            <a:lvl1pPr marL="461963" indent="-461963">
              <a:buSzPct val="100000"/>
              <a:buFont typeface="Wingdings" pitchFamily="2" charset="2"/>
              <a:buChar char="q"/>
              <a:tabLst/>
              <a:defRPr sz="3200" b="1"/>
            </a:lvl1pPr>
            <a:lvl2pPr marL="915988" indent="-461963">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44488">
              <a:buSzPct val="100000"/>
              <a:buFont typeface="Wingdings" pitchFamily="2" charset="2"/>
              <a:buChar char="§"/>
              <a:tabLst/>
              <a:defRPr sz="2400"/>
            </a:lvl4pPr>
            <a:lvl5pPr marL="1951038" indent="-354013">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10/28/18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dirty="0">
                <a:solidFill>
                  <a:schemeClr val="bg1"/>
                </a:solidFill>
              </a:rPr>
              <a:t>Jason S. </a:t>
            </a:r>
            <a:r>
              <a:rPr lang="en-US" sz="2800" dirty="0" err="1">
                <a:solidFill>
                  <a:schemeClr val="bg1"/>
                </a:solidFill>
              </a:rPr>
              <a:t>DeRouchie</a:t>
            </a:r>
            <a:r>
              <a:rPr lang="en-US" sz="2800" dirty="0">
                <a:solidFill>
                  <a:schemeClr val="bg1"/>
                </a:solidFill>
              </a:rPr>
              <a:t>, PhD</a:t>
            </a:r>
          </a:p>
          <a:p>
            <a:pPr algn="l">
              <a:spcBef>
                <a:spcPts val="0"/>
              </a:spcBef>
            </a:pPr>
            <a:r>
              <a:rPr lang="en-US" sz="2400" dirty="0">
                <a:solidFill>
                  <a:schemeClr val="bg1">
                    <a:lumMod val="85000"/>
                  </a:schemeClr>
                </a:solidFill>
              </a:rPr>
              <a:t>Professor of Old Testament and Biblical Theology</a:t>
            </a:r>
          </a:p>
          <a:p>
            <a:pPr algn="l">
              <a:spcBef>
                <a:spcPts val="0"/>
              </a:spcBef>
            </a:pPr>
            <a:r>
              <a:rPr lang="en-US" sz="240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p>
          <a:p>
            <a:pPr algn="l">
              <a:spcBef>
                <a:spcPts val="0"/>
              </a:spcBef>
            </a:pPr>
            <a:r>
              <a:rPr lang="en-US" sz="2400" dirty="0" err="1">
                <a:solidFill>
                  <a:schemeClr val="bg1">
                    <a:lumMod val="85000"/>
                  </a:schemeClr>
                </a:solidFill>
              </a:rPr>
              <a:t>www.jasonderouchie.com</a:t>
            </a:r>
            <a:endParaRPr lang="en-US" sz="2400" dirty="0">
              <a:solidFill>
                <a:schemeClr val="bg1">
                  <a:lumMod val="85000"/>
                </a:schemeClr>
              </a:solidFill>
            </a:endParaRPr>
          </a:p>
          <a:p>
            <a:pPr algn="l">
              <a:spcBef>
                <a:spcPts val="0"/>
              </a:spcBef>
            </a:pPr>
            <a:r>
              <a:rPr lang="en-US" sz="2400" dirty="0">
                <a:solidFill>
                  <a:schemeClr val="bg1">
                    <a:lumMod val="85000"/>
                  </a:schemeClr>
                </a:solidFill>
              </a:rPr>
              <a:t>Fall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96181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p:txBody>
          <a:bodyPr/>
          <a:lstStyle/>
          <a:p>
            <a:r>
              <a:rPr lang="en-US" sz="2800" dirty="0"/>
              <a:t>A Plea to Not Fear Disgrace (54:4–10)</a:t>
            </a:r>
          </a:p>
          <a:p>
            <a:pPr lvl="1"/>
            <a:r>
              <a:rPr lang="en-US" sz="2600" dirty="0"/>
              <a:t>The Plea to Not Fear Further Disgrace (54:4a–d)</a:t>
            </a:r>
          </a:p>
          <a:p>
            <a:pPr lvl="1"/>
            <a:r>
              <a:rPr lang="en-US" sz="2600" dirty="0"/>
              <a:t>The Reason to Not Fear (54:4e–5)</a:t>
            </a:r>
          </a:p>
          <a:p>
            <a:pPr lvl="2"/>
            <a:r>
              <a:rPr lang="en-US" dirty="0"/>
              <a:t>No remembrance of past shame (54:4ef).</a:t>
            </a:r>
          </a:p>
          <a:p>
            <a:pPr lvl="2"/>
            <a:r>
              <a:rPr lang="en-US" b="1" dirty="0">
                <a:solidFill>
                  <a:schemeClr val="accent5">
                    <a:lumMod val="75000"/>
                  </a:schemeClr>
                </a:solidFill>
              </a:rPr>
              <a:t>Yahweh is your Redeemer (54:5).</a:t>
            </a:r>
          </a:p>
          <a:p>
            <a:pPr lvl="1"/>
            <a:r>
              <a:rPr lang="en-US" sz="2600" dirty="0"/>
              <a:t>The Reason Developed (54:6–10)</a:t>
            </a:r>
          </a:p>
          <a:p>
            <a:pPr lvl="2"/>
            <a:endParaRPr lang="en-US" dirty="0"/>
          </a:p>
        </p:txBody>
      </p:sp>
      <p:sp>
        <p:nvSpPr>
          <p:cNvPr id="3" name="Title 2">
            <a:extLst>
              <a:ext uri="{FF2B5EF4-FFF2-40B4-BE49-F238E27FC236}">
                <a16:creationId xmlns:a16="http://schemas.microsoft.com/office/drawing/2014/main" id="{76B3AB61-8915-D345-A11B-E7EAE2B76208}"/>
              </a:ext>
            </a:extLst>
          </p:cNvPr>
          <p:cNvSpPr>
            <a:spLocks noGrp="1"/>
          </p:cNvSpPr>
          <p:nvPr>
            <p:ph type="title"/>
          </p:nvPr>
        </p:nvSpPr>
        <p:spPr/>
        <p:txBody>
          <a:bodyPr>
            <a:noAutofit/>
          </a:bodyPr>
          <a:lstStyle/>
          <a:p>
            <a:r>
              <a:rPr lang="en-US" sz="3000" dirty="0"/>
              <a:t>A Proper Response to Promises of Descendants, Dwelling, and No Disgrace (54:1–10) </a:t>
            </a:r>
            <a:r>
              <a:rPr lang="en-US" sz="3000" i="1" dirty="0"/>
              <a:t>cont.</a:t>
            </a:r>
          </a:p>
        </p:txBody>
      </p:sp>
    </p:spTree>
    <p:extLst>
      <p:ext uri="{BB962C8B-B14F-4D97-AF65-F5344CB8AC3E}">
        <p14:creationId xmlns:p14="http://schemas.microsoft.com/office/powerpoint/2010/main" val="2094326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a:bodyPr>
          <a:lstStyle/>
          <a:p>
            <a:pPr lvl="2"/>
            <a:r>
              <a:rPr lang="en-US" dirty="0"/>
              <a:t>Yahweh is your Redeemer (54:5).</a:t>
            </a:r>
          </a:p>
          <a:p>
            <a:pPr lvl="3"/>
            <a:r>
              <a:rPr lang="en-US" dirty="0"/>
              <a:t>If you could grasp the nature of your Savior, you would not fear!</a:t>
            </a:r>
          </a:p>
          <a:p>
            <a:pPr lvl="4"/>
            <a:r>
              <a:rPr lang="en-US" dirty="0"/>
              <a:t>“Your maker” (8x in book)</a:t>
            </a:r>
          </a:p>
          <a:p>
            <a:pPr lvl="4"/>
            <a:r>
              <a:rPr lang="en-US" dirty="0"/>
              <a:t>“Your husband” (1x in book)</a:t>
            </a:r>
          </a:p>
          <a:p>
            <a:pPr lvl="4"/>
            <a:r>
              <a:rPr lang="en-US" dirty="0"/>
              <a:t>“Yahweh of armies” (62x in book)</a:t>
            </a:r>
          </a:p>
          <a:p>
            <a:pPr lvl="4"/>
            <a:r>
              <a:rPr lang="en-US" dirty="0"/>
              <a:t>“The Holy One of Israel” (26x in book)</a:t>
            </a:r>
          </a:p>
          <a:p>
            <a:pPr lvl="4"/>
            <a:r>
              <a:rPr lang="en-US" dirty="0"/>
              <a:t>“Your Redeemer” (13x in book)</a:t>
            </a:r>
          </a:p>
          <a:p>
            <a:pPr lvl="4"/>
            <a:r>
              <a:rPr lang="en-US" dirty="0"/>
              <a:t>“The God of the whole earth” (1x in book)</a:t>
            </a:r>
          </a:p>
          <a:p>
            <a:pPr lvl="3"/>
            <a:r>
              <a:rPr lang="en-US" dirty="0"/>
              <a:t>The point: </a:t>
            </a:r>
            <a:r>
              <a:rPr lang="en-US" u="sng" dirty="0"/>
              <a:t>Rom 8:31</a:t>
            </a:r>
            <a:r>
              <a:rPr lang="en-US" dirty="0"/>
              <a:t>. If </a:t>
            </a:r>
            <a:r>
              <a:rPr lang="en-US" i="1" dirty="0"/>
              <a:t>God</a:t>
            </a:r>
            <a:r>
              <a:rPr lang="en-US" dirty="0"/>
              <a:t> is for us, who can be against us? </a:t>
            </a:r>
          </a:p>
        </p:txBody>
      </p:sp>
    </p:spTree>
    <p:extLst>
      <p:ext uri="{BB962C8B-B14F-4D97-AF65-F5344CB8AC3E}">
        <p14:creationId xmlns:p14="http://schemas.microsoft.com/office/powerpoint/2010/main" val="143504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p:cTn id="24" dur="indefinite"/>
                                        <p:tgtEl>
                                          <p:spTgt spid="2">
                                            <p:txEl>
                                              <p:pRg st="1" end="1"/>
                                            </p:txEl>
                                          </p:spTgt>
                                        </p:tgtEl>
                                        <p:attrNameLst>
                                          <p:attrName>style.opacity</p:attrName>
                                        </p:attrNameLst>
                                      </p:cBhvr>
                                      <p:to>
                                        <p:strVal val="0.5"/>
                                      </p:to>
                                    </p:set>
                                    <p:animEffect filter="image" prLst="opacity: 0.5">
                                      <p:cBhvr rctx="IE">
                                        <p:cTn id="25" dur="indefinite"/>
                                        <p:tgtEl>
                                          <p:spTgt spid="2">
                                            <p:txEl>
                                              <p:pRg st="1" end="1"/>
                                            </p:txEl>
                                          </p:spTgt>
                                        </p:tgtEl>
                                      </p:cBhvr>
                                    </p:animEffect>
                                  </p:childTnLst>
                                </p:cTn>
                              </p:par>
                              <p:par>
                                <p:cTn id="26" presetID="9" presetClass="emph" presetSubtype="0" nodeType="withEffect">
                                  <p:stCondLst>
                                    <p:cond delay="0"/>
                                  </p:stCondLst>
                                  <p:childTnLst>
                                    <p:set>
                                      <p:cBhvr>
                                        <p:cTn id="27" dur="indefinite"/>
                                        <p:tgtEl>
                                          <p:spTgt spid="2">
                                            <p:txEl>
                                              <p:pRg st="2" end="2"/>
                                            </p:txEl>
                                          </p:spTgt>
                                        </p:tgtEl>
                                        <p:attrNameLst>
                                          <p:attrName>style.opacity</p:attrName>
                                        </p:attrNameLst>
                                      </p:cBhvr>
                                      <p:to>
                                        <p:strVal val="0.5"/>
                                      </p:to>
                                    </p:set>
                                    <p:animEffect filter="image" prLst="opacity: 0.5">
                                      <p:cBhvr rctx="IE">
                                        <p:cTn id="28" dur="indefinite"/>
                                        <p:tgtEl>
                                          <p:spTgt spid="2">
                                            <p:txEl>
                                              <p:pRg st="2" end="2"/>
                                            </p:txEl>
                                          </p:spTgt>
                                        </p:tgtEl>
                                      </p:cBhvr>
                                    </p:animEffect>
                                  </p:childTnLst>
                                </p:cTn>
                              </p:par>
                              <p:par>
                                <p:cTn id="29" presetID="9" presetClass="emph" presetSubtype="0" nodeType="withEffect">
                                  <p:stCondLst>
                                    <p:cond delay="0"/>
                                  </p:stCondLst>
                                  <p:childTnLst>
                                    <p:set>
                                      <p:cBhvr>
                                        <p:cTn id="30" dur="indefinite"/>
                                        <p:tgtEl>
                                          <p:spTgt spid="2">
                                            <p:txEl>
                                              <p:pRg st="3" end="3"/>
                                            </p:txEl>
                                          </p:spTgt>
                                        </p:tgtEl>
                                        <p:attrNameLst>
                                          <p:attrName>style.opacity</p:attrName>
                                        </p:attrNameLst>
                                      </p:cBhvr>
                                      <p:to>
                                        <p:strVal val="0.5"/>
                                      </p:to>
                                    </p:set>
                                    <p:animEffect filter="image" prLst="opacity: 0.5">
                                      <p:cBhvr rctx="IE">
                                        <p:cTn id="31" dur="indefinite"/>
                                        <p:tgtEl>
                                          <p:spTgt spid="2">
                                            <p:txEl>
                                              <p:pRg st="3" end="3"/>
                                            </p:txEl>
                                          </p:spTgt>
                                        </p:tgtEl>
                                      </p:cBhvr>
                                    </p:animEffect>
                                  </p:childTnLst>
                                </p:cTn>
                              </p:par>
                              <p:par>
                                <p:cTn id="32" presetID="9" presetClass="emph" presetSubtype="0" nodeType="withEffect">
                                  <p:stCondLst>
                                    <p:cond delay="0"/>
                                  </p:stCondLst>
                                  <p:childTnLst>
                                    <p:set>
                                      <p:cBhvr>
                                        <p:cTn id="33" dur="indefinite"/>
                                        <p:tgtEl>
                                          <p:spTgt spid="2">
                                            <p:txEl>
                                              <p:pRg st="4" end="4"/>
                                            </p:txEl>
                                          </p:spTgt>
                                        </p:tgtEl>
                                        <p:attrNameLst>
                                          <p:attrName>style.opacity</p:attrName>
                                        </p:attrNameLst>
                                      </p:cBhvr>
                                      <p:to>
                                        <p:strVal val="0.5"/>
                                      </p:to>
                                    </p:set>
                                    <p:animEffect filter="image" prLst="opacity: 0.5">
                                      <p:cBhvr rctx="IE">
                                        <p:cTn id="34" dur="indefinite"/>
                                        <p:tgtEl>
                                          <p:spTgt spid="2">
                                            <p:txEl>
                                              <p:pRg st="4" end="4"/>
                                            </p:txEl>
                                          </p:spTgt>
                                        </p:tgtEl>
                                      </p:cBhvr>
                                    </p:animEffect>
                                  </p:childTnLst>
                                </p:cTn>
                              </p:par>
                              <p:par>
                                <p:cTn id="35" presetID="9" presetClass="emph" presetSubtype="0" nodeType="withEffect">
                                  <p:stCondLst>
                                    <p:cond delay="0"/>
                                  </p:stCondLst>
                                  <p:childTnLst>
                                    <p:set>
                                      <p:cBhvr>
                                        <p:cTn id="36" dur="indefinite"/>
                                        <p:tgtEl>
                                          <p:spTgt spid="2">
                                            <p:txEl>
                                              <p:pRg st="5" end="5"/>
                                            </p:txEl>
                                          </p:spTgt>
                                        </p:tgtEl>
                                        <p:attrNameLst>
                                          <p:attrName>style.opacity</p:attrName>
                                        </p:attrNameLst>
                                      </p:cBhvr>
                                      <p:to>
                                        <p:strVal val="0.5"/>
                                      </p:to>
                                    </p:set>
                                    <p:animEffect filter="image" prLst="opacity: 0.5">
                                      <p:cBhvr rctx="IE">
                                        <p:cTn id="37" dur="indefinite"/>
                                        <p:tgtEl>
                                          <p:spTgt spid="2">
                                            <p:txEl>
                                              <p:pRg st="5" end="5"/>
                                            </p:txEl>
                                          </p:spTgt>
                                        </p:tgtEl>
                                      </p:cBhvr>
                                    </p:animEffect>
                                  </p:childTnLst>
                                </p:cTn>
                              </p:par>
                              <p:par>
                                <p:cTn id="38" presetID="9" presetClass="emph" presetSubtype="0" nodeType="withEffect">
                                  <p:stCondLst>
                                    <p:cond delay="0"/>
                                  </p:stCondLst>
                                  <p:childTnLst>
                                    <p:set>
                                      <p:cBhvr>
                                        <p:cTn id="39" dur="indefinite"/>
                                        <p:tgtEl>
                                          <p:spTgt spid="2">
                                            <p:txEl>
                                              <p:pRg st="6" end="6"/>
                                            </p:txEl>
                                          </p:spTgt>
                                        </p:tgtEl>
                                        <p:attrNameLst>
                                          <p:attrName>style.opacity</p:attrName>
                                        </p:attrNameLst>
                                      </p:cBhvr>
                                      <p:to>
                                        <p:strVal val="0.5"/>
                                      </p:to>
                                    </p:set>
                                    <p:animEffect filter="image" prLst="opacity: 0.5">
                                      <p:cBhvr rctx="IE">
                                        <p:cTn id="40" dur="indefinite"/>
                                        <p:tgtEl>
                                          <p:spTgt spid="2">
                                            <p:txEl>
                                              <p:pRg st="6" end="6"/>
                                            </p:txEl>
                                          </p:spTgt>
                                        </p:tgtEl>
                                      </p:cBhvr>
                                    </p:animEffect>
                                  </p:childTnLst>
                                </p:cTn>
                              </p:par>
                              <p:par>
                                <p:cTn id="41" presetID="9" presetClass="emph" presetSubtype="0" nodeType="withEffect">
                                  <p:stCondLst>
                                    <p:cond delay="0"/>
                                  </p:stCondLst>
                                  <p:childTnLst>
                                    <p:set>
                                      <p:cBhvr>
                                        <p:cTn id="42" dur="indefinite"/>
                                        <p:tgtEl>
                                          <p:spTgt spid="2">
                                            <p:txEl>
                                              <p:pRg st="7" end="7"/>
                                            </p:txEl>
                                          </p:spTgt>
                                        </p:tgtEl>
                                        <p:attrNameLst>
                                          <p:attrName>style.opacity</p:attrName>
                                        </p:attrNameLst>
                                      </p:cBhvr>
                                      <p:to>
                                        <p:strVal val="0.5"/>
                                      </p:to>
                                    </p:set>
                                    <p:animEffect filter="image" prLst="opacity: 0.5">
                                      <p:cBhvr rctx="IE">
                                        <p:cTn id="43" dur="indefinite"/>
                                        <p:tgtEl>
                                          <p:spTgt spid="2">
                                            <p:txEl>
                                              <p:pRg st="7" end="7"/>
                                            </p:txEl>
                                          </p:spTgt>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lnSpcReduction="10000"/>
          </a:bodyPr>
          <a:lstStyle/>
          <a:p>
            <a:pPr lvl="3"/>
            <a:r>
              <a:rPr lang="en-US" dirty="0"/>
              <a:t>Samples of Yahweh as “Redeemer” in Isaiah</a:t>
            </a:r>
          </a:p>
          <a:p>
            <a:pPr lvl="4"/>
            <a:r>
              <a:rPr lang="en-US" u="sng" dirty="0"/>
              <a:t>Isa 41:14</a:t>
            </a:r>
            <a:r>
              <a:rPr lang="en-US" dirty="0"/>
              <a:t>. Fear not, you worm Jacob, you men of Israel! I am the one who helps you, declares the LORD; </a:t>
            </a:r>
            <a:r>
              <a:rPr lang="en-US" b="1" dirty="0"/>
              <a:t>your Redeemer </a:t>
            </a:r>
            <a:r>
              <a:rPr lang="en-US" dirty="0"/>
              <a:t>is the Holy One of Israel.</a:t>
            </a:r>
            <a:endParaRPr lang="en-US" u="sng" dirty="0"/>
          </a:p>
          <a:p>
            <a:pPr lvl="4"/>
            <a:r>
              <a:rPr lang="en-US" u="sng" dirty="0"/>
              <a:t>Isa 44:6</a:t>
            </a:r>
            <a:r>
              <a:rPr lang="en-US" dirty="0"/>
              <a:t>. Thus says the LORD, the King of Israel and </a:t>
            </a:r>
            <a:r>
              <a:rPr lang="en-US" b="1" dirty="0"/>
              <a:t>his Redeemer</a:t>
            </a:r>
            <a:r>
              <a:rPr lang="en-US" dirty="0"/>
              <a:t>, the LORD of hosts: “I am the first and I am the last; besides me there is no god.” </a:t>
            </a:r>
          </a:p>
          <a:p>
            <a:pPr lvl="4"/>
            <a:r>
              <a:rPr lang="en-US" u="sng" dirty="0"/>
              <a:t>Isa 49:7</a:t>
            </a:r>
            <a:r>
              <a:rPr lang="en-US" dirty="0"/>
              <a:t>. Thus says the LORD, </a:t>
            </a:r>
            <a:r>
              <a:rPr lang="en-US" b="1" dirty="0"/>
              <a:t>the Redeemer </a:t>
            </a:r>
            <a:r>
              <a:rPr lang="en-US" dirty="0"/>
              <a:t>of Israel, his Holy One, to one deeply despised, abhorred by the nation, the servant of rulers: “Kings shall see and arise; princes, and they shall prostrate themselves; because of the LORD, who is faithful, the Holy One of Israel, who has chosen you.”</a:t>
            </a:r>
          </a:p>
          <a:p>
            <a:pPr lvl="4"/>
            <a:r>
              <a:rPr lang="en-US" u="sng" dirty="0"/>
              <a:t>Isa 49:26</a:t>
            </a:r>
            <a:r>
              <a:rPr lang="en-US" dirty="0"/>
              <a:t>. I will make your oppressors eat their own flesh, and they shall be drunk with their own blood as with wine. Then all flesh shall know that I am the LORD your Savior, and </a:t>
            </a:r>
            <a:r>
              <a:rPr lang="en-US" b="1" dirty="0"/>
              <a:t>your Redeemer</a:t>
            </a:r>
            <a:r>
              <a:rPr lang="en-US" dirty="0"/>
              <a:t>, the Mighty One of Jacob.</a:t>
            </a:r>
          </a:p>
        </p:txBody>
      </p:sp>
    </p:spTree>
    <p:extLst>
      <p:ext uri="{BB962C8B-B14F-4D97-AF65-F5344CB8AC3E}">
        <p14:creationId xmlns:p14="http://schemas.microsoft.com/office/powerpoint/2010/main" val="400847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grpId="0" nodeType="clickEffect">
                                  <p:stCondLst>
                                    <p:cond delay="0"/>
                                  </p:stCondLst>
                                  <p:childTnLst>
                                    <p:set>
                                      <p:cBhvr>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1"/>
            <a:r>
              <a:rPr lang="en-US" dirty="0"/>
              <a:t>The Reason Developed (54:6–10)</a:t>
            </a:r>
          </a:p>
          <a:p>
            <a:pPr lvl="2"/>
            <a:r>
              <a:rPr lang="en-US" dirty="0"/>
              <a:t>Jerusalem’s cast-off state at God’s beckoning (54:6) </a:t>
            </a:r>
          </a:p>
          <a:p>
            <a:pPr lvl="3"/>
            <a:r>
              <a:rPr lang="en-US" i="1" dirty="0"/>
              <a:t>God’s divorce of the northern kingdom:</a:t>
            </a:r>
          </a:p>
          <a:p>
            <a:pPr lvl="4"/>
            <a:r>
              <a:rPr lang="en-US" u="sng" dirty="0"/>
              <a:t>Hos 2:2</a:t>
            </a:r>
            <a:r>
              <a:rPr lang="en-US" dirty="0"/>
              <a:t>. Plead with your mother, plead––for she is not my wife, and I am not her husband––that she put away her whoring from her face.</a:t>
            </a:r>
          </a:p>
          <a:p>
            <a:pPr lvl="3"/>
            <a:r>
              <a:rPr lang="en-US" i="1" dirty="0"/>
              <a:t>God’s anticipated divorce of the southern kingdom:</a:t>
            </a:r>
          </a:p>
          <a:p>
            <a:pPr lvl="4"/>
            <a:r>
              <a:rPr lang="en-US" u="sng" dirty="0" err="1"/>
              <a:t>Jer</a:t>
            </a:r>
            <a:r>
              <a:rPr lang="en-US" u="sng" dirty="0"/>
              <a:t> 3:8–10</a:t>
            </a:r>
            <a:r>
              <a:rPr lang="en-US" dirty="0"/>
              <a:t>. She saw that for all the adulteries of that faithless one, Israel, I had sent her away with a decree of divorce. Yet her treacherous sister Judah did not fear, but she too went and played the whore. </a:t>
            </a:r>
            <a:r>
              <a:rPr lang="en-US" baseline="30000" dirty="0"/>
              <a:t>9</a:t>
            </a:r>
            <a:r>
              <a:rPr lang="en-US" dirty="0"/>
              <a:t> Because she took her whoredom lightly, she polluted the land, committing adultery with stone and tree. </a:t>
            </a:r>
            <a:r>
              <a:rPr lang="en-US" baseline="30000" dirty="0"/>
              <a:t>10</a:t>
            </a:r>
            <a:r>
              <a:rPr lang="en-US" dirty="0"/>
              <a:t> Yet for all this her treacherous sister Judah did not return to me with her whole heart, but in pretense, declares the LORD.</a:t>
            </a:r>
          </a:p>
        </p:txBody>
      </p:sp>
    </p:spTree>
    <p:extLst>
      <p:ext uri="{BB962C8B-B14F-4D97-AF65-F5344CB8AC3E}">
        <p14:creationId xmlns:p14="http://schemas.microsoft.com/office/powerpoint/2010/main" val="350692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nodeType="clickEffect">
                                  <p:stCondLst>
                                    <p:cond delay="0"/>
                                  </p:stCondLst>
                                  <p:childTnLst>
                                    <p:set>
                                      <p:cBhvr>
                                        <p:cTn id="16" dur="indefinite"/>
                                        <p:tgtEl>
                                          <p:spTgt spid="2">
                                            <p:txEl>
                                              <p:pRg st="2" end="2"/>
                                            </p:txEl>
                                          </p:spTgt>
                                        </p:tgtEl>
                                        <p:attrNameLst>
                                          <p:attrName>style.opacity</p:attrName>
                                        </p:attrNameLst>
                                      </p:cBhvr>
                                      <p:to>
                                        <p:strVal val="0.5"/>
                                      </p:to>
                                    </p:set>
                                    <p:animEffect filter="image" prLst="opacity: 0.5">
                                      <p:cBhvr rctx="IE">
                                        <p:cTn id="17" dur="indefinite"/>
                                        <p:tgtEl>
                                          <p:spTgt spid="2">
                                            <p:txEl>
                                              <p:pRg st="2" end="2"/>
                                            </p:txEl>
                                          </p:spTgt>
                                        </p:tgtEl>
                                      </p:cBhvr>
                                    </p:animEffect>
                                  </p:childTnLst>
                                </p:cTn>
                              </p:par>
                              <p:par>
                                <p:cTn id="18" presetID="9" presetClass="emph" presetSubtype="0" nodeType="withEffect">
                                  <p:stCondLst>
                                    <p:cond delay="0"/>
                                  </p:stCondLst>
                                  <p:childTnLst>
                                    <p:set>
                                      <p:cBhvr>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lnSpcReduction="10000"/>
          </a:bodyPr>
          <a:lstStyle/>
          <a:p>
            <a:pPr lvl="2"/>
            <a:r>
              <a:rPr lang="en-US" dirty="0"/>
              <a:t>Redeemer Yahweh’s promise to restore with love (54:7–8)</a:t>
            </a:r>
          </a:p>
          <a:p>
            <a:pPr lvl="3"/>
            <a:r>
              <a:rPr lang="en-US" i="1" dirty="0"/>
              <a:t>God’s promise to redeem and transform his bride:</a:t>
            </a:r>
          </a:p>
          <a:p>
            <a:pPr lvl="4"/>
            <a:r>
              <a:rPr lang="en-US" u="sng" dirty="0"/>
              <a:t>Is 60:15</a:t>
            </a:r>
            <a:r>
              <a:rPr lang="en-US" dirty="0"/>
              <a:t>. Whereas you have been forsaken and hated, with no one passing through, I will make you majestic forever, a joy from age to age. </a:t>
            </a:r>
          </a:p>
          <a:p>
            <a:pPr lvl="4"/>
            <a:r>
              <a:rPr lang="en-US" u="sng" dirty="0"/>
              <a:t>Isa 62:4</a:t>
            </a:r>
            <a:r>
              <a:rPr lang="en-US" dirty="0"/>
              <a:t>. You shall no more be termed Forsaken, and your land shall no more be termed Desolate, but you shall be called My Delight Is in Her, and your land Married; for the LORD delights in you, and your land shall be married.</a:t>
            </a:r>
          </a:p>
          <a:p>
            <a:pPr lvl="4"/>
            <a:r>
              <a:rPr lang="en-US" u="sng" dirty="0"/>
              <a:t>Hos 2:14, 19–20</a:t>
            </a:r>
            <a:r>
              <a:rPr lang="en-US" dirty="0"/>
              <a:t>. Therefore, behold, I will allure her, and bring her into the wilderness, and speak tenderly to her…. </a:t>
            </a:r>
            <a:r>
              <a:rPr lang="en-US" baseline="30000" dirty="0"/>
              <a:t>19</a:t>
            </a:r>
            <a:r>
              <a:rPr lang="en-US" dirty="0"/>
              <a:t> And I will betroth you to me forever. I will betroth you to me in righteousness and in justice, in steadfast love and in mercy. </a:t>
            </a:r>
            <a:r>
              <a:rPr lang="en-US" baseline="30000" dirty="0"/>
              <a:t>20</a:t>
            </a:r>
            <a:r>
              <a:rPr lang="en-US" dirty="0"/>
              <a:t> I will betroth you to me in faithfulness. And you shall know the LORD.</a:t>
            </a:r>
          </a:p>
        </p:txBody>
      </p:sp>
    </p:spTree>
    <p:extLst>
      <p:ext uri="{BB962C8B-B14F-4D97-AF65-F5344CB8AC3E}">
        <p14:creationId xmlns:p14="http://schemas.microsoft.com/office/powerpoint/2010/main" val="51040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p:cTn id="19" dur="indefinite"/>
                                        <p:tgtEl>
                                          <p:spTgt spid="2">
                                            <p:txEl>
                                              <p:pRg st="3" end="3"/>
                                            </p:txEl>
                                          </p:spTgt>
                                        </p:tgtEl>
                                        <p:attrNameLst>
                                          <p:attrName>style.opacity</p:attrName>
                                        </p:attrNameLst>
                                      </p:cBhvr>
                                      <p:to>
                                        <p:strVal val="0.5"/>
                                      </p:to>
                                    </p:set>
                                    <p:animEffect filter="image" prLst="opacity: 0.5">
                                      <p:cBhvr rctx="IE">
                                        <p:cTn id="20" dur="indefinite"/>
                                        <p:tgtEl>
                                          <p:spTgt spid="2">
                                            <p:txEl>
                                              <p:pRg st="3" end="3"/>
                                            </p:txEl>
                                          </p:spTgt>
                                        </p:tgtEl>
                                      </p:cBhvr>
                                    </p:animEffect>
                                  </p:childTnLst>
                                </p:cTn>
                              </p:par>
                              <p:par>
                                <p:cTn id="21" presetID="1"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fontScale="92500" lnSpcReduction="10000"/>
          </a:bodyPr>
          <a:lstStyle/>
          <a:p>
            <a:pPr lvl="4"/>
            <a:r>
              <a:rPr lang="en-US" u="sng" dirty="0" err="1"/>
              <a:t>Jer</a:t>
            </a:r>
            <a:r>
              <a:rPr lang="en-US" u="sng" dirty="0"/>
              <a:t> 31:31–32</a:t>
            </a:r>
            <a:r>
              <a:rPr lang="en-US" dirty="0"/>
              <a:t>. Behold, the days are coming, declares the LORD, when I will make a new covenant with the house of Israel and the house of Judah, </a:t>
            </a:r>
            <a:r>
              <a:rPr lang="en-US" baseline="30000" dirty="0"/>
              <a:t>32</a:t>
            </a:r>
            <a:r>
              <a:rPr lang="en-US" dirty="0"/>
              <a:t> not like the covenant that I made with their fathers on the day when I took them by the hand to bring them out of the land of Egypt, my covenant that they broke, though I was their husband, declares the LORD.</a:t>
            </a:r>
          </a:p>
          <a:p>
            <a:pPr lvl="4"/>
            <a:r>
              <a:rPr lang="en-US" u="sng" dirty="0"/>
              <a:t>Rev 19:7–8</a:t>
            </a:r>
            <a:r>
              <a:rPr lang="en-US" dirty="0"/>
              <a:t>. “Let us rejoice and exult and give him the glory, for the marriage of the Lamb has come, and his Bride has made herself ready; </a:t>
            </a:r>
            <a:r>
              <a:rPr lang="en-US" baseline="30000" dirty="0"/>
              <a:t>8</a:t>
            </a:r>
            <a:r>
              <a:rPr lang="en-US" dirty="0"/>
              <a:t> it was granted her to clothe herself with fine linen, bright and pure”— for the fine linen is the righteous deeds of the saints. (Cf. </a:t>
            </a:r>
            <a:r>
              <a:rPr lang="en-US" dirty="0" err="1"/>
              <a:t>Eph</a:t>
            </a:r>
            <a:r>
              <a:rPr lang="en-US" dirty="0"/>
              <a:t> 5:25–27, 31–32)</a:t>
            </a:r>
          </a:p>
          <a:p>
            <a:pPr lvl="4"/>
            <a:r>
              <a:rPr lang="en-US" u="sng" dirty="0"/>
              <a:t>Rev 21:9–11</a:t>
            </a:r>
            <a:r>
              <a:rPr lang="en-US" dirty="0"/>
              <a:t>. Then came one of the seven angels who had the seven bowls full of the seven last plagues and spoke to me, saying, “Come, I will show you the Bride, the wife of the Lamb.” </a:t>
            </a:r>
            <a:r>
              <a:rPr lang="en-US" baseline="30000" dirty="0"/>
              <a:t>10</a:t>
            </a:r>
            <a:r>
              <a:rPr lang="en-US" dirty="0"/>
              <a:t> And he carried me away in the Spirit to a great, high mountain, and showed me the holy city Jerusalem coming down out of heaven from God, </a:t>
            </a:r>
            <a:r>
              <a:rPr lang="en-US" baseline="30000" dirty="0"/>
              <a:t>11</a:t>
            </a:r>
            <a:r>
              <a:rPr lang="en-US" dirty="0"/>
              <a:t> having the glory of God, its radiance like a most rare jewel, like a jasper, clear as crystal. (Cf. Gal 4:26)</a:t>
            </a:r>
          </a:p>
        </p:txBody>
      </p:sp>
    </p:spTree>
    <p:extLst>
      <p:ext uri="{BB962C8B-B14F-4D97-AF65-F5344CB8AC3E}">
        <p14:creationId xmlns:p14="http://schemas.microsoft.com/office/powerpoint/2010/main" val="146154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p:cTn id="13" dur="indefinite"/>
                                        <p:tgtEl>
                                          <p:spTgt spid="2">
                                            <p:txEl>
                                              <p:pRg st="1" end="1"/>
                                            </p:txEl>
                                          </p:spTgt>
                                        </p:tgtEl>
                                        <p:attrNameLst>
                                          <p:attrName>style.opacity</p:attrName>
                                        </p:attrNameLst>
                                      </p:cBhvr>
                                      <p:to>
                                        <p:strVal val="0.5"/>
                                      </p:to>
                                    </p:set>
                                    <p:animEffect filter="image" prLst="opacity: 0.5">
                                      <p:cBhvr rctx="IE">
                                        <p:cTn id="14" dur="indefinite"/>
                                        <p:tgtEl>
                                          <p:spTgt spid="2">
                                            <p:txEl>
                                              <p:pRg st="1" end="1"/>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3"/>
            <a:r>
              <a:rPr lang="en-US" i="1" dirty="0"/>
              <a:t>With everlasting love I will have compassion on you:</a:t>
            </a:r>
          </a:p>
          <a:p>
            <a:pPr lvl="4"/>
            <a:r>
              <a:rPr lang="en-US" u="sng" dirty="0" err="1"/>
              <a:t>Psa</a:t>
            </a:r>
            <a:r>
              <a:rPr lang="en-US" u="sng" dirty="0"/>
              <a:t> 13:5</a:t>
            </a:r>
            <a:r>
              <a:rPr lang="en-US" dirty="0"/>
              <a:t>. But I have trusted in your </a:t>
            </a:r>
            <a:r>
              <a:rPr lang="en-US" i="1" dirty="0"/>
              <a:t>steadfast love</a:t>
            </a:r>
            <a:r>
              <a:rPr lang="en-US" dirty="0"/>
              <a:t>; my heart shall rejoice in your salvation. </a:t>
            </a:r>
          </a:p>
          <a:p>
            <a:pPr lvl="4"/>
            <a:r>
              <a:rPr lang="en-US" u="sng" dirty="0" err="1"/>
              <a:t>Psa</a:t>
            </a:r>
            <a:r>
              <a:rPr lang="en-US" u="sng" dirty="0"/>
              <a:t> 36:7</a:t>
            </a:r>
            <a:r>
              <a:rPr lang="en-US" dirty="0"/>
              <a:t>. How precious is your </a:t>
            </a:r>
            <a:r>
              <a:rPr lang="en-US" i="1" dirty="0"/>
              <a:t>steadfast love</a:t>
            </a:r>
            <a:r>
              <a:rPr lang="en-US" dirty="0"/>
              <a:t>, O God! The children of mankind take refuge in the shadow of your wings. </a:t>
            </a:r>
          </a:p>
          <a:p>
            <a:pPr lvl="4"/>
            <a:r>
              <a:rPr lang="en-US" u="sng" dirty="0" err="1"/>
              <a:t>Psa</a:t>
            </a:r>
            <a:r>
              <a:rPr lang="en-US" u="sng" dirty="0"/>
              <a:t> 51:1</a:t>
            </a:r>
            <a:r>
              <a:rPr lang="en-US" dirty="0"/>
              <a:t>. Have mercy on me, O God, according to your </a:t>
            </a:r>
            <a:r>
              <a:rPr lang="en-US" i="1" dirty="0"/>
              <a:t>steadfast love</a:t>
            </a:r>
            <a:r>
              <a:rPr lang="en-US" dirty="0"/>
              <a:t>; according to your abundant mercy blot out my transgressions.</a:t>
            </a:r>
          </a:p>
          <a:p>
            <a:pPr lvl="4"/>
            <a:endParaRPr lang="en-US" i="1" dirty="0"/>
          </a:p>
        </p:txBody>
      </p:sp>
    </p:spTree>
    <p:extLst>
      <p:ext uri="{BB962C8B-B14F-4D97-AF65-F5344CB8AC3E}">
        <p14:creationId xmlns:p14="http://schemas.microsoft.com/office/powerpoint/2010/main" val="85199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a:bodyPr>
          <a:lstStyle/>
          <a:p>
            <a:pPr lvl="2"/>
            <a:r>
              <a:rPr lang="en-US" dirty="0"/>
              <a:t>Compassionate Yahweh’s oath-bound certainty of a new covenant (54:9–10)</a:t>
            </a:r>
          </a:p>
          <a:p>
            <a:pPr lvl="3"/>
            <a:r>
              <a:rPr lang="en-US" dirty="0"/>
              <a:t>“Like the days of Noah to me”?</a:t>
            </a:r>
          </a:p>
        </p:txBody>
      </p:sp>
    </p:spTree>
    <p:extLst>
      <p:ext uri="{BB962C8B-B14F-4D97-AF65-F5344CB8AC3E}">
        <p14:creationId xmlns:p14="http://schemas.microsoft.com/office/powerpoint/2010/main" val="176349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a:bodyPr>
          <a:lstStyle/>
          <a:p>
            <a:pPr lvl="2"/>
            <a:r>
              <a:rPr lang="en-US" dirty="0"/>
              <a:t>Compassionate Yahweh’s oath-bound certainty of a new covenant (54:9–10)</a:t>
            </a:r>
          </a:p>
          <a:p>
            <a:pPr lvl="3"/>
            <a:r>
              <a:rPr lang="en-US" dirty="0"/>
              <a:t>“Like the days of Noah to me”: </a:t>
            </a:r>
          </a:p>
          <a:p>
            <a:pPr lvl="4"/>
            <a:r>
              <a:rPr lang="en-US" u="sng" dirty="0"/>
              <a:t>Gen 8:21</a:t>
            </a:r>
            <a:r>
              <a:rPr lang="en-US" dirty="0"/>
              <a:t>. And when the LORD smelled the pleasing aroma, the LORD said in his heart, “I will never again curse the ground because of man, for the intention of man’s heart is evil from his youth. Neither will I ever again strike down every living creature as I have done.” </a:t>
            </a:r>
          </a:p>
          <a:p>
            <a:pPr lvl="4"/>
            <a:r>
              <a:rPr lang="en-US" u="sng" dirty="0"/>
              <a:t>Gen 9:11</a:t>
            </a:r>
            <a:r>
              <a:rPr lang="en-US" dirty="0"/>
              <a:t>. I establish my covenant with you, that never again shall all flesh be cut off by the waters of the flood, and never again shall there be a flood to destroy the earth.</a:t>
            </a:r>
          </a:p>
          <a:p>
            <a:pPr lvl="4"/>
            <a:r>
              <a:rPr lang="en-US" u="sng" dirty="0" err="1"/>
              <a:t>Jer</a:t>
            </a:r>
            <a:r>
              <a:rPr lang="en-US" u="sng" dirty="0"/>
              <a:t> 33:20–21</a:t>
            </a:r>
            <a:r>
              <a:rPr lang="en-US" dirty="0"/>
              <a:t>. If you can break my covenant with the day and my covenant with the night, so that day and night will not come at their appointed time, </a:t>
            </a:r>
            <a:r>
              <a:rPr lang="en-US" baseline="30000" dirty="0"/>
              <a:t>21</a:t>
            </a:r>
            <a:r>
              <a:rPr lang="en-US" dirty="0"/>
              <a:t> then also my covenant with David my servant may be broken.</a:t>
            </a:r>
          </a:p>
          <a:p>
            <a:pPr lvl="4"/>
            <a:endParaRPr lang="en-US" dirty="0"/>
          </a:p>
        </p:txBody>
      </p:sp>
    </p:spTree>
    <p:extLst>
      <p:ext uri="{BB962C8B-B14F-4D97-AF65-F5344CB8AC3E}">
        <p14:creationId xmlns:p14="http://schemas.microsoft.com/office/powerpoint/2010/main" val="195814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2" end="2"/>
                                            </p:txEl>
                                          </p:spTgt>
                                        </p:tgtEl>
                                        <p:attrNameLst>
                                          <p:attrName>style.opacity</p:attrName>
                                        </p:attrNameLst>
                                      </p:cBhvr>
                                      <p:to>
                                        <p:strVal val="0.5"/>
                                      </p:to>
                                    </p:set>
                                    <p:animEffect filter="image" prLst="opacity: 0.5">
                                      <p:cBhvr rctx="IE">
                                        <p:cTn id="7" dur="indefinite"/>
                                        <p:tgtEl>
                                          <p:spTgt spid="2">
                                            <p:txEl>
                                              <p:pRg st="2" end="2"/>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p:cTn id="13" dur="indefinite"/>
                                        <p:tgtEl>
                                          <p:spTgt spid="2">
                                            <p:txEl>
                                              <p:pRg st="3" end="3"/>
                                            </p:txEl>
                                          </p:spTgt>
                                        </p:tgtEl>
                                        <p:attrNameLst>
                                          <p:attrName>style.opacity</p:attrName>
                                        </p:attrNameLst>
                                      </p:cBhvr>
                                      <p:to>
                                        <p:strVal val="0.5"/>
                                      </p:to>
                                    </p:set>
                                    <p:animEffect filter="image" prLst="opacity: 0.5">
                                      <p:cBhvr rctx="IE">
                                        <p:cTn id="14" dur="indefinite"/>
                                        <p:tgtEl>
                                          <p:spTgt spid="2">
                                            <p:txEl>
                                              <p:pRg st="3" end="3"/>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a:bodyPr>
          <a:lstStyle/>
          <a:p>
            <a:pPr lvl="3"/>
            <a:r>
              <a:rPr lang="en-US" dirty="0"/>
              <a:t>The eternally unchanging “covenant of peace”</a:t>
            </a:r>
          </a:p>
          <a:p>
            <a:pPr lvl="4"/>
            <a:r>
              <a:rPr lang="en-US" dirty="0"/>
              <a:t>Titles for the new covenant:</a:t>
            </a:r>
          </a:p>
          <a:p>
            <a:pPr marL="2401888" lvl="5" indent="-347663"/>
            <a:r>
              <a:rPr lang="en-US" sz="2400" b="1" dirty="0"/>
              <a:t>“Everlasting Covenant” </a:t>
            </a:r>
            <a:r>
              <a:rPr lang="en-US" sz="2400" dirty="0">
                <a:solidFill>
                  <a:schemeClr val="tx1">
                    <a:lumMod val="85000"/>
                    <a:lumOff val="15000"/>
                  </a:schemeClr>
                </a:solidFill>
              </a:rPr>
              <a:t>(6x): </a:t>
            </a:r>
            <a:r>
              <a:rPr lang="en-US" sz="2400" dirty="0" err="1">
                <a:solidFill>
                  <a:schemeClr val="tx1">
                    <a:lumMod val="85000"/>
                    <a:lumOff val="15000"/>
                  </a:schemeClr>
                </a:solidFill>
              </a:rPr>
              <a:t>Jer</a:t>
            </a:r>
            <a:r>
              <a:rPr lang="en-US" sz="2400" dirty="0">
                <a:solidFill>
                  <a:schemeClr val="tx1">
                    <a:lumMod val="85000"/>
                    <a:lumOff val="15000"/>
                  </a:schemeClr>
                </a:solidFill>
              </a:rPr>
              <a:t> 32:36–41; 50:2–5; </a:t>
            </a:r>
            <a:r>
              <a:rPr lang="en-US" sz="2400" dirty="0" err="1">
                <a:solidFill>
                  <a:schemeClr val="tx1">
                    <a:lumMod val="85000"/>
                    <a:lumOff val="15000"/>
                  </a:schemeClr>
                </a:solidFill>
              </a:rPr>
              <a:t>Ezek</a:t>
            </a:r>
            <a:r>
              <a:rPr lang="en-US" sz="2400" dirty="0">
                <a:solidFill>
                  <a:schemeClr val="tx1">
                    <a:lumMod val="85000"/>
                    <a:lumOff val="15000"/>
                  </a:schemeClr>
                </a:solidFill>
              </a:rPr>
              <a:t> 16:59–63; 37:15–28 (esp. v. 26); Isa 55:1–5 (cf. Rev 21:6; 22:17)</a:t>
            </a:r>
          </a:p>
          <a:p>
            <a:pPr marL="2401888" lvl="5" indent="-347663"/>
            <a:r>
              <a:rPr lang="en-US" sz="2400" b="1" dirty="0"/>
              <a:t>“Covenant” </a:t>
            </a:r>
            <a:r>
              <a:rPr lang="en-US" sz="2400" dirty="0">
                <a:solidFill>
                  <a:schemeClr val="tx1">
                    <a:lumMod val="85000"/>
                    <a:lumOff val="15000"/>
                  </a:schemeClr>
                </a:solidFill>
              </a:rPr>
              <a:t>(4x): Isa 42:5–7; 49:8–12; 59:21; Hos 2:18–23</a:t>
            </a:r>
          </a:p>
          <a:p>
            <a:pPr marL="2401888" lvl="5" indent="-347663"/>
            <a:r>
              <a:rPr lang="en-US" sz="2400" b="1" dirty="0"/>
              <a:t>Promise that the people of God will be given a new/unified heart and a new spirit </a:t>
            </a:r>
            <a:r>
              <a:rPr lang="en-US" sz="2400" dirty="0">
                <a:solidFill>
                  <a:schemeClr val="tx1">
                    <a:lumMod val="85000"/>
                    <a:lumOff val="15000"/>
                  </a:schemeClr>
                </a:solidFill>
              </a:rPr>
              <a:t>(4x): </a:t>
            </a:r>
            <a:r>
              <a:rPr lang="en-US" sz="2400" dirty="0" err="1">
                <a:solidFill>
                  <a:schemeClr val="tx1">
                    <a:lumMod val="85000"/>
                    <a:lumOff val="15000"/>
                  </a:schemeClr>
                </a:solidFill>
              </a:rPr>
              <a:t>Jer</a:t>
            </a:r>
            <a:r>
              <a:rPr lang="en-US" sz="2400" dirty="0">
                <a:solidFill>
                  <a:schemeClr val="tx1">
                    <a:lumMod val="85000"/>
                    <a:lumOff val="15000"/>
                  </a:schemeClr>
                </a:solidFill>
              </a:rPr>
              <a:t> 32:39; </a:t>
            </a:r>
            <a:r>
              <a:rPr lang="en-US" sz="2400" dirty="0" err="1">
                <a:solidFill>
                  <a:schemeClr val="tx1">
                    <a:lumMod val="85000"/>
                    <a:lumOff val="15000"/>
                  </a:schemeClr>
                </a:solidFill>
              </a:rPr>
              <a:t>Ezek</a:t>
            </a:r>
            <a:r>
              <a:rPr lang="en-US" sz="2400" dirty="0">
                <a:solidFill>
                  <a:schemeClr val="tx1">
                    <a:lumMod val="85000"/>
                    <a:lumOff val="15000"/>
                  </a:schemeClr>
                </a:solidFill>
              </a:rPr>
              <a:t> 11:18–21; 18:30–32; 36:24–32 (esp. v. 26)</a:t>
            </a:r>
          </a:p>
          <a:p>
            <a:pPr marL="2401888" lvl="5" indent="-347663"/>
            <a:r>
              <a:rPr lang="en-US" sz="2400" b="1" dirty="0"/>
              <a:t>“Covenant of Peace” </a:t>
            </a:r>
            <a:r>
              <a:rPr lang="en-US" sz="2400" dirty="0">
                <a:solidFill>
                  <a:schemeClr val="tx1">
                    <a:lumMod val="85000"/>
                    <a:lumOff val="15000"/>
                  </a:schemeClr>
                </a:solidFill>
              </a:rPr>
              <a:t>(3x): </a:t>
            </a:r>
            <a:r>
              <a:rPr lang="en-US" sz="2400" dirty="0" err="1">
                <a:solidFill>
                  <a:schemeClr val="tx1">
                    <a:lumMod val="85000"/>
                    <a:lumOff val="15000"/>
                  </a:schemeClr>
                </a:solidFill>
              </a:rPr>
              <a:t>Ezek</a:t>
            </a:r>
            <a:r>
              <a:rPr lang="en-US" sz="2400" dirty="0">
                <a:solidFill>
                  <a:schemeClr val="tx1">
                    <a:lumMod val="85000"/>
                    <a:lumOff val="15000"/>
                  </a:schemeClr>
                </a:solidFill>
              </a:rPr>
              <a:t> 34:20–31 (esp. v. 25); 37:15–28 (esp. v. 26); Isa 54:1–10 (esp. vv. 9–10)</a:t>
            </a:r>
          </a:p>
          <a:p>
            <a:pPr marL="2401888" lvl="5" indent="-347663"/>
            <a:r>
              <a:rPr lang="en-US" sz="2400" b="1" dirty="0"/>
              <a:t>“New covenant</a:t>
            </a:r>
            <a:r>
              <a:rPr lang="en-US" sz="2400" b="1" dirty="0">
                <a:solidFill>
                  <a:schemeClr val="tx1">
                    <a:lumMod val="85000"/>
                    <a:lumOff val="15000"/>
                  </a:schemeClr>
                </a:solidFill>
              </a:rPr>
              <a:t>” </a:t>
            </a:r>
            <a:r>
              <a:rPr lang="en-US" sz="2400" dirty="0">
                <a:solidFill>
                  <a:schemeClr val="tx1">
                    <a:lumMod val="85000"/>
                    <a:lumOff val="15000"/>
                  </a:schemeClr>
                </a:solidFill>
              </a:rPr>
              <a:t>(1x): </a:t>
            </a:r>
            <a:r>
              <a:rPr lang="en-US" sz="2400" dirty="0" err="1">
                <a:solidFill>
                  <a:schemeClr val="tx1">
                    <a:lumMod val="85000"/>
                    <a:lumOff val="15000"/>
                  </a:schemeClr>
                </a:solidFill>
              </a:rPr>
              <a:t>Jer</a:t>
            </a:r>
            <a:r>
              <a:rPr lang="en-US" sz="2400" dirty="0">
                <a:solidFill>
                  <a:schemeClr val="tx1">
                    <a:lumMod val="85000"/>
                    <a:lumOff val="15000"/>
                  </a:schemeClr>
                </a:solidFill>
              </a:rPr>
              <a:t> 31:31–34</a:t>
            </a:r>
          </a:p>
        </p:txBody>
      </p:sp>
    </p:spTree>
    <p:extLst>
      <p:ext uri="{BB962C8B-B14F-4D97-AF65-F5344CB8AC3E}">
        <p14:creationId xmlns:p14="http://schemas.microsoft.com/office/powerpoint/2010/main" val="172275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lnSpcReduction="10000"/>
          </a:bodyPr>
          <a:lstStyle/>
          <a:p>
            <a:pPr lvl="4"/>
            <a:r>
              <a:rPr lang="en-US" dirty="0"/>
              <a:t>A new creation covenant under the new David. </a:t>
            </a:r>
          </a:p>
          <a:p>
            <a:pPr marL="2292350" lvl="5" indent="-347663"/>
            <a:r>
              <a:rPr lang="en-US" sz="2400" u="sng" dirty="0" err="1"/>
              <a:t>Ezek</a:t>
            </a:r>
            <a:r>
              <a:rPr lang="en-US" sz="2400" u="sng" dirty="0"/>
              <a:t> 34:23–26, 30–31</a:t>
            </a:r>
            <a:r>
              <a:rPr lang="en-US" sz="2400" dirty="0"/>
              <a:t>. I will set up over them </a:t>
            </a:r>
            <a:r>
              <a:rPr lang="en-US" sz="2400" b="1" dirty="0"/>
              <a:t>one shepherd</a:t>
            </a:r>
            <a:r>
              <a:rPr lang="en-US" sz="2400" dirty="0"/>
              <a:t>, my servant David, and he shall feed them…. </a:t>
            </a:r>
            <a:r>
              <a:rPr lang="en-US" sz="2400" baseline="30000" dirty="0"/>
              <a:t>24</a:t>
            </a:r>
            <a:r>
              <a:rPr lang="en-US" sz="2400" dirty="0"/>
              <a:t> And I, the LORD, will be their God, and my servant David shall be prince among them. I am the LORD; I have spoken. </a:t>
            </a:r>
            <a:r>
              <a:rPr lang="en-US" sz="2400" baseline="30000" dirty="0"/>
              <a:t>25</a:t>
            </a:r>
            <a:r>
              <a:rPr lang="en-US" sz="2400" dirty="0"/>
              <a:t> I will make with them </a:t>
            </a:r>
            <a:r>
              <a:rPr lang="en-US" sz="2400" b="1" i="1" dirty="0">
                <a:solidFill>
                  <a:schemeClr val="accent5">
                    <a:lumMod val="75000"/>
                  </a:schemeClr>
                </a:solidFill>
              </a:rPr>
              <a:t>a covenant of peace</a:t>
            </a:r>
            <a:r>
              <a:rPr lang="en-US" sz="2400" i="1" dirty="0"/>
              <a:t> </a:t>
            </a:r>
            <a:r>
              <a:rPr lang="en-US" sz="2400" dirty="0"/>
              <a:t>and banish wild beasts from the land, so that they may dwell securely in the wilderness and sleep in the woods. </a:t>
            </a:r>
            <a:r>
              <a:rPr lang="en-US" sz="2400" baseline="30000" dirty="0"/>
              <a:t>26</a:t>
            </a:r>
            <a:r>
              <a:rPr lang="en-US" sz="2400" dirty="0"/>
              <a:t> And I will make them and the places all around my hill a blessing, and I will send down the showers in their season; they shall be showers of blessing…. </a:t>
            </a:r>
            <a:r>
              <a:rPr lang="en-US" sz="2400" baseline="30000" dirty="0"/>
              <a:t>30</a:t>
            </a:r>
            <a:r>
              <a:rPr lang="en-US" sz="2400" dirty="0"/>
              <a:t> And they shall know that I am the LORD their God with them, and that they, the house of Israel, are my people, declares the Lord GOD. </a:t>
            </a:r>
            <a:r>
              <a:rPr lang="en-US" sz="2400" baseline="30000" dirty="0"/>
              <a:t>31</a:t>
            </a:r>
            <a:r>
              <a:rPr lang="en-US" sz="2400" dirty="0"/>
              <a:t> And you are my sheep, human sheep of my pasture, and I am your God, declares the Lord GOD. </a:t>
            </a:r>
          </a:p>
        </p:txBody>
      </p:sp>
    </p:spTree>
    <p:extLst>
      <p:ext uri="{BB962C8B-B14F-4D97-AF65-F5344CB8AC3E}">
        <p14:creationId xmlns:p14="http://schemas.microsoft.com/office/powerpoint/2010/main" val="422301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C0DBF3-53C9-F445-8A39-D486E49F2293}"/>
              </a:ext>
            </a:extLst>
          </p:cNvPr>
          <p:cNvSpPr>
            <a:spLocks noGrp="1"/>
          </p:cNvSpPr>
          <p:nvPr>
            <p:ph type="body" orient="vert" idx="1"/>
          </p:nvPr>
        </p:nvSpPr>
        <p:spPr/>
        <p:txBody>
          <a:bodyPr/>
          <a:lstStyle/>
          <a:p>
            <a:pPr marL="2289175" lvl="3" indent="-342900">
              <a:buFont typeface="Arial" panose="020B0604020202020204" pitchFamily="34" charset="0"/>
              <a:buChar char="•"/>
            </a:pPr>
            <a:r>
              <a:rPr lang="en-US" u="sng" dirty="0"/>
              <a:t>John 10:16</a:t>
            </a:r>
            <a:r>
              <a:rPr lang="en-US" dirty="0"/>
              <a:t>. And I have other sheep that are not of this fold. I must bring them also, and they will listen to my voice. So there will be one flock, </a:t>
            </a:r>
            <a:r>
              <a:rPr lang="en-US" b="1" dirty="0"/>
              <a:t>one shepherd</a:t>
            </a:r>
            <a:r>
              <a:rPr lang="en-US" dirty="0"/>
              <a:t>.</a:t>
            </a:r>
          </a:p>
        </p:txBody>
      </p:sp>
    </p:spTree>
    <p:extLst>
      <p:ext uri="{BB962C8B-B14F-4D97-AF65-F5344CB8AC3E}">
        <p14:creationId xmlns:p14="http://schemas.microsoft.com/office/powerpoint/2010/main" val="4113730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46E30D87-1109-234E-90FE-D49F66A0DCBE}"/>
              </a:ext>
            </a:extLst>
          </p:cNvPr>
          <p:cNvSpPr>
            <a:spLocks noGrp="1"/>
          </p:cNvSpPr>
          <p:nvPr>
            <p:ph type="body" orient="vert" idx="1"/>
          </p:nvPr>
        </p:nvSpPr>
        <p:spPr>
          <a:xfrm>
            <a:off x="628650" y="414866"/>
            <a:ext cx="7886700" cy="6443133"/>
          </a:xfrm>
        </p:spPr>
        <p:txBody>
          <a:bodyPr>
            <a:normAutofit lnSpcReduction="10000"/>
          </a:bodyPr>
          <a:lstStyle/>
          <a:p>
            <a:pPr marL="2292350" lvl="5" indent="-347663"/>
            <a:r>
              <a:rPr lang="en-US" sz="2400" u="sng" dirty="0" err="1"/>
              <a:t>Ezek</a:t>
            </a:r>
            <a:r>
              <a:rPr lang="en-US" sz="2400" u="sng" dirty="0"/>
              <a:t> 37:24, 26–28</a:t>
            </a:r>
            <a:r>
              <a:rPr lang="en-US" sz="2400" dirty="0"/>
              <a:t>. My servant David shall be king over them, and they shall all have </a:t>
            </a:r>
            <a:r>
              <a:rPr lang="en-US" sz="2400" b="1" dirty="0"/>
              <a:t>one shepherd</a:t>
            </a:r>
            <a:r>
              <a:rPr lang="en-US" sz="2400" dirty="0"/>
              <a:t>. They shall walk in my rules and be careful to obey my statutes…. </a:t>
            </a:r>
            <a:r>
              <a:rPr lang="en-US" sz="2400" baseline="30000" dirty="0"/>
              <a:t>26</a:t>
            </a:r>
            <a:r>
              <a:rPr lang="en-US" sz="2400" dirty="0"/>
              <a:t> I will make </a:t>
            </a:r>
            <a:r>
              <a:rPr lang="en-US" sz="2400" b="1" i="1" dirty="0">
                <a:solidFill>
                  <a:schemeClr val="accent5">
                    <a:lumMod val="75000"/>
                  </a:schemeClr>
                </a:solidFill>
              </a:rPr>
              <a:t>a covenant of peace </a:t>
            </a:r>
            <a:r>
              <a:rPr lang="en-US" sz="2400" dirty="0"/>
              <a:t>with them. It shall be </a:t>
            </a:r>
            <a:r>
              <a:rPr lang="en-US" sz="2400" b="1" dirty="0"/>
              <a:t>an everlasting covenant </a:t>
            </a:r>
            <a:r>
              <a:rPr lang="en-US" sz="2400" dirty="0"/>
              <a:t>with them. And I will set them in their land and multiply them, and will set my sanctuary in their midst forevermore. </a:t>
            </a:r>
            <a:r>
              <a:rPr lang="en-US" sz="2400" baseline="30000" dirty="0"/>
              <a:t>27</a:t>
            </a:r>
            <a:r>
              <a:rPr lang="en-US" sz="2400" dirty="0"/>
              <a:t> </a:t>
            </a:r>
            <a:r>
              <a:rPr lang="en-US" sz="2400" b="1" dirty="0"/>
              <a:t>My dwelling place shall be with them, and I will be their God, and they shall be my people. </a:t>
            </a:r>
            <a:r>
              <a:rPr lang="en-US" sz="2400" baseline="30000" dirty="0"/>
              <a:t>28</a:t>
            </a:r>
            <a:r>
              <a:rPr lang="en-US" sz="2400" dirty="0"/>
              <a:t> Then the nations will know that I am the LORD who sanctifies Israel, when my sanctuary is in their midst forevermore.</a:t>
            </a:r>
          </a:p>
          <a:p>
            <a:pPr marL="2292350" lvl="5" indent="-347663"/>
            <a:r>
              <a:rPr lang="en-US" sz="2400" u="sng" dirty="0"/>
              <a:t>2 Cor 6:16</a:t>
            </a:r>
            <a:r>
              <a:rPr lang="en-US" sz="2400" dirty="0"/>
              <a:t>. What agreement has the temple of God with idols? For we are the temple of the living God; as God said, “</a:t>
            </a:r>
            <a:r>
              <a:rPr lang="en-US" sz="2400" b="1" dirty="0"/>
              <a:t>I will make my dwelling among them</a:t>
            </a:r>
            <a:r>
              <a:rPr lang="en-US" sz="2400" dirty="0"/>
              <a:t> and walk among them, and </a:t>
            </a:r>
            <a:r>
              <a:rPr lang="en-US" sz="2400" b="1" dirty="0"/>
              <a:t>I will be their God, and they shall be my people</a:t>
            </a:r>
            <a:r>
              <a:rPr lang="en-US" sz="2400" dirty="0"/>
              <a:t>.”</a:t>
            </a:r>
          </a:p>
          <a:p>
            <a:pPr lvl="3"/>
            <a:endParaRPr lang="en-US" dirty="0"/>
          </a:p>
        </p:txBody>
      </p:sp>
    </p:spTree>
    <p:extLst>
      <p:ext uri="{BB962C8B-B14F-4D97-AF65-F5344CB8AC3E}">
        <p14:creationId xmlns:p14="http://schemas.microsoft.com/office/powerpoint/2010/main" val="349045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2CAF047B-589A-AF44-B777-3F0DBC99E6F7}"/>
              </a:ext>
            </a:extLst>
          </p:cNvPr>
          <p:cNvSpPr>
            <a:spLocks noGrp="1"/>
          </p:cNvSpPr>
          <p:nvPr>
            <p:ph type="body" orient="vert" idx="1"/>
          </p:nvPr>
        </p:nvSpPr>
        <p:spPr/>
        <p:txBody>
          <a:bodyPr/>
          <a:lstStyle/>
          <a:p>
            <a:pPr lvl="4"/>
            <a:r>
              <a:rPr lang="en-US" dirty="0"/>
              <a:t>The fulfillment of the covenant of peace:</a:t>
            </a:r>
          </a:p>
          <a:p>
            <a:pPr marL="2292350" lvl="5" indent="-347663"/>
            <a:r>
              <a:rPr lang="en-US" sz="2400" u="sng" dirty="0"/>
              <a:t>Matt 26:27–28</a:t>
            </a:r>
            <a:r>
              <a:rPr lang="en-US" sz="2400" dirty="0"/>
              <a:t>. And he took a cup, and when he had given thanks he gave it to them, saying, “Drink of it, all of you, </a:t>
            </a:r>
            <a:r>
              <a:rPr lang="en-US" sz="2400" baseline="30000" dirty="0"/>
              <a:t>28</a:t>
            </a:r>
            <a:r>
              <a:rPr lang="en-US" sz="2400" dirty="0"/>
              <a:t> for this is my blood of </a:t>
            </a:r>
            <a:r>
              <a:rPr lang="en-US" sz="2400" b="1" dirty="0"/>
              <a:t>the covenant</a:t>
            </a:r>
            <a:r>
              <a:rPr lang="en-US" sz="2400" dirty="0"/>
              <a:t>, which is poured out for many for the forgiveness of sins. (Cf. Luke 22:20)</a:t>
            </a:r>
            <a:endParaRPr lang="en-US" sz="2400" u="sng" dirty="0"/>
          </a:p>
          <a:p>
            <a:pPr marL="2292350" lvl="5" indent="-347663"/>
            <a:r>
              <a:rPr lang="en-US" sz="2400" u="sng" dirty="0"/>
              <a:t>Rom 5:1–2</a:t>
            </a:r>
            <a:r>
              <a:rPr lang="en-US" sz="2400" dirty="0"/>
              <a:t>. Therefore, since we have been justified by faith, </a:t>
            </a:r>
            <a:r>
              <a:rPr lang="en-US" sz="2400" b="1" dirty="0"/>
              <a:t>we have peace with God through our Lord Jesus Christ</a:t>
            </a:r>
            <a:r>
              <a:rPr lang="en-US" sz="2400" dirty="0"/>
              <a:t>. </a:t>
            </a:r>
            <a:r>
              <a:rPr lang="en-US" sz="2400" baseline="30000" dirty="0"/>
              <a:t>2</a:t>
            </a:r>
            <a:r>
              <a:rPr lang="en-US" sz="2400" dirty="0"/>
              <a:t> Through him we have also obtained access by faith into this grace in which we stand, and we rejoice in hope of the glory of God.</a:t>
            </a:r>
          </a:p>
        </p:txBody>
      </p:sp>
    </p:spTree>
    <p:extLst>
      <p:ext uri="{BB962C8B-B14F-4D97-AF65-F5344CB8AC3E}">
        <p14:creationId xmlns:p14="http://schemas.microsoft.com/office/powerpoint/2010/main" val="167783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143388</TotalTime>
  <Words>1925</Words>
  <Application>Microsoft Macintosh PowerPoint</Application>
  <PresentationFormat>On-screen Show (4:3)</PresentationFormat>
  <Paragraphs>69</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Courier New</vt:lpstr>
      <vt:lpstr>Wingdings</vt:lpstr>
      <vt:lpstr>Office Theme</vt:lpstr>
      <vt:lpstr>Celebrating the Servant-Savior</vt:lpstr>
      <vt:lpstr>A Proper Response to Promises of Descendants, Dwelling, and No Disgrace (54:1–10)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1424</cp:revision>
  <dcterms:created xsi:type="dcterms:W3CDTF">2015-09-20T10:17:33Z</dcterms:created>
  <dcterms:modified xsi:type="dcterms:W3CDTF">2018-10-28T21:08:00Z</dcterms:modified>
</cp:coreProperties>
</file>