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1"/>
  </p:notesMasterIdLst>
  <p:sldIdLst>
    <p:sldId id="850" r:id="rId2"/>
    <p:sldId id="855" r:id="rId3"/>
    <p:sldId id="849" r:id="rId4"/>
    <p:sldId id="856" r:id="rId5"/>
    <p:sldId id="857" r:id="rId6"/>
    <p:sldId id="859" r:id="rId7"/>
    <p:sldId id="860" r:id="rId8"/>
    <p:sldId id="858" r:id="rId9"/>
    <p:sldId id="86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69"/>
    <p:restoredTop sz="93052"/>
  </p:normalViewPr>
  <p:slideViewPr>
    <p:cSldViewPr snapToGrid="0" snapToObjects="1">
      <p:cViewPr varScale="1">
        <p:scale>
          <a:sx n="139" d="100"/>
          <a:sy n="139" d="100"/>
        </p:scale>
        <p:origin x="1240" y="16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10/28/18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10/28/18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10/28/18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10/28/18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10/28/18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10/28/18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10/28/18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10/28/18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461963" indent="-461963">
              <a:buFont typeface="Wingdings" pitchFamily="2" charset="2"/>
              <a:buChar char="q"/>
              <a:tabLst/>
              <a:defRPr sz="3200" b="1"/>
            </a:lvl1pPr>
            <a:lvl2pPr marL="915988" indent="-446088">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27025">
              <a:buFont typeface="Wingdings" pitchFamily="2" charset="2"/>
              <a:buChar char="§"/>
              <a:tabLst/>
              <a:defRPr sz="2400"/>
            </a:lvl4pPr>
            <a:lvl5pPr marL="1951038" indent="-35401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5">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28650" y="414866"/>
            <a:ext cx="7886700" cy="6443133"/>
          </a:xfrm>
        </p:spPr>
        <p:txBody>
          <a:bodyPr vert="horz" lIns="45720" tIns="0" rIns="45720" bIns="0"/>
          <a:lstStyle>
            <a:lvl1pPr marL="461963" indent="-461963">
              <a:buSzPct val="100000"/>
              <a:buFont typeface="Wingdings" pitchFamily="2" charset="2"/>
              <a:buChar char="q"/>
              <a:tabLst/>
              <a:defRPr sz="3200" b="1"/>
            </a:lvl1pPr>
            <a:lvl2pPr marL="915988" indent="-461963">
              <a:buFont typeface="Wingdings" pitchFamily="2" charset="2"/>
              <a:buChar char="v"/>
              <a:tabLst/>
              <a:defRPr sz="2800"/>
            </a:lvl2pPr>
            <a:lvl3pPr marL="1260475" indent="-344488">
              <a:buFont typeface="Courier New" panose="02070309020205020404" pitchFamily="49" charset="0"/>
              <a:buChar char="o"/>
              <a:tabLst/>
              <a:defRPr sz="2400"/>
            </a:lvl3pPr>
            <a:lvl4pPr marL="1604963" indent="-344488">
              <a:buSzPct val="100000"/>
              <a:buFont typeface="Wingdings" pitchFamily="2" charset="2"/>
              <a:buChar char="§"/>
              <a:tabLst/>
              <a:defRPr sz="2400"/>
            </a:lvl4pPr>
            <a:lvl5pPr marL="1951038" indent="-354013">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10/28/18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dirty="0">
                <a:solidFill>
                  <a:schemeClr val="bg1"/>
                </a:solidFill>
              </a:rPr>
              <a:t>Jason S. </a:t>
            </a:r>
            <a:r>
              <a:rPr lang="en-US" sz="2800" dirty="0" err="1">
                <a:solidFill>
                  <a:schemeClr val="bg1"/>
                </a:solidFill>
              </a:rPr>
              <a:t>DeRouchie</a:t>
            </a:r>
            <a:r>
              <a:rPr lang="en-US" sz="2800" dirty="0">
                <a:solidFill>
                  <a:schemeClr val="bg1"/>
                </a:solidFill>
              </a:rPr>
              <a:t>, PhD</a:t>
            </a:r>
          </a:p>
          <a:p>
            <a:pPr algn="l">
              <a:spcBef>
                <a:spcPts val="0"/>
              </a:spcBef>
            </a:pPr>
            <a:r>
              <a:rPr lang="en-US" sz="2400" dirty="0">
                <a:solidFill>
                  <a:schemeClr val="bg1">
                    <a:lumMod val="85000"/>
                  </a:schemeClr>
                </a:solidFill>
              </a:rPr>
              <a:t>Professor of Old Testament and Biblical Theology</a:t>
            </a:r>
          </a:p>
          <a:p>
            <a:pPr algn="l">
              <a:spcBef>
                <a:spcPts val="0"/>
              </a:spcBef>
            </a:pPr>
            <a:r>
              <a:rPr lang="en-US" sz="2400" dirty="0">
                <a:solidFill>
                  <a:schemeClr val="bg1">
                    <a:lumMod val="85000"/>
                  </a:schemeClr>
                </a:solidFill>
              </a:rPr>
              <a:t>Bethlehem College &amp; Seminary</a:t>
            </a:r>
          </a:p>
          <a:p>
            <a:pPr algn="l">
              <a:spcBef>
                <a:spcPts val="0"/>
              </a:spcBef>
            </a:pPr>
            <a:r>
              <a:rPr lang="en-US" sz="2400" dirty="0">
                <a:solidFill>
                  <a:schemeClr val="bg1">
                    <a:lumMod val="85000"/>
                  </a:schemeClr>
                </a:solidFill>
              </a:rPr>
              <a:t>Elder, Bethlehem Baptist Church</a:t>
            </a:r>
          </a:p>
          <a:p>
            <a:pPr algn="l">
              <a:spcBef>
                <a:spcPts val="0"/>
              </a:spcBef>
            </a:pPr>
            <a:r>
              <a:rPr lang="en-US" sz="2400" dirty="0" err="1">
                <a:solidFill>
                  <a:schemeClr val="bg1">
                    <a:lumMod val="85000"/>
                  </a:schemeClr>
                </a:solidFill>
              </a:rPr>
              <a:t>www.jasonderouchie.com</a:t>
            </a:r>
            <a:endParaRPr lang="en-US" sz="2400" dirty="0">
              <a:solidFill>
                <a:schemeClr val="bg1">
                  <a:lumMod val="85000"/>
                </a:schemeClr>
              </a:solidFill>
            </a:endParaRPr>
          </a:p>
          <a:p>
            <a:pPr algn="l">
              <a:spcBef>
                <a:spcPts val="0"/>
              </a:spcBef>
            </a:pPr>
            <a:r>
              <a:rPr lang="en-US" sz="2400" dirty="0">
                <a:solidFill>
                  <a:schemeClr val="bg1">
                    <a:lumMod val="85000"/>
                  </a:schemeClr>
                </a:solidFill>
              </a:rPr>
              <a:t>Fall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2220634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82D869-E895-2F40-A41E-13B86E68F23D}"/>
              </a:ext>
            </a:extLst>
          </p:cNvPr>
          <p:cNvSpPr>
            <a:spLocks noGrp="1"/>
          </p:cNvSpPr>
          <p:nvPr>
            <p:ph idx="1"/>
          </p:nvPr>
        </p:nvSpPr>
        <p:spPr>
          <a:xfrm>
            <a:off x="628650" y="1408177"/>
            <a:ext cx="7886699" cy="5449824"/>
          </a:xfrm>
        </p:spPr>
        <p:txBody>
          <a:bodyPr>
            <a:normAutofit/>
          </a:bodyPr>
          <a:lstStyle/>
          <a:p>
            <a:r>
              <a:rPr lang="en-US" dirty="0"/>
              <a:t>The significance of the links between Isaiah 54 and 52:13–53:12:</a:t>
            </a:r>
          </a:p>
          <a:p>
            <a:pPr lvl="1"/>
            <a:r>
              <a:rPr lang="en-US" sz="2600" dirty="0"/>
              <a:t>The “many” in Isa 52:14–15; 53:11–12 with 54:1 are the miracle family of 54:1.</a:t>
            </a:r>
          </a:p>
          <a:p>
            <a:pPr lvl="1"/>
            <a:r>
              <a:rPr lang="en-US" sz="2600" dirty="0"/>
              <a:t>In 53:11 the “righteous” Servant King makes many “righteous,” and in 54:14 the redeemed city is established in “righteousness” (cf. </a:t>
            </a:r>
            <a:r>
              <a:rPr lang="en-US" sz="2600" dirty="0" err="1"/>
              <a:t>Jer</a:t>
            </a:r>
            <a:r>
              <a:rPr lang="en-US" sz="2600" dirty="0"/>
              <a:t> 23:6; 33:16).</a:t>
            </a:r>
          </a:p>
          <a:p>
            <a:pPr lvl="1"/>
            <a:r>
              <a:rPr lang="en-US" sz="2600" dirty="0"/>
              <a:t>The “Servant” singular in Isa 52:13 and 53:11 gives rise to “servants” plural in 54:17 and beyond.</a:t>
            </a:r>
          </a:p>
          <a:p>
            <a:pPr lvl="1"/>
            <a:r>
              <a:rPr lang="en-US" sz="2600" dirty="0"/>
              <a:t>The Servant’s “offspring” in 53:11 are Sarah’s “offspring” in 54:3 who have been expanded by inheriting nations.</a:t>
            </a:r>
          </a:p>
          <a:p>
            <a:endParaRPr lang="en-US" dirty="0"/>
          </a:p>
        </p:txBody>
      </p:sp>
      <p:sp>
        <p:nvSpPr>
          <p:cNvPr id="3" name="Title 2">
            <a:extLst>
              <a:ext uri="{FF2B5EF4-FFF2-40B4-BE49-F238E27FC236}">
                <a16:creationId xmlns:a16="http://schemas.microsoft.com/office/drawing/2014/main" id="{B8EAF124-F7A3-BB45-AB2E-B49EBC486D43}"/>
              </a:ext>
            </a:extLst>
          </p:cNvPr>
          <p:cNvSpPr>
            <a:spLocks noGrp="1"/>
          </p:cNvSpPr>
          <p:nvPr>
            <p:ph type="title"/>
          </p:nvPr>
        </p:nvSpPr>
        <p:spPr>
          <a:xfrm>
            <a:off x="628650" y="365127"/>
            <a:ext cx="7886700" cy="777874"/>
          </a:xfrm>
          <a:solidFill>
            <a:schemeClr val="accent2">
              <a:lumMod val="75000"/>
            </a:schemeClr>
          </a:solidFill>
        </p:spPr>
        <p:txBody>
          <a:bodyPr/>
          <a:lstStyle/>
          <a:p>
            <a:r>
              <a:rPr lang="en-US" dirty="0"/>
              <a:t>Reading Isaiah 54 in Context</a:t>
            </a:r>
          </a:p>
        </p:txBody>
      </p:sp>
    </p:spTree>
    <p:extLst>
      <p:ext uri="{BB962C8B-B14F-4D97-AF65-F5344CB8AC3E}">
        <p14:creationId xmlns:p14="http://schemas.microsoft.com/office/powerpoint/2010/main" val="279226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p:cTn id="14" dur="indefinite"/>
                                        <p:tgtEl>
                                          <p:spTgt spid="2">
                                            <p:txEl>
                                              <p:pRg st="1" end="1"/>
                                            </p:txEl>
                                          </p:spTgt>
                                        </p:tgtEl>
                                        <p:attrNameLst>
                                          <p:attrName>style.opacity</p:attrName>
                                        </p:attrNameLst>
                                      </p:cBhvr>
                                      <p:to>
                                        <p:strVal val="0.5"/>
                                      </p:to>
                                    </p:set>
                                    <p:animEffect filter="image" prLst="opacity: 0.5">
                                      <p:cBhvr rctx="IE">
                                        <p:cTn id="15" dur="indefinite"/>
                                        <p:tgtEl>
                                          <p:spTgt spid="2">
                                            <p:txEl>
                                              <p:pRg st="1" end="1"/>
                                            </p:txEl>
                                          </p:spTgt>
                                        </p:tgtEl>
                                      </p:cBhvr>
                                    </p:animEffect>
                                  </p:childTnLst>
                                </p:cTn>
                              </p:par>
                              <p:par>
                                <p:cTn id="16" presetID="1" presetClass="entr" presetSubtype="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9" presetClass="emph" presetSubtype="0" nodeType="clickEffect">
                                  <p:stCondLst>
                                    <p:cond delay="0"/>
                                  </p:stCondLst>
                                  <p:childTnLst>
                                    <p:set>
                                      <p:cBhvr>
                                        <p:cTn id="21" dur="indefinite"/>
                                        <p:tgtEl>
                                          <p:spTgt spid="2">
                                            <p:txEl>
                                              <p:pRg st="2" end="2"/>
                                            </p:txEl>
                                          </p:spTgt>
                                        </p:tgtEl>
                                        <p:attrNameLst>
                                          <p:attrName>style.opacity</p:attrName>
                                        </p:attrNameLst>
                                      </p:cBhvr>
                                      <p:to>
                                        <p:strVal val="0.5"/>
                                      </p:to>
                                    </p:set>
                                    <p:animEffect filter="image" prLst="opacity: 0.5">
                                      <p:cBhvr rctx="IE">
                                        <p:cTn id="22" dur="indefinite"/>
                                        <p:tgtEl>
                                          <p:spTgt spid="2">
                                            <p:txEl>
                                              <p:pRg st="2" end="2"/>
                                            </p:txEl>
                                          </p:spTgt>
                                        </p:tgtEl>
                                      </p:cBhvr>
                                    </p:animEffect>
                                  </p:childTnLst>
                                </p:cTn>
                              </p:par>
                              <p:par>
                                <p:cTn id="23" presetID="1" presetClass="entr" presetSubtype="0" fill="hold" nodeType="with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p:cTn id="28" dur="indefinite"/>
                                        <p:tgtEl>
                                          <p:spTgt spid="2">
                                            <p:txEl>
                                              <p:pRg st="3" end="3"/>
                                            </p:txEl>
                                          </p:spTgt>
                                        </p:tgtEl>
                                        <p:attrNameLst>
                                          <p:attrName>style.opacity</p:attrName>
                                        </p:attrNameLst>
                                      </p:cBhvr>
                                      <p:to>
                                        <p:strVal val="0.5"/>
                                      </p:to>
                                    </p:set>
                                    <p:animEffect filter="image" prLst="opacity: 0.5">
                                      <p:cBhvr rctx="IE">
                                        <p:cTn id="29" dur="indefinite"/>
                                        <p:tgtEl>
                                          <p:spTgt spid="2">
                                            <p:txEl>
                                              <p:pRg st="3" end="3"/>
                                            </p:txEl>
                                          </p:spTgt>
                                        </p:tgtEl>
                                      </p:cBhvr>
                                    </p:animEffect>
                                  </p:childTnLst>
                                </p:cTn>
                              </p:par>
                              <p:par>
                                <p:cTn id="30" presetID="1" presetClass="entr" presetSubtype="0" fill="hold" nodeType="with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a:bodyPr>
          <a:lstStyle/>
          <a:p>
            <a:r>
              <a:rPr lang="en-US" dirty="0"/>
              <a:t>The Servant’s work and new covenant invitation:</a:t>
            </a:r>
          </a:p>
          <a:p>
            <a:pPr lvl="1"/>
            <a:r>
              <a:rPr lang="en-US" u="sng" dirty="0"/>
              <a:t>Isa 45:22–25</a:t>
            </a:r>
            <a:r>
              <a:rPr lang="en-US" dirty="0"/>
              <a:t>. Turn to me and be saved, all the ends of the earth! For I am God, and there is no other. </a:t>
            </a:r>
            <a:r>
              <a:rPr lang="en-US" baseline="30000" dirty="0"/>
              <a:t>23</a:t>
            </a:r>
            <a:r>
              <a:rPr lang="en-US" dirty="0"/>
              <a:t> By myself I have sworn; from my mouth has gone out in righteousness a word that shall not return: “To me every knee shall bow, every tongue shall swear allegiance.” </a:t>
            </a:r>
            <a:r>
              <a:rPr lang="en-US" baseline="30000" dirty="0"/>
              <a:t>24</a:t>
            </a:r>
            <a:r>
              <a:rPr lang="en-US" dirty="0"/>
              <a:t> Only in the LORD, it shall be said of me, are righteousness and strength; to him shall come and be ashamed all who were incensed against him. </a:t>
            </a:r>
            <a:r>
              <a:rPr lang="en-US" baseline="30000" dirty="0"/>
              <a:t>25</a:t>
            </a:r>
            <a:r>
              <a:rPr lang="en-US" dirty="0"/>
              <a:t> In the LORD all </a:t>
            </a:r>
            <a:r>
              <a:rPr lang="en-US" b="1" dirty="0"/>
              <a:t>the offspring of Israel </a:t>
            </a:r>
            <a:r>
              <a:rPr lang="en-US" dirty="0"/>
              <a:t>shall be justified and shall glory.</a:t>
            </a:r>
          </a:p>
        </p:txBody>
      </p:sp>
    </p:spTree>
    <p:extLst>
      <p:ext uri="{BB962C8B-B14F-4D97-AF65-F5344CB8AC3E}">
        <p14:creationId xmlns:p14="http://schemas.microsoft.com/office/powerpoint/2010/main" val="396837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6C964226-8B04-3B4F-BF31-0622CDF92CB3}"/>
              </a:ext>
            </a:extLst>
          </p:cNvPr>
          <p:cNvSpPr>
            <a:spLocks noGrp="1"/>
          </p:cNvSpPr>
          <p:nvPr>
            <p:ph type="body" orient="vert" idx="1"/>
          </p:nvPr>
        </p:nvSpPr>
        <p:spPr/>
        <p:txBody>
          <a:bodyPr>
            <a:normAutofit lnSpcReduction="10000"/>
          </a:bodyPr>
          <a:lstStyle/>
          <a:p>
            <a:pPr lvl="1"/>
            <a:r>
              <a:rPr lang="en-US" u="sng" dirty="0"/>
              <a:t>Isa 49:3, 6</a:t>
            </a:r>
            <a:r>
              <a:rPr lang="en-US" dirty="0"/>
              <a:t>. And he said to me, “You are my servant, Israel, in whom I will be glorified…. </a:t>
            </a:r>
            <a:r>
              <a:rPr lang="en-US" baseline="30000" dirty="0"/>
              <a:t>6</a:t>
            </a:r>
            <a:r>
              <a:rPr lang="en-US" dirty="0"/>
              <a:t> It is too light a thing that you should be my servant to raise up the tribes of Jacob and to bring back the preserved of Israel; I will make you as a light for the nations, that my salvation may reach to the end of the earth.”</a:t>
            </a:r>
          </a:p>
          <a:p>
            <a:pPr lvl="1"/>
            <a:r>
              <a:rPr lang="en-US" u="sng" dirty="0"/>
              <a:t>Isa 53:10–11</a:t>
            </a:r>
            <a:r>
              <a:rPr lang="en-US" dirty="0"/>
              <a:t>. He shall see his </a:t>
            </a:r>
            <a:r>
              <a:rPr lang="en-US" b="1" dirty="0"/>
              <a:t>offspring</a:t>
            </a:r>
            <a:r>
              <a:rPr lang="en-US" dirty="0"/>
              <a:t>…. </a:t>
            </a:r>
            <a:r>
              <a:rPr lang="en-US" baseline="30000" dirty="0"/>
              <a:t>11</a:t>
            </a:r>
            <a:r>
              <a:rPr lang="en-US" dirty="0"/>
              <a:t> Out of the anguish of his soul he shall see and be satisfied; by his knowledge shall the righteous one, my servant, make many to be accounted righteous, and he shall bear their iniquities. </a:t>
            </a:r>
          </a:p>
          <a:p>
            <a:pPr lvl="1"/>
            <a:r>
              <a:rPr lang="en-US" u="sng" dirty="0"/>
              <a:t>Isa 54:2–3</a:t>
            </a:r>
            <a:r>
              <a:rPr lang="en-US" dirty="0"/>
              <a:t>. Enlarge the place of your tent…. </a:t>
            </a:r>
            <a:r>
              <a:rPr lang="en-US" baseline="30000" dirty="0"/>
              <a:t>3</a:t>
            </a:r>
            <a:r>
              <a:rPr lang="en-US" dirty="0"/>
              <a:t> For you will spread abroad to the right and to the left, and </a:t>
            </a:r>
            <a:r>
              <a:rPr lang="en-US" b="1" dirty="0"/>
              <a:t>your offspring </a:t>
            </a:r>
            <a:r>
              <a:rPr lang="en-US" dirty="0"/>
              <a:t>will possess the nations and will people desolate cities.</a:t>
            </a:r>
          </a:p>
        </p:txBody>
      </p:sp>
    </p:spTree>
    <p:extLst>
      <p:ext uri="{BB962C8B-B14F-4D97-AF65-F5344CB8AC3E}">
        <p14:creationId xmlns:p14="http://schemas.microsoft.com/office/powerpoint/2010/main" val="245916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p:cTn id="13" dur="indefinite"/>
                                        <p:tgtEl>
                                          <p:spTgt spid="2">
                                            <p:txEl>
                                              <p:pRg st="1" end="1"/>
                                            </p:txEl>
                                          </p:spTgt>
                                        </p:tgtEl>
                                        <p:attrNameLst>
                                          <p:attrName>style.opacity</p:attrName>
                                        </p:attrNameLst>
                                      </p:cBhvr>
                                      <p:to>
                                        <p:strVal val="0.5"/>
                                      </p:to>
                                    </p:set>
                                    <p:animEffect filter="image" prLst="opacity: 0.5">
                                      <p:cBhvr rctx="IE">
                                        <p:cTn id="14" dur="indefinite"/>
                                        <p:tgtEl>
                                          <p:spTgt spid="2">
                                            <p:txEl>
                                              <p:pRg st="1" end="1"/>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p:txBody>
          <a:bodyPr/>
          <a:lstStyle/>
          <a:p>
            <a:r>
              <a:rPr lang="en-US" dirty="0"/>
              <a:t>A Plea to Not Fear Disgrace (54:4–10)</a:t>
            </a:r>
          </a:p>
          <a:p>
            <a:pPr lvl="1"/>
            <a:r>
              <a:rPr lang="en-US" dirty="0"/>
              <a:t>The Plea to Not Fear Further Disgrace (54:4a–d)</a:t>
            </a:r>
          </a:p>
          <a:p>
            <a:pPr lvl="2"/>
            <a:r>
              <a:rPr lang="en-US" dirty="0"/>
              <a:t>Shame comes to sinners, not to those who trust God.</a:t>
            </a:r>
          </a:p>
          <a:p>
            <a:pPr lvl="3"/>
            <a:r>
              <a:rPr lang="en-US" u="sng" dirty="0"/>
              <a:t>Ps 25:2–3</a:t>
            </a:r>
            <a:r>
              <a:rPr lang="en-US" dirty="0"/>
              <a:t>. O my God, in you I trust; let me not be put to shame; let not my enemies exult over me. </a:t>
            </a:r>
            <a:r>
              <a:rPr lang="en-US" baseline="30000" dirty="0"/>
              <a:t>3</a:t>
            </a:r>
            <a:r>
              <a:rPr lang="en-US" dirty="0"/>
              <a:t> Indeed, none who wait for you shall be put to shame; they shall be ashamed who are wantonly treacherous.</a:t>
            </a:r>
          </a:p>
        </p:txBody>
      </p:sp>
      <p:sp>
        <p:nvSpPr>
          <p:cNvPr id="3" name="Title 2">
            <a:extLst>
              <a:ext uri="{FF2B5EF4-FFF2-40B4-BE49-F238E27FC236}">
                <a16:creationId xmlns:a16="http://schemas.microsoft.com/office/drawing/2014/main" id="{76B3AB61-8915-D345-A11B-E7EAE2B76208}"/>
              </a:ext>
            </a:extLst>
          </p:cNvPr>
          <p:cNvSpPr>
            <a:spLocks noGrp="1"/>
          </p:cNvSpPr>
          <p:nvPr>
            <p:ph type="title"/>
          </p:nvPr>
        </p:nvSpPr>
        <p:spPr/>
        <p:txBody>
          <a:bodyPr>
            <a:noAutofit/>
          </a:bodyPr>
          <a:lstStyle/>
          <a:p>
            <a:r>
              <a:rPr lang="en-US" sz="3000" dirty="0"/>
              <a:t>A Proper Response to Promises of Descendants, Dwelling, and No Disgrace (54:1–10) </a:t>
            </a:r>
            <a:r>
              <a:rPr lang="en-US" sz="3000" i="1" dirty="0"/>
              <a:t>cont.</a:t>
            </a:r>
          </a:p>
        </p:txBody>
      </p:sp>
    </p:spTree>
    <p:extLst>
      <p:ext uri="{BB962C8B-B14F-4D97-AF65-F5344CB8AC3E}">
        <p14:creationId xmlns:p14="http://schemas.microsoft.com/office/powerpoint/2010/main" val="33057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24D79A04-9071-2A4A-8010-52CD53D6D008}"/>
              </a:ext>
            </a:extLst>
          </p:cNvPr>
          <p:cNvSpPr>
            <a:spLocks noGrp="1"/>
          </p:cNvSpPr>
          <p:nvPr>
            <p:ph type="body" orient="vert" idx="1"/>
          </p:nvPr>
        </p:nvSpPr>
        <p:spPr/>
        <p:txBody>
          <a:bodyPr>
            <a:normAutofit/>
          </a:bodyPr>
          <a:lstStyle/>
          <a:p>
            <a:pPr lvl="2"/>
            <a:r>
              <a:rPr lang="en-US" dirty="0"/>
              <a:t>Jerusalem’s sins of trusting others rather than God and of idolatry would lead to shame by exile.</a:t>
            </a:r>
          </a:p>
          <a:p>
            <a:pPr lvl="3"/>
            <a:r>
              <a:rPr lang="en-US" u="sng" dirty="0"/>
              <a:t>Isa 30:1–3, 5</a:t>
            </a:r>
            <a:r>
              <a:rPr lang="en-US" dirty="0"/>
              <a:t>. “Ah, stubborn children,” declares the LORD, “who carry out a plan, but not mine, and who make an alliance, but not of my Spirit, that they may add sin to sin; </a:t>
            </a:r>
            <a:r>
              <a:rPr lang="en-US" baseline="30000" dirty="0"/>
              <a:t>2</a:t>
            </a:r>
            <a:r>
              <a:rPr lang="en-US" dirty="0"/>
              <a:t> who set out to go down to Egypt, without asking for my direction, to take refuge in the protection of Pharaoh and to seek shelter in the shadow of Egypt! </a:t>
            </a:r>
            <a:r>
              <a:rPr lang="en-US" baseline="30000" dirty="0"/>
              <a:t>3</a:t>
            </a:r>
            <a:r>
              <a:rPr lang="en-US" dirty="0"/>
              <a:t> Therefore shall the protection of Pharaoh turn to your shame, and the shelter in the shadow of Egypt to your humiliation…. </a:t>
            </a:r>
            <a:r>
              <a:rPr lang="en-US" baseline="30000" dirty="0"/>
              <a:t>5</a:t>
            </a:r>
            <a:r>
              <a:rPr lang="en-US" dirty="0"/>
              <a:t> Everyone comes to shame through a people that cannot profit them, that brings neither help nor profit, but shame and disgrace.”</a:t>
            </a:r>
          </a:p>
          <a:p>
            <a:endParaRPr lang="en-US" dirty="0"/>
          </a:p>
        </p:txBody>
      </p:sp>
    </p:spTree>
    <p:extLst>
      <p:ext uri="{BB962C8B-B14F-4D97-AF65-F5344CB8AC3E}">
        <p14:creationId xmlns:p14="http://schemas.microsoft.com/office/powerpoint/2010/main" val="3471058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ertical Text Placeholder 1">
            <a:extLst>
              <a:ext uri="{FF2B5EF4-FFF2-40B4-BE49-F238E27FC236}">
                <a16:creationId xmlns:a16="http://schemas.microsoft.com/office/drawing/2014/main" id="{27E9A722-932E-AF4D-A25C-30A377B87F10}"/>
              </a:ext>
            </a:extLst>
          </p:cNvPr>
          <p:cNvSpPr>
            <a:spLocks noGrp="1"/>
          </p:cNvSpPr>
          <p:nvPr>
            <p:ph type="body" orient="vert" idx="1"/>
          </p:nvPr>
        </p:nvSpPr>
        <p:spPr/>
        <p:txBody>
          <a:bodyPr/>
          <a:lstStyle/>
          <a:p>
            <a:pPr lvl="3"/>
            <a:r>
              <a:rPr lang="en-US" u="sng" dirty="0"/>
              <a:t>Isa 42:15–17</a:t>
            </a:r>
            <a:r>
              <a:rPr lang="en-US" dirty="0"/>
              <a:t>. I will lay waste mountains and hills, and dry up all their vegetation; I will turn the rivers into islands, and dry up the pools. </a:t>
            </a:r>
            <a:r>
              <a:rPr lang="en-US" baseline="30000" dirty="0"/>
              <a:t>16</a:t>
            </a:r>
            <a:r>
              <a:rPr lang="en-US" dirty="0"/>
              <a:t> And I will lead the blind in a way that they do not know, in paths that they have not known I will guide them. I will turn the darkness before them into light, the rough places into level ground. These are the things I do, and I do not forsake them. </a:t>
            </a:r>
            <a:r>
              <a:rPr lang="en-US" baseline="30000" dirty="0"/>
              <a:t>17</a:t>
            </a:r>
            <a:r>
              <a:rPr lang="en-US" dirty="0"/>
              <a:t> They are turned back and utterly put to shame, who trust in carved idols, who say to metal images, “You are our gods.”</a:t>
            </a:r>
          </a:p>
          <a:p>
            <a:pPr lvl="2"/>
            <a:r>
              <a:rPr lang="en-US" dirty="0"/>
              <a:t>Now, God was promising a reversal!</a:t>
            </a:r>
          </a:p>
          <a:p>
            <a:pPr lvl="3"/>
            <a:endParaRPr lang="en-US" dirty="0"/>
          </a:p>
        </p:txBody>
      </p:sp>
    </p:spTree>
    <p:extLst>
      <p:ext uri="{BB962C8B-B14F-4D97-AF65-F5344CB8AC3E}">
        <p14:creationId xmlns:p14="http://schemas.microsoft.com/office/powerpoint/2010/main" val="345614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1"/>
            <a:r>
              <a:rPr lang="en-US" dirty="0"/>
              <a:t>The Reason to Not Fear (54:4e–5)</a:t>
            </a:r>
          </a:p>
          <a:p>
            <a:pPr lvl="2"/>
            <a:r>
              <a:rPr lang="en-US" dirty="0"/>
              <a:t>No remembrance of past shame (54:4ef).</a:t>
            </a:r>
          </a:p>
          <a:p>
            <a:pPr lvl="3"/>
            <a:r>
              <a:rPr lang="en-US" dirty="0"/>
              <a:t>The old</a:t>
            </a:r>
          </a:p>
          <a:p>
            <a:pPr lvl="4"/>
            <a:r>
              <a:rPr lang="en-US" u="sng" dirty="0"/>
              <a:t>Isa 1:4</a:t>
            </a:r>
            <a:r>
              <a:rPr lang="en-US" dirty="0"/>
              <a:t>.  Ah, sinful nation, a people laden with iniquity, offspring of evildoers, children who deal corruptly! They have forsaken the LORD, they have despised the Holy One of Israel, they are utterly estranged.</a:t>
            </a:r>
          </a:p>
        </p:txBody>
      </p:sp>
    </p:spTree>
    <p:extLst>
      <p:ext uri="{BB962C8B-B14F-4D97-AF65-F5344CB8AC3E}">
        <p14:creationId xmlns:p14="http://schemas.microsoft.com/office/powerpoint/2010/main" val="369568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A74209E-3C6D-4148-8838-B1A5C117CE99}"/>
              </a:ext>
            </a:extLst>
          </p:cNvPr>
          <p:cNvSpPr>
            <a:spLocks noGrp="1"/>
          </p:cNvSpPr>
          <p:nvPr>
            <p:ph idx="1"/>
          </p:nvPr>
        </p:nvSpPr>
        <p:spPr>
          <a:xfrm>
            <a:off x="628650" y="402337"/>
            <a:ext cx="7886699" cy="6455664"/>
          </a:xfrm>
        </p:spPr>
        <p:txBody>
          <a:bodyPr>
            <a:normAutofit/>
          </a:bodyPr>
          <a:lstStyle/>
          <a:p>
            <a:pPr lvl="1"/>
            <a:r>
              <a:rPr lang="en-US" dirty="0"/>
              <a:t>The Reason to Not Fear (54:4e–5)</a:t>
            </a:r>
          </a:p>
          <a:p>
            <a:pPr lvl="2"/>
            <a:r>
              <a:rPr lang="en-US" dirty="0"/>
              <a:t>No remembrance of past shame (54:4ef).</a:t>
            </a:r>
          </a:p>
          <a:p>
            <a:pPr lvl="3"/>
            <a:r>
              <a:rPr lang="en-US" dirty="0"/>
              <a:t>The old</a:t>
            </a:r>
          </a:p>
          <a:p>
            <a:pPr lvl="3"/>
            <a:r>
              <a:rPr lang="en-US" dirty="0"/>
              <a:t>The new</a:t>
            </a:r>
          </a:p>
          <a:p>
            <a:pPr lvl="4"/>
            <a:r>
              <a:rPr lang="en-US" u="sng" dirty="0"/>
              <a:t>1 Cor 6:9–11</a:t>
            </a:r>
            <a:r>
              <a:rPr lang="en-US" dirty="0"/>
              <a:t>. Neither the sexually immoral, nor idolaters, nor adulterers, nor men who practice homosexuality, </a:t>
            </a:r>
            <a:r>
              <a:rPr lang="en-US" baseline="30000" dirty="0"/>
              <a:t>10</a:t>
            </a:r>
            <a:r>
              <a:rPr lang="en-US" dirty="0"/>
              <a:t> nor thieves, nor the greedy, nor drunkards, nor revilers, nor swindlers will inherit the kingdom of God. </a:t>
            </a:r>
            <a:r>
              <a:rPr lang="en-US" baseline="30000" dirty="0"/>
              <a:t>11</a:t>
            </a:r>
            <a:r>
              <a:rPr lang="en-US" dirty="0"/>
              <a:t> And such were some of you. But you were washed, you were sanctified, you were justified in the name of the Lord Jesus Christ and by the Spirit of our God.</a:t>
            </a:r>
          </a:p>
          <a:p>
            <a:pPr lvl="4"/>
            <a:r>
              <a:rPr lang="en-US" u="sng" dirty="0"/>
              <a:t>2 Cor 5:17</a:t>
            </a:r>
            <a:r>
              <a:rPr lang="en-US" dirty="0"/>
              <a:t>. If anyone is in Christ, he is a new creation. The old has passed away; behold, the new has come.</a:t>
            </a:r>
          </a:p>
        </p:txBody>
      </p:sp>
    </p:spTree>
    <p:extLst>
      <p:ext uri="{BB962C8B-B14F-4D97-AF65-F5344CB8AC3E}">
        <p14:creationId xmlns:p14="http://schemas.microsoft.com/office/powerpoint/2010/main" val="151945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p:cTn id="6" dur="indefinite"/>
                                        <p:tgtEl>
                                          <p:spTgt spid="2">
                                            <p:txEl>
                                              <p:pRg st="2" end="2"/>
                                            </p:txEl>
                                          </p:spTgt>
                                        </p:tgtEl>
                                        <p:attrNameLst>
                                          <p:attrName>style.opacity</p:attrName>
                                        </p:attrNameLst>
                                      </p:cBhvr>
                                      <p:to>
                                        <p:strVal val="0.5"/>
                                      </p:to>
                                    </p:set>
                                    <p:animEffect filter="image" prLst="opacity: 0.5">
                                      <p:cBhvr rctx="IE">
                                        <p:cTn id="7" dur="indefinite"/>
                                        <p:tgtEl>
                                          <p:spTgt spid="2">
                                            <p:txEl>
                                              <p:pRg st="2" end="2"/>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mph" presetSubtype="0" nodeType="clickEffect">
                                  <p:stCondLst>
                                    <p:cond delay="0"/>
                                  </p:stCondLst>
                                  <p:childTnLst>
                                    <p:set>
                                      <p:cBhvr>
                                        <p:cTn id="15" dur="indefinite"/>
                                        <p:tgtEl>
                                          <p:spTgt spid="2">
                                            <p:txEl>
                                              <p:pRg st="4" end="4"/>
                                            </p:txEl>
                                          </p:spTgt>
                                        </p:tgtEl>
                                        <p:attrNameLst>
                                          <p:attrName>style.opacity</p:attrName>
                                        </p:attrNameLst>
                                      </p:cBhvr>
                                      <p:to>
                                        <p:strVal val="0.5"/>
                                      </p:to>
                                    </p:set>
                                    <p:animEffect filter="image" prLst="opacity: 0.5">
                                      <p:cBhvr rctx="IE">
                                        <p:cTn id="16" dur="indefinite"/>
                                        <p:tgtEl>
                                          <p:spTgt spid="2">
                                            <p:txEl>
                                              <p:pRg st="4" end="4"/>
                                            </p:txEl>
                                          </p:spTgt>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143389</TotalTime>
  <Words>962</Words>
  <Application>Microsoft Macintosh PowerPoint</Application>
  <PresentationFormat>On-screen Show (4:3)</PresentationFormat>
  <Paragraphs>38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Courier New</vt:lpstr>
      <vt:lpstr>Wingdings</vt:lpstr>
      <vt:lpstr>Office Theme</vt:lpstr>
      <vt:lpstr>Celebrating the Servant-Savior</vt:lpstr>
      <vt:lpstr>Reading Isaiah 54 in Context</vt:lpstr>
      <vt:lpstr>PowerPoint Presentation</vt:lpstr>
      <vt:lpstr>PowerPoint Presentation</vt:lpstr>
      <vt:lpstr>A Proper Response to Promises of Descendants, Dwelling, and No Disgrace (54:1–10) cont.</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1424</cp:revision>
  <dcterms:created xsi:type="dcterms:W3CDTF">2015-09-20T10:17:33Z</dcterms:created>
  <dcterms:modified xsi:type="dcterms:W3CDTF">2018-10-28T21:04:28Z</dcterms:modified>
</cp:coreProperties>
</file>