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15"/>
  </p:notesMasterIdLst>
  <p:sldIdLst>
    <p:sldId id="840" r:id="rId2"/>
    <p:sldId id="815" r:id="rId3"/>
    <p:sldId id="816" r:id="rId4"/>
    <p:sldId id="843" r:id="rId5"/>
    <p:sldId id="845" r:id="rId6"/>
    <p:sldId id="851" r:id="rId7"/>
    <p:sldId id="844" r:id="rId8"/>
    <p:sldId id="817" r:id="rId9"/>
    <p:sldId id="847" r:id="rId10"/>
    <p:sldId id="852" r:id="rId11"/>
    <p:sldId id="853" r:id="rId12"/>
    <p:sldId id="846" r:id="rId13"/>
    <p:sldId id="854"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969"/>
    <p:restoredTop sz="93059"/>
  </p:normalViewPr>
  <p:slideViewPr>
    <p:cSldViewPr snapToGrid="0" snapToObjects="1">
      <p:cViewPr varScale="1">
        <p:scale>
          <a:sx n="134" d="100"/>
          <a:sy n="134" d="100"/>
        </p:scale>
        <p:origin x="1400" y="176"/>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10/28/18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2</a:t>
            </a:fld>
            <a:endParaRPr lang="en-US"/>
          </a:p>
        </p:txBody>
      </p:sp>
    </p:spTree>
    <p:extLst>
      <p:ext uri="{BB962C8B-B14F-4D97-AF65-F5344CB8AC3E}">
        <p14:creationId xmlns:p14="http://schemas.microsoft.com/office/powerpoint/2010/main" val="2938050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16C5678-EE20-4FA5-88E2-6E0BD67A2E26}" type="datetime1">
              <a:rPr lang="en-US" smtClean="0"/>
              <a:t>10/28/18</a:t>
            </a:fld>
            <a:endParaRPr lang="en-US" dirty="0"/>
          </a:p>
        </p:txBody>
      </p:sp>
      <p:sp>
        <p:nvSpPr>
          <p:cNvPr id="5" name="Footer Placeholder 4"/>
          <p:cNvSpPr>
            <a:spLocks noGrp="1"/>
          </p:cNvSpPr>
          <p:nvPr>
            <p:ph type="ftr" sz="quarter" idx="11"/>
          </p:nvPr>
        </p:nvSpPr>
        <p:spPr/>
        <p:txBody>
          <a:bodyPr/>
          <a:lstStyle/>
          <a:p>
            <a:r>
              <a:rPr lang="en-US"/>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10/28/18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10/28/18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4CF3C7-6809-4F39-BD67-A75817BDDE0A}" type="datetime1">
              <a:rPr lang="en-US" smtClean="0"/>
              <a:t>10/28/18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7EAEB24-CE78-465C-A726-91D0868FA48F}" type="datetime1">
              <a:rPr lang="en-US" smtClean="0"/>
              <a:t>10/28/18</a:t>
            </a:fld>
            <a:endParaRPr lang="en-US"/>
          </a:p>
        </p:txBody>
      </p:sp>
      <p:sp>
        <p:nvSpPr>
          <p:cNvPr id="8" name="Footer Placeholder 7"/>
          <p:cNvSpPr>
            <a:spLocks noGrp="1"/>
          </p:cNvSpPr>
          <p:nvPr>
            <p:ph type="ftr" sz="quarter" idx="11"/>
          </p:nvPr>
        </p:nvSpPr>
        <p:spPr/>
        <p:txBody>
          <a:bodyPr/>
          <a:lstStyle/>
          <a:p>
            <a:r>
              <a:rPr lang="en-US"/>
              <a:t>Footer Text</a:t>
            </a:r>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BAADF0-1749-4E8B-9691-B44A5F8C0895}" type="datetime1">
              <a:rPr lang="en-US" smtClean="0"/>
              <a:t>10/28/18</a:t>
            </a:fld>
            <a:endParaRPr lang="en-US"/>
          </a:p>
        </p:txBody>
      </p:sp>
      <p:sp>
        <p:nvSpPr>
          <p:cNvPr id="4" name="Footer Placeholder 3"/>
          <p:cNvSpPr>
            <a:spLocks noGrp="1"/>
          </p:cNvSpPr>
          <p:nvPr>
            <p:ph type="ftr" sz="quarter" idx="11"/>
          </p:nvPr>
        </p:nvSpPr>
        <p:spPr/>
        <p:txBody>
          <a:bodyPr/>
          <a:lstStyle/>
          <a:p>
            <a:r>
              <a:rPr lang="en-US"/>
              <a:t>Footer Text</a:t>
            </a:r>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10/28/18</a:t>
            </a:fld>
            <a:endParaRPr lang="en-US"/>
          </a:p>
        </p:txBody>
      </p:sp>
      <p:sp>
        <p:nvSpPr>
          <p:cNvPr id="3" name="Footer Placeholder 2"/>
          <p:cNvSpPr>
            <a:spLocks noGrp="1"/>
          </p:cNvSpPr>
          <p:nvPr>
            <p:ph type="ftr" sz="quarter" idx="11"/>
          </p:nvPr>
        </p:nvSpPr>
        <p:spPr/>
        <p:txBody>
          <a:bodyPr/>
          <a:lstStyle/>
          <a:p>
            <a:r>
              <a:rPr lang="en-US"/>
              <a:t>Footer Text</a:t>
            </a:r>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10/28/18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10/28/18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10/28/18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600BB2-27C5-458B-ABCE-839C88CF47CE}" type="datetime1">
              <a:rPr lang="en-US" smtClean="0"/>
              <a:t>10/28/18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sz="2400" dirty="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58810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461963" indent="-461963">
              <a:buFont typeface="Wingdings" pitchFamily="2" charset="2"/>
              <a:buChar char="q"/>
              <a:tabLst/>
              <a:defRPr sz="3200" b="1"/>
            </a:lvl1pPr>
            <a:lvl2pPr marL="915988" indent="-446088">
              <a:buFont typeface="Wingdings" pitchFamily="2" charset="2"/>
              <a:buChar char="v"/>
              <a:tabLst/>
              <a:defRPr sz="2800"/>
            </a:lvl2pPr>
            <a:lvl3pPr marL="1260475" indent="-344488">
              <a:buFont typeface="Courier New" panose="02070309020205020404" pitchFamily="49" charset="0"/>
              <a:buChar char="o"/>
              <a:tabLst/>
              <a:defRPr sz="2400"/>
            </a:lvl3pPr>
            <a:lvl4pPr marL="1604963" indent="-327025">
              <a:buFont typeface="Wingdings" pitchFamily="2" charset="2"/>
              <a:buChar char="§"/>
              <a:tabLst/>
              <a:defRPr sz="2400"/>
            </a:lvl4pPr>
            <a:lvl5pPr marL="1951038" indent="-354013">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5">
              <a:lumMod val="75000"/>
            </a:schemeClr>
          </a:solidFill>
        </p:spPr>
        <p:txBody>
          <a:bodyPr>
            <a:normAutofit/>
          </a:bodyPr>
          <a:lstStyle>
            <a:lvl1pPr>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6499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628650" y="414866"/>
            <a:ext cx="7886700" cy="6443133"/>
          </a:xfrm>
        </p:spPr>
        <p:txBody>
          <a:bodyPr vert="horz" lIns="45720" tIns="0" rIns="45720" bIns="0"/>
          <a:lstStyle>
            <a:lvl1pPr marL="461963" indent="-461963">
              <a:buSzPct val="100000"/>
              <a:buFont typeface="Wingdings" pitchFamily="2" charset="2"/>
              <a:buChar char="q"/>
              <a:tabLst/>
              <a:defRPr sz="3200" b="1"/>
            </a:lvl1pPr>
            <a:lvl2pPr marL="915988" indent="-461963">
              <a:buFont typeface="Wingdings" pitchFamily="2" charset="2"/>
              <a:buChar char="v"/>
              <a:tabLst/>
              <a:defRPr sz="2800"/>
            </a:lvl2pPr>
            <a:lvl3pPr marL="1260475" indent="-344488">
              <a:buFont typeface="Courier New" panose="02070309020205020404" pitchFamily="49" charset="0"/>
              <a:buChar char="o"/>
              <a:tabLst/>
              <a:defRPr sz="2400"/>
            </a:lvl3pPr>
            <a:lvl4pPr marL="1604963" indent="-344488">
              <a:buSzPct val="100000"/>
              <a:buFont typeface="Wingdings" pitchFamily="2" charset="2"/>
              <a:buChar char="§"/>
              <a:tabLst/>
              <a:defRPr sz="2400"/>
            </a:lvl4pPr>
            <a:lvl5pPr marL="1951038" indent="-354013">
              <a:buFont typeface="Arial" charset="0"/>
              <a:buChar char="•"/>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50440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10/28/18</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dirty="0">
                <a:solidFill>
                  <a:schemeClr val="bg1"/>
                </a:solidFill>
              </a:rPr>
              <a:t>Jason S. </a:t>
            </a:r>
            <a:r>
              <a:rPr lang="en-US" sz="2800" dirty="0" err="1">
                <a:solidFill>
                  <a:schemeClr val="bg1"/>
                </a:solidFill>
              </a:rPr>
              <a:t>DeRouchie</a:t>
            </a:r>
            <a:r>
              <a:rPr lang="en-US" sz="2800" dirty="0">
                <a:solidFill>
                  <a:schemeClr val="bg1"/>
                </a:solidFill>
              </a:rPr>
              <a:t>, PhD</a:t>
            </a:r>
          </a:p>
          <a:p>
            <a:pPr algn="l">
              <a:spcBef>
                <a:spcPts val="0"/>
              </a:spcBef>
            </a:pPr>
            <a:r>
              <a:rPr lang="en-US" sz="2400" dirty="0">
                <a:solidFill>
                  <a:schemeClr val="bg1">
                    <a:lumMod val="85000"/>
                  </a:schemeClr>
                </a:solidFill>
              </a:rPr>
              <a:t>Professor of Old Testament and Biblical Theology</a:t>
            </a:r>
          </a:p>
          <a:p>
            <a:pPr algn="l">
              <a:spcBef>
                <a:spcPts val="0"/>
              </a:spcBef>
            </a:pPr>
            <a:r>
              <a:rPr lang="en-US" sz="2400" dirty="0">
                <a:solidFill>
                  <a:schemeClr val="bg1">
                    <a:lumMod val="85000"/>
                  </a:schemeClr>
                </a:solidFill>
              </a:rPr>
              <a:t>Bethlehem College &amp; Seminary</a:t>
            </a:r>
          </a:p>
          <a:p>
            <a:pPr algn="l">
              <a:spcBef>
                <a:spcPts val="0"/>
              </a:spcBef>
            </a:pPr>
            <a:r>
              <a:rPr lang="en-US" sz="2400" dirty="0">
                <a:solidFill>
                  <a:schemeClr val="bg1">
                    <a:lumMod val="85000"/>
                  </a:schemeClr>
                </a:solidFill>
              </a:rPr>
              <a:t>Elder, Bethlehem Baptist Church</a:t>
            </a:r>
          </a:p>
          <a:p>
            <a:pPr algn="l">
              <a:spcBef>
                <a:spcPts val="0"/>
              </a:spcBef>
            </a:pPr>
            <a:r>
              <a:rPr lang="en-US" sz="2400" dirty="0" err="1">
                <a:solidFill>
                  <a:schemeClr val="bg1">
                    <a:lumMod val="85000"/>
                  </a:schemeClr>
                </a:solidFill>
              </a:rPr>
              <a:t>www.jasonderouchie.com</a:t>
            </a:r>
            <a:endParaRPr lang="en-US" sz="2400" dirty="0">
              <a:solidFill>
                <a:schemeClr val="bg1">
                  <a:lumMod val="85000"/>
                </a:schemeClr>
              </a:solidFill>
            </a:endParaRPr>
          </a:p>
          <a:p>
            <a:pPr algn="l">
              <a:spcBef>
                <a:spcPts val="0"/>
              </a:spcBef>
            </a:pPr>
            <a:r>
              <a:rPr lang="en-US" sz="2400" dirty="0">
                <a:solidFill>
                  <a:schemeClr val="bg1">
                    <a:lumMod val="85000"/>
                  </a:schemeClr>
                </a:solidFill>
              </a:rPr>
              <a:t>Fall 2018</a:t>
            </a: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1749102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465138" indent="-465138">
              <a:buNone/>
            </a:pPr>
            <a:r>
              <a:rPr lang="en-US" sz="2800" dirty="0"/>
              <a:t>I. 	A Proper Response to Promises of Descendants, Dwelling, and No Disgrace (54:1–10)</a:t>
            </a:r>
          </a:p>
          <a:p>
            <a:pPr marL="922338" indent="-457200">
              <a:buNone/>
            </a:pPr>
            <a:r>
              <a:rPr lang="en-US" sz="2800" b="0" dirty="0"/>
              <a:t>A. 	A Call to Sing (54:1)</a:t>
            </a:r>
          </a:p>
          <a:p>
            <a:pPr marL="922338" indent="-457200">
              <a:buNone/>
            </a:pPr>
            <a:r>
              <a:rPr lang="en-US" sz="2800" b="0" dirty="0"/>
              <a:t>B. 	A Charge to Enlarge the Dwelling (54:2–3)</a:t>
            </a:r>
          </a:p>
          <a:p>
            <a:pPr marL="922338" indent="-457200">
              <a:buNone/>
            </a:pPr>
            <a:r>
              <a:rPr lang="en-US" sz="2800" b="0" dirty="0"/>
              <a:t>C.	A Plea to Not Fear Further Disgrace (54:4–10)</a:t>
            </a:r>
          </a:p>
          <a:p>
            <a:pPr marL="465138" indent="-465138">
              <a:buNone/>
            </a:pPr>
            <a:r>
              <a:rPr lang="en-US" sz="2800" dirty="0"/>
              <a:t>II. 	A Proper Response to God’s Promises of Protection and Justice (54:11–17)</a:t>
            </a:r>
          </a:p>
          <a:p>
            <a:pPr marL="922338" indent="-457200">
              <a:buNone/>
            </a:pPr>
            <a:r>
              <a:rPr lang="en-US" sz="2800" b="0" dirty="0"/>
              <a:t>A.	The Context for a Response: Grounding in Righteousness (54:11–14a)</a:t>
            </a:r>
          </a:p>
          <a:p>
            <a:pPr marL="922338" indent="-457200">
              <a:buNone/>
            </a:pPr>
            <a:r>
              <a:rPr lang="en-US" sz="2800" b="0" dirty="0"/>
              <a:t>B.	The Nature of the Response: Not Oppressing Others (54:14b–17e)</a:t>
            </a:r>
          </a:p>
          <a:p>
            <a:pPr marL="922338" indent="-457200">
              <a:buNone/>
            </a:pPr>
            <a:r>
              <a:rPr lang="en-US" sz="2800" b="0" dirty="0"/>
              <a:t>C.	Postscript (54:17f)</a:t>
            </a:r>
          </a:p>
        </p:txBody>
      </p:sp>
      <p:sp>
        <p:nvSpPr>
          <p:cNvPr id="3" name="Title 2"/>
          <p:cNvSpPr>
            <a:spLocks noGrp="1"/>
          </p:cNvSpPr>
          <p:nvPr>
            <p:ph type="title"/>
          </p:nvPr>
        </p:nvSpPr>
        <p:spPr>
          <a:xfrm>
            <a:off x="628650" y="228600"/>
            <a:ext cx="7886700" cy="1612557"/>
          </a:xfrm>
          <a:solidFill>
            <a:schemeClr val="accent2">
              <a:lumMod val="75000"/>
            </a:schemeClr>
          </a:solidFill>
          <a:ln>
            <a:solidFill>
              <a:schemeClr val="accent2">
                <a:lumMod val="75000"/>
              </a:schemeClr>
            </a:solidFill>
          </a:ln>
        </p:spPr>
        <p:txBody>
          <a:bodyPr>
            <a:noAutofit/>
          </a:bodyPr>
          <a:lstStyle/>
          <a:p>
            <a:r>
              <a:rPr lang="en-US" sz="3600" dirty="0"/>
              <a:t>ISAIAH 54: The Servants’ Proper Response to the Their New Covenant Heritage</a:t>
            </a:r>
            <a:endParaRPr lang="en-US" sz="3200" dirty="0"/>
          </a:p>
        </p:txBody>
      </p:sp>
    </p:spTree>
    <p:extLst>
      <p:ext uri="{BB962C8B-B14F-4D97-AF65-F5344CB8AC3E}">
        <p14:creationId xmlns:p14="http://schemas.microsoft.com/office/powerpoint/2010/main" val="2663468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5AD9AC-B3AD-AB4B-B918-F133659D7559}"/>
              </a:ext>
            </a:extLst>
          </p:cNvPr>
          <p:cNvSpPr>
            <a:spLocks noGrp="1"/>
          </p:cNvSpPr>
          <p:nvPr>
            <p:ph idx="1"/>
          </p:nvPr>
        </p:nvSpPr>
        <p:spPr/>
        <p:txBody>
          <a:bodyPr>
            <a:normAutofit/>
          </a:bodyPr>
          <a:lstStyle/>
          <a:p>
            <a:r>
              <a:rPr lang="en-US" dirty="0"/>
              <a:t>A Call to Sing (54:1)</a:t>
            </a:r>
          </a:p>
          <a:p>
            <a:pPr lvl="1"/>
            <a:r>
              <a:rPr lang="en-US" dirty="0"/>
              <a:t>The Structure:</a:t>
            </a:r>
          </a:p>
          <a:p>
            <a:pPr lvl="2"/>
            <a:r>
              <a:rPr lang="en-US" dirty="0"/>
              <a:t>The Call to Sing (54:1a–e)</a:t>
            </a:r>
          </a:p>
          <a:p>
            <a:pPr lvl="2"/>
            <a:r>
              <a:rPr lang="en-US" dirty="0"/>
              <a:t>The Reason to Sing: The Promise of Many Descendants (54:1f)</a:t>
            </a:r>
          </a:p>
        </p:txBody>
      </p:sp>
      <p:sp>
        <p:nvSpPr>
          <p:cNvPr id="3" name="Title 2">
            <a:extLst>
              <a:ext uri="{FF2B5EF4-FFF2-40B4-BE49-F238E27FC236}">
                <a16:creationId xmlns:a16="http://schemas.microsoft.com/office/drawing/2014/main" id="{C4A20253-77D5-434E-B589-3D44DBED5436}"/>
              </a:ext>
            </a:extLst>
          </p:cNvPr>
          <p:cNvSpPr>
            <a:spLocks noGrp="1"/>
          </p:cNvSpPr>
          <p:nvPr>
            <p:ph type="title"/>
          </p:nvPr>
        </p:nvSpPr>
        <p:spPr/>
        <p:txBody>
          <a:bodyPr>
            <a:noAutofit/>
          </a:bodyPr>
          <a:lstStyle/>
          <a:p>
            <a:r>
              <a:rPr lang="en-US" sz="3000" dirty="0"/>
              <a:t>A Proper Response to Promises of Descendants, Dwelling, and No Disgrace (54:1–10)</a:t>
            </a:r>
          </a:p>
        </p:txBody>
      </p:sp>
    </p:spTree>
    <p:extLst>
      <p:ext uri="{BB962C8B-B14F-4D97-AF65-F5344CB8AC3E}">
        <p14:creationId xmlns:p14="http://schemas.microsoft.com/office/powerpoint/2010/main" val="2340269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5AD9AC-B3AD-AB4B-B918-F133659D7559}"/>
              </a:ext>
            </a:extLst>
          </p:cNvPr>
          <p:cNvSpPr>
            <a:spLocks noGrp="1"/>
          </p:cNvSpPr>
          <p:nvPr>
            <p:ph idx="1"/>
          </p:nvPr>
        </p:nvSpPr>
        <p:spPr>
          <a:xfrm>
            <a:off x="628650" y="310897"/>
            <a:ext cx="7886699" cy="6547104"/>
          </a:xfrm>
        </p:spPr>
        <p:txBody>
          <a:bodyPr>
            <a:normAutofit/>
          </a:bodyPr>
          <a:lstStyle/>
          <a:p>
            <a:pPr lvl="1"/>
            <a:r>
              <a:rPr lang="en-US" dirty="0"/>
              <a:t>The Background:</a:t>
            </a:r>
          </a:p>
          <a:p>
            <a:pPr lvl="2"/>
            <a:r>
              <a:rPr lang="en-US" dirty="0"/>
              <a:t>Barren Sarah (Gen 11:30) picks fertile Hagar to solve the “offspring” problem (16:3–4).</a:t>
            </a:r>
          </a:p>
          <a:p>
            <a:pPr lvl="2"/>
            <a:r>
              <a:rPr lang="en-US" u="sng" dirty="0"/>
              <a:t>Gen 15:5</a:t>
            </a:r>
            <a:r>
              <a:rPr lang="en-US" dirty="0"/>
              <a:t>. And [the LORD] brought [Abram] outside and said, “Look toward heaven, and number the stars, if you are able to number them.” Then he said to him, “So shall your offspring become.” (Cf. 3:15)</a:t>
            </a:r>
          </a:p>
          <a:p>
            <a:pPr lvl="2"/>
            <a:r>
              <a:rPr lang="en-US" u="sng" dirty="0"/>
              <a:t>Gen 17:5–6, 16</a:t>
            </a:r>
            <a:r>
              <a:rPr lang="en-US" dirty="0"/>
              <a:t>. I have made you the father of a multitude of nations. I will make you exceedingly fruitful, and I will make you into nations, and kings shall come from you…. I will bless [Sarah], and moreover, I will give you a son by her. I will bless her, and shall shall become nations; kings of peoples shall come from her. </a:t>
            </a:r>
          </a:p>
        </p:txBody>
      </p:sp>
    </p:spTree>
    <p:extLst>
      <p:ext uri="{BB962C8B-B14F-4D97-AF65-F5344CB8AC3E}">
        <p14:creationId xmlns:p14="http://schemas.microsoft.com/office/powerpoint/2010/main" val="3812465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2">
                                            <p:txEl>
                                              <p:pRg st="2" end="2"/>
                                            </p:txEl>
                                          </p:spTgt>
                                        </p:tgtEl>
                                        <p:attrNameLst>
                                          <p:attrName>style.opacity</p:attrName>
                                        </p:attrNameLst>
                                      </p:cBhvr>
                                      <p:to>
                                        <p:strVal val="0.5"/>
                                      </p:to>
                                    </p:set>
                                    <p:animEffect filter="image" prLst="opacity: 0.5">
                                      <p:cBhvr rctx="IE">
                                        <p:cTn id="11" dur="indefinite"/>
                                        <p:tgtEl>
                                          <p:spTgt spid="2">
                                            <p:txEl>
                                              <p:pRg st="2" end="2"/>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5AD9AC-B3AD-AB4B-B918-F133659D7559}"/>
              </a:ext>
            </a:extLst>
          </p:cNvPr>
          <p:cNvSpPr>
            <a:spLocks noGrp="1"/>
          </p:cNvSpPr>
          <p:nvPr>
            <p:ph idx="1"/>
          </p:nvPr>
        </p:nvSpPr>
        <p:spPr>
          <a:xfrm>
            <a:off x="628650" y="310897"/>
            <a:ext cx="7886699" cy="6547104"/>
          </a:xfrm>
        </p:spPr>
        <p:txBody>
          <a:bodyPr>
            <a:normAutofit/>
          </a:bodyPr>
          <a:lstStyle/>
          <a:p>
            <a:pPr lvl="1"/>
            <a:r>
              <a:rPr lang="en-US" dirty="0"/>
              <a:t>The Message:</a:t>
            </a:r>
          </a:p>
          <a:p>
            <a:pPr lvl="2"/>
            <a:r>
              <a:rPr lang="en-US" i="1" dirty="0"/>
              <a:t>The long period of the Mosaic covenant has not produced lasting life; the full Abrahamic covenant promises remain unfulfilled. </a:t>
            </a:r>
          </a:p>
          <a:p>
            <a:pPr lvl="3"/>
            <a:r>
              <a:rPr lang="en-US" u="sng" dirty="0"/>
              <a:t>Isa 51:17–19</a:t>
            </a:r>
            <a:r>
              <a:rPr lang="en-US" dirty="0"/>
              <a:t>. Wake yourself, wake yourself, stand up, O Jerusalem, you who have drunk from the hand of the LORD the cup of his wrath, who have drunk to the dregs the bowl, the cup of staggering. </a:t>
            </a:r>
            <a:r>
              <a:rPr lang="en-US" baseline="30000" dirty="0"/>
              <a:t>18</a:t>
            </a:r>
            <a:r>
              <a:rPr lang="en-US" dirty="0"/>
              <a:t> There is none to guide her among all the sons she has borne; there is none to take her by the hand among all the sons she has brought up. </a:t>
            </a:r>
            <a:r>
              <a:rPr lang="en-US" baseline="30000" dirty="0"/>
              <a:t>19</a:t>
            </a:r>
            <a:r>
              <a:rPr lang="en-US" dirty="0"/>
              <a:t> These two things have happened to you— who will console you?— devastation and destruction, famine and sword; who will comfort you?</a:t>
            </a:r>
          </a:p>
        </p:txBody>
      </p:sp>
    </p:spTree>
    <p:extLst>
      <p:ext uri="{BB962C8B-B14F-4D97-AF65-F5344CB8AC3E}">
        <p14:creationId xmlns:p14="http://schemas.microsoft.com/office/powerpoint/2010/main" val="1937335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5AD9AC-B3AD-AB4B-B918-F133659D7559}"/>
              </a:ext>
            </a:extLst>
          </p:cNvPr>
          <p:cNvSpPr>
            <a:spLocks noGrp="1"/>
          </p:cNvSpPr>
          <p:nvPr>
            <p:ph idx="1"/>
          </p:nvPr>
        </p:nvSpPr>
        <p:spPr>
          <a:xfrm>
            <a:off x="628650" y="310897"/>
            <a:ext cx="7886699" cy="6547104"/>
          </a:xfrm>
        </p:spPr>
        <p:txBody>
          <a:bodyPr>
            <a:normAutofit/>
          </a:bodyPr>
          <a:lstStyle/>
          <a:p>
            <a:pPr lvl="1"/>
            <a:r>
              <a:rPr lang="en-US" dirty="0"/>
              <a:t>The Message:</a:t>
            </a:r>
          </a:p>
          <a:p>
            <a:pPr lvl="2"/>
            <a:r>
              <a:rPr lang="en-US" i="1" dirty="0"/>
              <a:t>The long period of the Mosaic covenant has not produced lasting life; the full Abrahamic covenant promises remain unfulfilled. </a:t>
            </a:r>
          </a:p>
          <a:p>
            <a:pPr lvl="2"/>
            <a:r>
              <a:rPr lang="en-US" i="1" dirty="0"/>
              <a:t>A promised new work of God is coming: God will completely fulfill the Abrahamic promises by bringing blessing to the world.</a:t>
            </a:r>
          </a:p>
          <a:p>
            <a:pPr lvl="3"/>
            <a:r>
              <a:rPr lang="en-US" u="sng" dirty="0"/>
              <a:t>Isa 51:1–2</a:t>
            </a:r>
            <a:r>
              <a:rPr lang="en-US" dirty="0"/>
              <a:t>. Listen to me, who pursue righteousness, you who seek the LORD: look to the rock from which you were hewn, and to the quarry from which you were dug. Look to Abraham your father and to Sarah who bore you; for he was but one when I called him, that I might bless him and multiply him.</a:t>
            </a:r>
          </a:p>
        </p:txBody>
      </p:sp>
    </p:spTree>
    <p:extLst>
      <p:ext uri="{BB962C8B-B14F-4D97-AF65-F5344CB8AC3E}">
        <p14:creationId xmlns:p14="http://schemas.microsoft.com/office/powerpoint/2010/main" val="209218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2">
                                            <p:txEl>
                                              <p:pRg st="1" end="1"/>
                                            </p:txEl>
                                          </p:spTgt>
                                        </p:tgtEl>
                                        <p:attrNameLst>
                                          <p:attrName>style.opacity</p:attrName>
                                        </p:attrNameLst>
                                      </p:cBhvr>
                                      <p:to>
                                        <p:strVal val="0.5"/>
                                      </p:to>
                                    </p:set>
                                    <p:animEffect filter="image" prLst="opacity: 0.5">
                                      <p:cBhvr rctx="IE">
                                        <p:cTn id="7" dur="indefinite"/>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5AD9AC-B3AD-AB4B-B918-F133659D7559}"/>
              </a:ext>
            </a:extLst>
          </p:cNvPr>
          <p:cNvSpPr>
            <a:spLocks noGrp="1"/>
          </p:cNvSpPr>
          <p:nvPr>
            <p:ph idx="1"/>
          </p:nvPr>
        </p:nvSpPr>
        <p:spPr>
          <a:xfrm>
            <a:off x="628650" y="310897"/>
            <a:ext cx="7886699" cy="6547104"/>
          </a:xfrm>
        </p:spPr>
        <p:txBody>
          <a:bodyPr>
            <a:normAutofit/>
          </a:bodyPr>
          <a:lstStyle/>
          <a:p>
            <a:pPr lvl="1"/>
            <a:r>
              <a:rPr lang="en-US" dirty="0"/>
              <a:t>Foreground:</a:t>
            </a:r>
          </a:p>
          <a:p>
            <a:pPr lvl="2"/>
            <a:r>
              <a:rPr lang="en-US" u="sng" dirty="0"/>
              <a:t>Gal 4:24–28</a:t>
            </a:r>
            <a:r>
              <a:rPr lang="en-US" dirty="0"/>
              <a:t>. Now this may be interpreted allegorically: these women are two covenants. One is from Mount Sinai, bearing children for slavery; she is Hagar. </a:t>
            </a:r>
            <a:r>
              <a:rPr lang="en-US" baseline="30000" dirty="0"/>
              <a:t>25</a:t>
            </a:r>
            <a:r>
              <a:rPr lang="en-US" dirty="0"/>
              <a:t> Now Hagar is Mount Sinai in Arabia; she corresponds to the present Jerusalem, for she is in slavery with her children. </a:t>
            </a:r>
            <a:r>
              <a:rPr lang="en-US" baseline="30000" dirty="0"/>
              <a:t>26</a:t>
            </a:r>
            <a:r>
              <a:rPr lang="en-US" dirty="0"/>
              <a:t> But the Jerusalem above is free, and she is our mother. </a:t>
            </a:r>
            <a:r>
              <a:rPr lang="en-US" baseline="30000" dirty="0"/>
              <a:t>27</a:t>
            </a:r>
            <a:r>
              <a:rPr lang="en-US" dirty="0"/>
              <a:t> For it is written, “Rejoice, O barren one who does not bear; break forth and cry aloud, you who are not in labor! For the children of the desolate one will be more than those of the one who has a husband.” </a:t>
            </a:r>
            <a:r>
              <a:rPr lang="en-US" baseline="30000" dirty="0"/>
              <a:t>28</a:t>
            </a:r>
            <a:r>
              <a:rPr lang="en-US" dirty="0"/>
              <a:t> Now you, brothers, like Isaac, are children of promise.</a:t>
            </a:r>
          </a:p>
        </p:txBody>
      </p:sp>
    </p:spTree>
    <p:extLst>
      <p:ext uri="{BB962C8B-B14F-4D97-AF65-F5344CB8AC3E}">
        <p14:creationId xmlns:p14="http://schemas.microsoft.com/office/powerpoint/2010/main" val="1187173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6C964226-8B04-3B4F-BF31-0622CDF92CB3}"/>
              </a:ext>
            </a:extLst>
          </p:cNvPr>
          <p:cNvSpPr>
            <a:spLocks noGrp="1"/>
          </p:cNvSpPr>
          <p:nvPr>
            <p:ph type="body" orient="vert" idx="1"/>
          </p:nvPr>
        </p:nvSpPr>
        <p:spPr/>
        <p:txBody>
          <a:bodyPr>
            <a:normAutofit/>
          </a:bodyPr>
          <a:lstStyle/>
          <a:p>
            <a:r>
              <a:rPr lang="en-US" dirty="0"/>
              <a:t>A Charge to Enlarge the Dwelling (54:2–3)</a:t>
            </a:r>
          </a:p>
          <a:p>
            <a:pPr lvl="1"/>
            <a:r>
              <a:rPr lang="en-US" dirty="0"/>
              <a:t>The Structure:</a:t>
            </a:r>
          </a:p>
          <a:p>
            <a:pPr lvl="2"/>
            <a:r>
              <a:rPr lang="en-US" dirty="0"/>
              <a:t>The Charge to Enlarge (54:2)</a:t>
            </a:r>
          </a:p>
          <a:p>
            <a:pPr lvl="2"/>
            <a:r>
              <a:rPr lang="en-US" dirty="0"/>
              <a:t>The Reason to Enlarge (54:3)</a:t>
            </a:r>
          </a:p>
        </p:txBody>
      </p:sp>
    </p:spTree>
    <p:extLst>
      <p:ext uri="{BB962C8B-B14F-4D97-AF65-F5344CB8AC3E}">
        <p14:creationId xmlns:p14="http://schemas.microsoft.com/office/powerpoint/2010/main" val="4161758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6C964226-8B04-3B4F-BF31-0622CDF92CB3}"/>
              </a:ext>
            </a:extLst>
          </p:cNvPr>
          <p:cNvSpPr>
            <a:spLocks noGrp="1"/>
          </p:cNvSpPr>
          <p:nvPr>
            <p:ph type="body" orient="vert" idx="1"/>
          </p:nvPr>
        </p:nvSpPr>
        <p:spPr/>
        <p:txBody>
          <a:bodyPr>
            <a:normAutofit/>
          </a:bodyPr>
          <a:lstStyle/>
          <a:p>
            <a:pPr lvl="1"/>
            <a:r>
              <a:rPr lang="en-US" dirty="0"/>
              <a:t>The Message:</a:t>
            </a:r>
          </a:p>
          <a:p>
            <a:pPr lvl="2"/>
            <a:r>
              <a:rPr lang="en-US" dirty="0"/>
              <a:t>Past promises:</a:t>
            </a:r>
          </a:p>
          <a:p>
            <a:pPr lvl="3"/>
            <a:r>
              <a:rPr lang="en-US" u="sng" dirty="0"/>
              <a:t>Gen 22:17–18</a:t>
            </a:r>
            <a:r>
              <a:rPr lang="en-US" dirty="0"/>
              <a:t>. I will surely bless you, and I will surely multiply your offspring as the stars of heaven and as the sand that is on the seashore. And your offspring shall possess the gate of his enemies, </a:t>
            </a:r>
            <a:r>
              <a:rPr lang="en-US" baseline="30000" dirty="0"/>
              <a:t>18</a:t>
            </a:r>
            <a:r>
              <a:rPr lang="en-US" dirty="0"/>
              <a:t> and in your offspring shall all the nations of the earth be blessed.</a:t>
            </a:r>
          </a:p>
          <a:p>
            <a:pPr lvl="3"/>
            <a:r>
              <a:rPr lang="en-US" u="sng" dirty="0"/>
              <a:t>Gen 26:3–4</a:t>
            </a:r>
            <a:r>
              <a:rPr lang="en-US" dirty="0"/>
              <a:t>. Sojourn in this land, and I will be with you and will bless you, for to you and to your offspring I will give all these lands, and I will establish the oath that I swore to Abraham your father. </a:t>
            </a:r>
            <a:r>
              <a:rPr lang="en-US" baseline="30000" dirty="0"/>
              <a:t>4</a:t>
            </a:r>
            <a:r>
              <a:rPr lang="en-US" dirty="0"/>
              <a:t> I will multiply your offspring as the stars of heaven and will give to your offspring all these lands. And in your offspring all the nations of the earth shall be blessed.</a:t>
            </a:r>
          </a:p>
        </p:txBody>
      </p:sp>
    </p:spTree>
    <p:extLst>
      <p:ext uri="{BB962C8B-B14F-4D97-AF65-F5344CB8AC3E}">
        <p14:creationId xmlns:p14="http://schemas.microsoft.com/office/powerpoint/2010/main" val="2281607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mph" presetSubtype="0" nodeType="clickEffect">
                                  <p:stCondLst>
                                    <p:cond delay="0"/>
                                  </p:stCondLst>
                                  <p:childTnLst>
                                    <p:set>
                                      <p:cBhvr>
                                        <p:cTn id="12" dur="indefinite"/>
                                        <p:tgtEl>
                                          <p:spTgt spid="2">
                                            <p:txEl>
                                              <p:pRg st="2" end="2"/>
                                            </p:txEl>
                                          </p:spTgt>
                                        </p:tgtEl>
                                        <p:attrNameLst>
                                          <p:attrName>style.opacity</p:attrName>
                                        </p:attrNameLst>
                                      </p:cBhvr>
                                      <p:to>
                                        <p:strVal val="0.5"/>
                                      </p:to>
                                    </p:set>
                                    <p:animEffect filter="image" prLst="opacity: 0.5">
                                      <p:cBhvr rctx="IE">
                                        <p:cTn id="13" dur="indefinite"/>
                                        <p:tgtEl>
                                          <p:spTgt spid="2">
                                            <p:txEl>
                                              <p:pRg st="2" end="2"/>
                                            </p:txEl>
                                          </p:spTgt>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6C964226-8B04-3B4F-BF31-0622CDF92CB3}"/>
              </a:ext>
            </a:extLst>
          </p:cNvPr>
          <p:cNvSpPr>
            <a:spLocks noGrp="1"/>
          </p:cNvSpPr>
          <p:nvPr>
            <p:ph type="body" orient="vert" idx="1"/>
          </p:nvPr>
        </p:nvSpPr>
        <p:spPr/>
        <p:txBody>
          <a:bodyPr>
            <a:normAutofit/>
          </a:bodyPr>
          <a:lstStyle/>
          <a:p>
            <a:pPr lvl="3"/>
            <a:r>
              <a:rPr lang="en-US" u="sng" dirty="0"/>
              <a:t>Gen 28:14</a:t>
            </a:r>
            <a:r>
              <a:rPr lang="en-US" dirty="0"/>
              <a:t>. Your offspring shall become like the dust of the earth, and you shall spread abroad to the west and to the east and to the north and to the south, and in you and your offspring shall all the families of the earth be blessed.</a:t>
            </a:r>
          </a:p>
        </p:txBody>
      </p:sp>
    </p:spTree>
    <p:extLst>
      <p:ext uri="{BB962C8B-B14F-4D97-AF65-F5344CB8AC3E}">
        <p14:creationId xmlns:p14="http://schemas.microsoft.com/office/powerpoint/2010/main" val="2285699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6C964226-8B04-3B4F-BF31-0622CDF92CB3}"/>
              </a:ext>
            </a:extLst>
          </p:cNvPr>
          <p:cNvSpPr>
            <a:spLocks noGrp="1"/>
          </p:cNvSpPr>
          <p:nvPr>
            <p:ph type="body" orient="vert" idx="1"/>
          </p:nvPr>
        </p:nvSpPr>
        <p:spPr/>
        <p:txBody>
          <a:bodyPr>
            <a:normAutofit lnSpcReduction="10000"/>
          </a:bodyPr>
          <a:lstStyle/>
          <a:p>
            <a:pPr lvl="2"/>
            <a:r>
              <a:rPr lang="en-US" dirty="0"/>
              <a:t>Present affirmations:</a:t>
            </a:r>
          </a:p>
          <a:p>
            <a:pPr lvl="3"/>
            <a:r>
              <a:rPr lang="en-US" u="sng" dirty="0"/>
              <a:t>Isa 45:14</a:t>
            </a:r>
            <a:r>
              <a:rPr lang="en-US" dirty="0"/>
              <a:t>. Thus says the LORD: “The wealth of Egypt and the merchandise of Cush, and the Sabeans, men of stature, shall come over to you and be yours; they shall follow you; they shall come over in chains and bow down to you. They will plead with you, saying: ‘Surely God is in you, and there is no other, no god besides him.’” (Cf. 14:1–2)</a:t>
            </a:r>
            <a:endParaRPr lang="en-US" u="sng" dirty="0"/>
          </a:p>
          <a:p>
            <a:pPr lvl="3"/>
            <a:r>
              <a:rPr lang="en-US" u="sng" dirty="0"/>
              <a:t>Isa 49:22–23</a:t>
            </a:r>
            <a:r>
              <a:rPr lang="en-US" dirty="0"/>
              <a:t>. Thus says the Lord GOD: “Behold, I will lift up my hand to the nations, and raise my signal to the peoples; and they shall bring your sons in their arms, and your daughters shall be carried on their shoulders. </a:t>
            </a:r>
            <a:r>
              <a:rPr lang="en-US" baseline="30000" dirty="0"/>
              <a:t>23</a:t>
            </a:r>
            <a:r>
              <a:rPr lang="en-US" dirty="0"/>
              <a:t> Kings shall be your foster fathers, and their queens your nursing mothers. With their faces to the ground they shall bow down to you, and lick the dust of your feet. Then you will know that I am the LORD; those who wait for me shall not be put to shame.” (Cf. 60:10–14, 16)</a:t>
            </a:r>
          </a:p>
        </p:txBody>
      </p:sp>
    </p:spTree>
    <p:extLst>
      <p:ext uri="{BB962C8B-B14F-4D97-AF65-F5344CB8AC3E}">
        <p14:creationId xmlns:p14="http://schemas.microsoft.com/office/powerpoint/2010/main" val="765681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2">
                                            <p:txEl>
                                              <p:pRg st="1" end="1"/>
                                            </p:txEl>
                                          </p:spTgt>
                                        </p:tgtEl>
                                        <p:attrNameLst>
                                          <p:attrName>style.opacity</p:attrName>
                                        </p:attrNameLst>
                                      </p:cBhvr>
                                      <p:to>
                                        <p:strVal val="0.5"/>
                                      </p:to>
                                    </p:set>
                                    <p:animEffect filter="image" prLst="opacity: 0.5">
                                      <p:cBhvr rctx="IE">
                                        <p:cTn id="7" dur="indefinite"/>
                                        <p:tgtEl>
                                          <p:spTgt spid="2">
                                            <p:txEl>
                                              <p:pRg st="1" end="1"/>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6C964226-8B04-3B4F-BF31-0622CDF92CB3}"/>
              </a:ext>
            </a:extLst>
          </p:cNvPr>
          <p:cNvSpPr>
            <a:spLocks noGrp="1"/>
          </p:cNvSpPr>
          <p:nvPr>
            <p:ph type="body" orient="vert" idx="1"/>
          </p:nvPr>
        </p:nvSpPr>
        <p:spPr/>
        <p:txBody>
          <a:bodyPr>
            <a:normAutofit/>
          </a:bodyPr>
          <a:lstStyle/>
          <a:p>
            <a:pPr lvl="2"/>
            <a:r>
              <a:rPr lang="en-US" dirty="0"/>
              <a:t>A contemporary promise and its fulfillment:</a:t>
            </a:r>
          </a:p>
          <a:p>
            <a:pPr lvl="3"/>
            <a:r>
              <a:rPr lang="en-US" u="sng" dirty="0"/>
              <a:t>Amos 9:11–12</a:t>
            </a:r>
            <a:r>
              <a:rPr lang="en-US" dirty="0"/>
              <a:t>. “In that day I will raise up the booth of David that is fallen and repair its breaches, and raise up its ruins and rebuild it as in the days of old, </a:t>
            </a:r>
            <a:r>
              <a:rPr lang="en-US" baseline="30000" dirty="0"/>
              <a:t>12</a:t>
            </a:r>
            <a:r>
              <a:rPr lang="en-US" dirty="0"/>
              <a:t> that they may possess the remnant of Edom and all the nations who are called by my name,” declares the LORD who does this.</a:t>
            </a:r>
          </a:p>
          <a:p>
            <a:pPr lvl="3"/>
            <a:r>
              <a:rPr lang="en-US" u="sng" dirty="0"/>
              <a:t>Acts 15:14–18</a:t>
            </a:r>
            <a:r>
              <a:rPr lang="en-US" dirty="0"/>
              <a:t>. Simeon has related how God first visited the Gentiles, to take from them a people for his name. </a:t>
            </a:r>
            <a:r>
              <a:rPr lang="en-US" baseline="30000" dirty="0"/>
              <a:t>15</a:t>
            </a:r>
            <a:r>
              <a:rPr lang="en-US" dirty="0"/>
              <a:t> And with this the words of the prophets agree, just as it is written, </a:t>
            </a:r>
            <a:r>
              <a:rPr lang="en-US" baseline="30000" dirty="0"/>
              <a:t>16</a:t>
            </a:r>
            <a:r>
              <a:rPr lang="en-US" dirty="0"/>
              <a:t> “After this I will return, and I will rebuild the tent of David that has fallen; I will rebuild its ruins, and I will restore it, </a:t>
            </a:r>
            <a:r>
              <a:rPr lang="en-US" baseline="30000" dirty="0"/>
              <a:t>17</a:t>
            </a:r>
            <a:r>
              <a:rPr lang="en-US" dirty="0"/>
              <a:t> that the remnant of mankind may seek the Lord, and all the Gentiles who are called by my name, says the Lord, who makes these things </a:t>
            </a:r>
            <a:r>
              <a:rPr lang="en-US" baseline="30000" dirty="0"/>
              <a:t>18</a:t>
            </a:r>
            <a:r>
              <a:rPr lang="en-US" dirty="0"/>
              <a:t> known from of old.”</a:t>
            </a:r>
          </a:p>
          <a:p>
            <a:pPr lvl="3"/>
            <a:endParaRPr lang="en-US" u="sng" dirty="0"/>
          </a:p>
        </p:txBody>
      </p:sp>
    </p:spTree>
    <p:extLst>
      <p:ext uri="{BB962C8B-B14F-4D97-AF65-F5344CB8AC3E}">
        <p14:creationId xmlns:p14="http://schemas.microsoft.com/office/powerpoint/2010/main" val="1384165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2">
                                            <p:txEl>
                                              <p:pRg st="1" end="1"/>
                                            </p:txEl>
                                          </p:spTgt>
                                        </p:tgtEl>
                                        <p:attrNameLst>
                                          <p:attrName>style.opacity</p:attrName>
                                        </p:attrNameLst>
                                      </p:cBhvr>
                                      <p:to>
                                        <p:strVal val="0.5"/>
                                      </p:to>
                                    </p:set>
                                    <p:animEffect filter="image" prLst="opacity: 0.5">
                                      <p:cBhvr rctx="IE">
                                        <p:cTn id="7" dur="indefinite"/>
                                        <p:tgtEl>
                                          <p:spTgt spid="2">
                                            <p:txEl>
                                              <p:pRg st="1" end="1"/>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32A4E6-6F3C-C446-BB73-CD66047CFAB9}"/>
              </a:ext>
            </a:extLst>
          </p:cNvPr>
          <p:cNvSpPr>
            <a:spLocks noGrp="1"/>
          </p:cNvSpPr>
          <p:nvPr>
            <p:ph idx="1"/>
          </p:nvPr>
        </p:nvSpPr>
        <p:spPr>
          <a:xfrm>
            <a:off x="628650" y="365761"/>
            <a:ext cx="7886699" cy="6492240"/>
          </a:xfrm>
        </p:spPr>
        <p:txBody>
          <a:bodyPr/>
          <a:lstStyle/>
          <a:p>
            <a:pPr lvl="2"/>
            <a:r>
              <a:rPr lang="en-US" dirty="0"/>
              <a:t>A song celebrating the transformed Jerusalem:</a:t>
            </a:r>
          </a:p>
          <a:p>
            <a:pPr lvl="3"/>
            <a:r>
              <a:rPr lang="en-US" u="sng" dirty="0"/>
              <a:t>Ps 87:1–6</a:t>
            </a:r>
            <a:r>
              <a:rPr lang="en-US" dirty="0"/>
              <a:t>.  On the holy mount stands the city he founded; </a:t>
            </a:r>
            <a:r>
              <a:rPr lang="en-US" baseline="30000" dirty="0"/>
              <a:t>2</a:t>
            </a:r>
            <a:r>
              <a:rPr lang="en-US" dirty="0"/>
              <a:t> the LORD loves the gates of </a:t>
            </a:r>
            <a:r>
              <a:rPr lang="en-US" b="1" dirty="0"/>
              <a:t>Zion</a:t>
            </a:r>
            <a:r>
              <a:rPr lang="en-US" dirty="0"/>
              <a:t> more than all the dwelling places of Jacob. </a:t>
            </a:r>
            <a:r>
              <a:rPr lang="en-US" baseline="30000" dirty="0"/>
              <a:t>3</a:t>
            </a:r>
            <a:r>
              <a:rPr lang="en-US" dirty="0"/>
              <a:t> Glorious things of you are spoken, O </a:t>
            </a:r>
            <a:r>
              <a:rPr lang="en-US" b="1" dirty="0"/>
              <a:t>city of God</a:t>
            </a:r>
            <a:r>
              <a:rPr lang="en-US" dirty="0"/>
              <a:t>. </a:t>
            </a:r>
            <a:r>
              <a:rPr lang="en-US" i="1" dirty="0"/>
              <a:t>Selah </a:t>
            </a:r>
            <a:r>
              <a:rPr lang="en-US" baseline="30000" dirty="0"/>
              <a:t>4</a:t>
            </a:r>
            <a:r>
              <a:rPr lang="en-US" dirty="0"/>
              <a:t> Among those who know me I mention Rahab and Babylon; behold, Philistia and </a:t>
            </a:r>
            <a:r>
              <a:rPr lang="en-US" dirty="0" err="1"/>
              <a:t>Tyre</a:t>
            </a:r>
            <a:r>
              <a:rPr lang="en-US" dirty="0"/>
              <a:t>, with Cush— “This one was born there,” they say. </a:t>
            </a:r>
            <a:r>
              <a:rPr lang="en-US" baseline="30000" dirty="0"/>
              <a:t>5</a:t>
            </a:r>
            <a:r>
              <a:rPr lang="en-US" dirty="0"/>
              <a:t> And of </a:t>
            </a:r>
            <a:r>
              <a:rPr lang="en-US" b="1" dirty="0"/>
              <a:t>Zion</a:t>
            </a:r>
            <a:r>
              <a:rPr lang="en-US" dirty="0"/>
              <a:t> it shall be said, “This one and that one were born in her”; for the Most High himself will establish her. </a:t>
            </a:r>
            <a:r>
              <a:rPr lang="en-US" baseline="30000" dirty="0"/>
              <a:t>6</a:t>
            </a:r>
            <a:r>
              <a:rPr lang="en-US" dirty="0"/>
              <a:t> The LORD records as he registers the peoples, “This one was born there.” </a:t>
            </a:r>
            <a:r>
              <a:rPr lang="en-US" i="1" dirty="0"/>
              <a:t>Selah</a:t>
            </a:r>
            <a:endParaRPr lang="en-US" dirty="0"/>
          </a:p>
        </p:txBody>
      </p:sp>
    </p:spTree>
    <p:extLst>
      <p:ext uri="{BB962C8B-B14F-4D97-AF65-F5344CB8AC3E}">
        <p14:creationId xmlns:p14="http://schemas.microsoft.com/office/powerpoint/2010/main" val="14136992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143389</TotalTime>
  <Words>1245</Words>
  <Application>Microsoft Macintosh PowerPoint</Application>
  <PresentationFormat>On-screen Show (4:3)</PresentationFormat>
  <Paragraphs>53</Paragraphs>
  <Slides>13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Courier New</vt:lpstr>
      <vt:lpstr>Wingdings</vt:lpstr>
      <vt:lpstr>Office Theme</vt:lpstr>
      <vt:lpstr>Celebrating the Servant-Savior</vt:lpstr>
      <vt:lpstr>ISAIAH 54: The Servants’ Proper Response to the Their New Covenant Heritage</vt:lpstr>
      <vt:lpstr>A Proper Response to Promises of Descendants, Dwelling, and No Disgrace (54:1–10)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Bethlehem College and Seminary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cp:lastModifiedBy>
  <cp:revision>1424</cp:revision>
  <dcterms:created xsi:type="dcterms:W3CDTF">2015-09-20T10:17:33Z</dcterms:created>
  <dcterms:modified xsi:type="dcterms:W3CDTF">2018-10-28T21:06:32Z</dcterms:modified>
</cp:coreProperties>
</file>