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24"/>
  </p:notesMasterIdLst>
  <p:sldIdLst>
    <p:sldId id="812" r:id="rId2"/>
    <p:sldId id="822" r:id="rId3"/>
    <p:sldId id="824" r:id="rId4"/>
    <p:sldId id="825" r:id="rId5"/>
    <p:sldId id="826" r:id="rId6"/>
    <p:sldId id="827" r:id="rId7"/>
    <p:sldId id="828" r:id="rId8"/>
    <p:sldId id="829" r:id="rId9"/>
    <p:sldId id="830" r:id="rId10"/>
    <p:sldId id="831" r:id="rId11"/>
    <p:sldId id="833" r:id="rId12"/>
    <p:sldId id="832" r:id="rId13"/>
    <p:sldId id="834" r:id="rId14"/>
    <p:sldId id="835" r:id="rId15"/>
    <p:sldId id="836" r:id="rId16"/>
    <p:sldId id="837" r:id="rId17"/>
    <p:sldId id="838" r:id="rId18"/>
    <p:sldId id="839" r:id="rId19"/>
    <p:sldId id="823" r:id="rId20"/>
    <p:sldId id="841" r:id="rId21"/>
    <p:sldId id="842" r:id="rId22"/>
    <p:sldId id="840"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276"/>
    <p:restoredTop sz="93134"/>
  </p:normalViewPr>
  <p:slideViewPr>
    <p:cSldViewPr snapToGrid="0" snapToObjects="1">
      <p:cViewPr>
        <p:scale>
          <a:sx n="134" d="100"/>
          <a:sy n="134" d="100"/>
        </p:scale>
        <p:origin x="672" y="192"/>
      </p:cViewPr>
      <p:guideLst>
        <p:guide orient="horz" pos="2160"/>
        <p:guide pos="2880"/>
      </p:guideLst>
    </p:cSldViewPr>
  </p:slideViewPr>
  <p:notesTextViewPr>
    <p:cViewPr>
      <p:scale>
        <a:sx n="100" d="100"/>
        <a:sy n="100" d="100"/>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6DC763-114C-D341-9AE2-A44CC367268A}" type="datetimeFigureOut">
              <a:rPr lang="en-US" smtClean="0"/>
              <a:t>9/13/18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56F3CF-DD11-2948-8740-1768DF17D4A6}" type="slidenum">
              <a:rPr lang="en-US" smtClean="0"/>
              <a:t>‹#›</a:t>
            </a:fld>
            <a:endParaRPr lang="en-US"/>
          </a:p>
        </p:txBody>
      </p:sp>
    </p:spTree>
    <p:extLst>
      <p:ext uri="{BB962C8B-B14F-4D97-AF65-F5344CB8AC3E}">
        <p14:creationId xmlns:p14="http://schemas.microsoft.com/office/powerpoint/2010/main" val="581496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216C5678-EE20-4FA5-88E2-6E0BD67A2E26}" type="datetime1">
              <a:rPr lang="en-US" smtClean="0"/>
              <a:t>9/13/18</a:t>
            </a:fld>
            <a:endParaRPr lang="en-US" dirty="0"/>
          </a:p>
        </p:txBody>
      </p:sp>
      <p:sp>
        <p:nvSpPr>
          <p:cNvPr id="5" name="Footer Placeholder 4"/>
          <p:cNvSpPr>
            <a:spLocks noGrp="1"/>
          </p:cNvSpPr>
          <p:nvPr>
            <p:ph type="ftr" sz="quarter" idx="11"/>
          </p:nvPr>
        </p:nvSpPr>
        <p:spPr/>
        <p:txBody>
          <a:bodyPr/>
          <a:lstStyle/>
          <a:p>
            <a:r>
              <a:rPr lang="en-US"/>
              <a:t>Footer Text</a:t>
            </a:r>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158001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AAC1FD-925A-B340-8EB5-DBA9C3397271}" type="datetimeFigureOut">
              <a:rPr lang="en-US" smtClean="0"/>
              <a:t>9/13/18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038737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AEA93-55E7-4DA9-90C2-089A26EEFEC4}" type="datetime1">
              <a:rPr lang="en-US" smtClean="0"/>
              <a:t>9/13/18</a:t>
            </a:fld>
            <a:endParaRPr lang="en-US"/>
          </a:p>
        </p:txBody>
      </p:sp>
      <p:sp>
        <p:nvSpPr>
          <p:cNvPr id="5" name="Footer Placeholder 4"/>
          <p:cNvSpPr>
            <a:spLocks noGrp="1"/>
          </p:cNvSpPr>
          <p:nvPr>
            <p:ph type="ftr" sz="quarter" idx="11"/>
          </p:nvPr>
        </p:nvSpPr>
        <p:spPr/>
        <p:txBody>
          <a:bodyPr/>
          <a:lstStyle/>
          <a:p>
            <a:r>
              <a:rPr lang="en-US"/>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961120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4CF3C7-6809-4F39-BD67-A75817BDDE0A}" type="datetime1">
              <a:rPr lang="en-US" smtClean="0"/>
              <a:t>9/13/18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979263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7EAEB24-CE78-465C-A726-91D0868FA48F}" type="datetime1">
              <a:rPr lang="en-US" smtClean="0"/>
              <a:t>9/13/18</a:t>
            </a:fld>
            <a:endParaRPr lang="en-US"/>
          </a:p>
        </p:txBody>
      </p:sp>
      <p:sp>
        <p:nvSpPr>
          <p:cNvPr id="8" name="Footer Placeholder 7"/>
          <p:cNvSpPr>
            <a:spLocks noGrp="1"/>
          </p:cNvSpPr>
          <p:nvPr>
            <p:ph type="ftr" sz="quarter" idx="11"/>
          </p:nvPr>
        </p:nvSpPr>
        <p:spPr/>
        <p:txBody>
          <a:bodyPr/>
          <a:lstStyle/>
          <a:p>
            <a:r>
              <a:rPr lang="en-US"/>
              <a:t>Footer Text</a:t>
            </a:r>
          </a:p>
        </p:txBody>
      </p:sp>
      <p:sp>
        <p:nvSpPr>
          <p:cNvPr id="9" name="Slide Number Placeholder 8"/>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59528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BAADF0-1749-4E8B-9691-B44A5F8C0895}" type="datetime1">
              <a:rPr lang="en-US" smtClean="0"/>
              <a:t>9/13/18</a:t>
            </a:fld>
            <a:endParaRPr lang="en-US"/>
          </a:p>
        </p:txBody>
      </p:sp>
      <p:sp>
        <p:nvSpPr>
          <p:cNvPr id="4" name="Footer Placeholder 3"/>
          <p:cNvSpPr>
            <a:spLocks noGrp="1"/>
          </p:cNvSpPr>
          <p:nvPr>
            <p:ph type="ftr" sz="quarter" idx="11"/>
          </p:nvPr>
        </p:nvSpPr>
        <p:spPr/>
        <p:txBody>
          <a:bodyPr/>
          <a:lstStyle/>
          <a:p>
            <a:r>
              <a:rPr lang="en-US"/>
              <a:t>Footer Text</a:t>
            </a:r>
          </a:p>
        </p:txBody>
      </p:sp>
      <p:sp>
        <p:nvSpPr>
          <p:cNvPr id="5" name="Slide Number Placeholder 4"/>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134076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628A-A867-4937-BBE5-207DB6F9C51A}" type="datetime1">
              <a:rPr lang="en-US" smtClean="0"/>
              <a:t>9/13/18</a:t>
            </a:fld>
            <a:endParaRPr lang="en-US"/>
          </a:p>
        </p:txBody>
      </p:sp>
      <p:sp>
        <p:nvSpPr>
          <p:cNvPr id="3" name="Footer Placeholder 2"/>
          <p:cNvSpPr>
            <a:spLocks noGrp="1"/>
          </p:cNvSpPr>
          <p:nvPr>
            <p:ph type="ftr" sz="quarter" idx="11"/>
          </p:nvPr>
        </p:nvSpPr>
        <p:spPr/>
        <p:txBody>
          <a:bodyPr/>
          <a:lstStyle/>
          <a:p>
            <a:r>
              <a:rPr lang="en-US"/>
              <a:t>Footer Text</a:t>
            </a:r>
          </a:p>
        </p:txBody>
      </p:sp>
      <p:sp>
        <p:nvSpPr>
          <p:cNvPr id="4" name="Slide Number Placeholder 3"/>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99326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18BBB94-68E6-4675-A946-F1C5994EDBD7}" type="datetime1">
              <a:rPr lang="en-US" smtClean="0"/>
              <a:t>9/13/18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603035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C3B8377-21E3-4835-B75D-4E2847E2750F}" type="datetime1">
              <a:rPr lang="en-US" smtClean="0"/>
              <a:t>9/13/18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240570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AAC1FD-925A-B340-8EB5-DBA9C3397271}" type="datetimeFigureOut">
              <a:rPr lang="en-US" smtClean="0"/>
              <a:t>9/13/18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Tree>
    <p:extLst>
      <p:ext uri="{BB962C8B-B14F-4D97-AF65-F5344CB8AC3E}">
        <p14:creationId xmlns:p14="http://schemas.microsoft.com/office/powerpoint/2010/main" val="347631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600BB2-27C5-458B-ABCE-839C88CF47CE}" type="datetime1">
              <a:rPr lang="en-US" smtClean="0"/>
              <a:t>9/13/18</a:t>
            </a:fld>
            <a:endParaRPr lang="en-US"/>
          </a:p>
        </p:txBody>
      </p:sp>
      <p:sp>
        <p:nvSpPr>
          <p:cNvPr id="5" name="Footer Placeholder 4"/>
          <p:cNvSpPr>
            <a:spLocks noGrp="1"/>
          </p:cNvSpPr>
          <p:nvPr>
            <p:ph type="ftr" sz="quarter" idx="11"/>
          </p:nvPr>
        </p:nvSpPr>
        <p:spPr/>
        <p:txBody>
          <a:bodyPr/>
          <a:lstStyle/>
          <a:p>
            <a:r>
              <a:rPr lang="en-US"/>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80882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929161"/>
            <a:ext cx="7886699" cy="4928839"/>
          </a:xfrm>
        </p:spPr>
        <p:txBody>
          <a:bodyPr>
            <a:normAutofit/>
          </a:bodyPr>
          <a:lstStyle>
            <a:lvl1pPr marL="344488" indent="-344488">
              <a:buSzPct val="125000"/>
              <a:buFont typeface="Wingdings" charset="2"/>
              <a:buChar char="§"/>
              <a:tabLst/>
              <a:defRPr sz="3200" b="1"/>
            </a:lvl1pPr>
            <a:lvl2pPr marL="690563" indent="-334963">
              <a:buFont typeface="Courier New" charset="0"/>
              <a:buChar char="o"/>
              <a:tabLst/>
              <a:defRPr sz="2800">
                <a:solidFill>
                  <a:schemeClr val="tx1">
                    <a:lumMod val="75000"/>
                    <a:lumOff val="25000"/>
                  </a:schemeClr>
                </a:solidFill>
              </a:defRPr>
            </a:lvl2pPr>
            <a:lvl3pPr marL="1035050" indent="-344488">
              <a:buFont typeface="Wingdings" charset="2"/>
              <a:buChar char="§"/>
              <a:tabLst/>
              <a:defRPr sz="2600">
                <a:solidFill>
                  <a:schemeClr val="tx1">
                    <a:lumMod val="75000"/>
                    <a:lumOff val="25000"/>
                  </a:schemeClr>
                </a:solidFill>
              </a:defRPr>
            </a:lvl3pPr>
            <a:lvl4pPr marL="1381125" indent="-346075">
              <a:buSzPct val="75000"/>
              <a:buFont typeface="Courier New" charset="0"/>
              <a:buChar char="o"/>
              <a:tabLst/>
              <a:defRPr sz="2400">
                <a:solidFill>
                  <a:schemeClr val="tx1">
                    <a:lumMod val="75000"/>
                    <a:lumOff val="25000"/>
                  </a:schemeClr>
                </a:solidFill>
              </a:defRPr>
            </a:lvl4pPr>
            <a:lvl5pPr marL="1714500" indent="-344488">
              <a:buFont typeface="Arial" charset="0"/>
              <a:buChar char="•"/>
              <a:tabLst/>
              <a:defRPr sz="2400">
                <a:solidFill>
                  <a:schemeClr val="tx1">
                    <a:lumMod val="75000"/>
                    <a:lumOff val="25000"/>
                  </a:schemeClr>
                </a:solidFill>
              </a:defRPr>
            </a:lvl5pPr>
            <a:lvl6pPr marL="2000250" indent="-285750">
              <a:buFont typeface="Arial" charset="0"/>
              <a:buChar char="•"/>
              <a:defRPr sz="2400">
                <a:solidFill>
                  <a:schemeClr val="tx1">
                    <a:lumMod val="75000"/>
                    <a:lumOff val="25000"/>
                  </a:schemeClr>
                </a:solidFill>
              </a:defRPr>
            </a:lvl6pPr>
            <a:lvl7pPr>
              <a:defRPr sz="2400">
                <a:solidFill>
                  <a:schemeClr val="tx1">
                    <a:lumMod val="75000"/>
                    <a:lumOff val="25000"/>
                  </a:schemeClr>
                </a:solidFill>
              </a:defRPr>
            </a:lvl7pPr>
            <a:lvl8pPr>
              <a:defRPr sz="2400">
                <a:solidFill>
                  <a:schemeClr val="tx1">
                    <a:lumMod val="75000"/>
                    <a:lumOff val="25000"/>
                  </a:schemeClr>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sz="2400" dirty="0"/>
              <a:t>Eighth level</a:t>
            </a:r>
            <a:endParaRPr lang="en-US" dirty="0"/>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6">
              <a:lumMod val="75000"/>
            </a:schemeClr>
          </a:solidFill>
          <a:ln>
            <a:solidFill>
              <a:schemeClr val="accent6">
                <a:lumMod val="75000"/>
              </a:schemeClr>
            </a:solidFill>
          </a:ln>
        </p:spPr>
        <p:txBody>
          <a:bodyPr>
            <a:normAutofit/>
          </a:bodyPr>
          <a:lstStyle>
            <a:lvl1pPr marL="128588" indent="0">
              <a:tabLst/>
              <a:defRPr sz="44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1588108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929161"/>
            <a:ext cx="7886699" cy="4928839"/>
          </a:xfrm>
        </p:spPr>
        <p:txBody>
          <a:bodyPr>
            <a:normAutofit/>
          </a:bodyPr>
          <a:lstStyle>
            <a:lvl1pPr marL="461963" indent="-461963">
              <a:buFont typeface="Wingdings" pitchFamily="2" charset="2"/>
              <a:buChar char="q"/>
              <a:tabLst/>
              <a:defRPr sz="3200" b="1"/>
            </a:lvl1pPr>
            <a:lvl2pPr marL="915988" indent="-446088">
              <a:buFont typeface="Wingdings" pitchFamily="2" charset="2"/>
              <a:buChar char="v"/>
              <a:tabLst/>
              <a:defRPr sz="2800"/>
            </a:lvl2pPr>
            <a:lvl3pPr marL="1260475" indent="-344488">
              <a:buFont typeface="Courier New" panose="02070309020205020404" pitchFamily="49" charset="0"/>
              <a:buChar char="o"/>
              <a:tabLst/>
              <a:defRPr sz="2400"/>
            </a:lvl3pPr>
            <a:lvl4pPr marL="1604963" indent="-327025">
              <a:buFont typeface="Wingdings" pitchFamily="2" charset="2"/>
              <a:buChar char="§"/>
              <a:tabLst/>
              <a:defRPr sz="2400"/>
            </a:lvl4pPr>
            <a:lvl5pPr marL="1951038" indent="-354013">
              <a:tabLst/>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5">
              <a:lumMod val="75000"/>
            </a:schemeClr>
          </a:solidFill>
        </p:spPr>
        <p:txBody>
          <a:bodyPr>
            <a:normAutofit/>
          </a:bodyPr>
          <a:lstStyle>
            <a:lvl1pPr>
              <a:defRPr sz="44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164998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628650" y="414866"/>
            <a:ext cx="7886700" cy="6443133"/>
          </a:xfrm>
        </p:spPr>
        <p:txBody>
          <a:bodyPr vert="horz" lIns="45720" tIns="0" rIns="45720" bIns="0"/>
          <a:lstStyle>
            <a:lvl1pPr marL="461963" indent="-461963">
              <a:buSzPct val="100000"/>
              <a:buFont typeface="Wingdings" pitchFamily="2" charset="2"/>
              <a:buChar char="q"/>
              <a:tabLst/>
              <a:defRPr sz="3200" b="1"/>
            </a:lvl1pPr>
            <a:lvl2pPr marL="915988" indent="-461963">
              <a:buFont typeface="Wingdings" pitchFamily="2" charset="2"/>
              <a:buChar char="v"/>
              <a:tabLst/>
              <a:defRPr sz="2800"/>
            </a:lvl2pPr>
            <a:lvl3pPr marL="1260475" indent="-344488">
              <a:buFont typeface="Courier New" panose="02070309020205020404" pitchFamily="49" charset="0"/>
              <a:buChar char="o"/>
              <a:tabLst/>
              <a:defRPr sz="2400"/>
            </a:lvl3pPr>
            <a:lvl4pPr marL="1604963" indent="-344488">
              <a:buSzPct val="100000"/>
              <a:buFont typeface="Wingdings" pitchFamily="2" charset="2"/>
              <a:buChar char="§"/>
              <a:tabLst/>
              <a:defRPr sz="2400"/>
            </a:lvl4pPr>
            <a:lvl5pPr marL="1951038" indent="-354013">
              <a:buFont typeface="Arial" charset="0"/>
              <a:buChar char="•"/>
              <a:tabLst/>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50440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0C4986D-6BE9-4264-908F-02DB36FD8D6C}" type="datetime1">
              <a:rPr lang="en-US" smtClean="0"/>
              <a:t>9/13/18</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Footer Text</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543313232"/>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34" r:id="rId12"/>
    <p:sldLayoutId id="2147483744" r:id="rId13"/>
    <p:sldLayoutId id="2147483742" r:id="rId14"/>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53138"/>
            <a:ext cx="7772400" cy="2302334"/>
          </a:xfrm>
          <a:solidFill>
            <a:schemeClr val="tx2">
              <a:lumMod val="20000"/>
              <a:lumOff val="80000"/>
            </a:schemeClr>
          </a:solidFill>
        </p:spPr>
        <p:txBody>
          <a:bodyPr>
            <a:normAutofit fontScale="90000"/>
          </a:bodyPr>
          <a:lstStyle/>
          <a:p>
            <a:pPr algn="ctr"/>
            <a:r>
              <a:rPr lang="en-US" sz="8800" b="1" dirty="0">
                <a:solidFill>
                  <a:schemeClr val="tx1"/>
                </a:solidFill>
              </a:rPr>
              <a:t>Celebrating the Servant-Savior</a:t>
            </a:r>
            <a:endParaRPr lang="en-US" sz="6000" dirty="0"/>
          </a:p>
        </p:txBody>
      </p:sp>
      <p:sp>
        <p:nvSpPr>
          <p:cNvPr id="3" name="Subtitle 2"/>
          <p:cNvSpPr>
            <a:spLocks noGrp="1"/>
          </p:cNvSpPr>
          <p:nvPr>
            <p:ph type="subTitle" idx="1"/>
          </p:nvPr>
        </p:nvSpPr>
        <p:spPr>
          <a:xfrm>
            <a:off x="685800" y="4526295"/>
            <a:ext cx="7772400" cy="2227117"/>
          </a:xfrm>
        </p:spPr>
        <p:txBody>
          <a:bodyPr>
            <a:noAutofit/>
          </a:bodyPr>
          <a:lstStyle/>
          <a:p>
            <a:pPr algn="l">
              <a:spcBef>
                <a:spcPts val="0"/>
              </a:spcBef>
            </a:pPr>
            <a:r>
              <a:rPr lang="en-US" sz="2800" b="0" dirty="0">
                <a:solidFill>
                  <a:schemeClr val="bg1"/>
                </a:solidFill>
              </a:rPr>
              <a:t>Jason S. </a:t>
            </a:r>
            <a:r>
              <a:rPr lang="en-US" sz="2800" b="0" dirty="0" err="1">
                <a:solidFill>
                  <a:schemeClr val="bg1"/>
                </a:solidFill>
              </a:rPr>
              <a:t>DeRouchie</a:t>
            </a:r>
            <a:r>
              <a:rPr lang="en-US" sz="2800" b="0" dirty="0">
                <a:solidFill>
                  <a:schemeClr val="bg1"/>
                </a:solidFill>
              </a:rPr>
              <a:t>, PhD</a:t>
            </a:r>
          </a:p>
          <a:p>
            <a:pPr algn="l">
              <a:spcBef>
                <a:spcPts val="0"/>
              </a:spcBef>
            </a:pPr>
            <a:r>
              <a:rPr lang="en-US" sz="2400" b="0" dirty="0">
                <a:solidFill>
                  <a:schemeClr val="bg1">
                    <a:lumMod val="85000"/>
                  </a:schemeClr>
                </a:solidFill>
              </a:rPr>
              <a:t>Professor of Old Testament and Biblical Theology</a:t>
            </a:r>
          </a:p>
          <a:p>
            <a:pPr algn="l">
              <a:spcBef>
                <a:spcPts val="0"/>
              </a:spcBef>
            </a:pPr>
            <a:r>
              <a:rPr lang="en-US" sz="2400" b="0" dirty="0">
                <a:solidFill>
                  <a:schemeClr val="bg1">
                    <a:lumMod val="85000"/>
                  </a:schemeClr>
                </a:solidFill>
              </a:rPr>
              <a:t>Bethlehem College &amp; Seminary</a:t>
            </a:r>
          </a:p>
          <a:p>
            <a:pPr algn="l">
              <a:spcBef>
                <a:spcPts val="0"/>
              </a:spcBef>
            </a:pPr>
            <a:r>
              <a:rPr lang="en-US" sz="2400" dirty="0">
                <a:solidFill>
                  <a:schemeClr val="bg1">
                    <a:lumMod val="85000"/>
                  </a:schemeClr>
                </a:solidFill>
              </a:rPr>
              <a:t>Elder, Bethlehem Baptist Church</a:t>
            </a:r>
            <a:endParaRPr lang="en-US" sz="2400" b="0" dirty="0">
              <a:solidFill>
                <a:schemeClr val="bg1">
                  <a:lumMod val="85000"/>
                </a:schemeClr>
              </a:solidFill>
            </a:endParaRPr>
          </a:p>
          <a:p>
            <a:pPr algn="l">
              <a:spcBef>
                <a:spcPts val="0"/>
              </a:spcBef>
            </a:pPr>
            <a:r>
              <a:rPr lang="en-US" sz="2400" b="0" dirty="0" err="1">
                <a:solidFill>
                  <a:schemeClr val="bg1">
                    <a:lumMod val="85000"/>
                  </a:schemeClr>
                </a:solidFill>
              </a:rPr>
              <a:t>www.jasonderouchie.com</a:t>
            </a:r>
            <a:endParaRPr lang="en-US" sz="2400" b="0" dirty="0">
              <a:solidFill>
                <a:schemeClr val="bg1">
                  <a:lumMod val="85000"/>
                </a:schemeClr>
              </a:solidFill>
            </a:endParaRPr>
          </a:p>
          <a:p>
            <a:pPr algn="l">
              <a:spcBef>
                <a:spcPts val="0"/>
              </a:spcBef>
            </a:pPr>
            <a:r>
              <a:rPr lang="en-US" sz="2400" b="0" dirty="0">
                <a:solidFill>
                  <a:schemeClr val="bg1">
                    <a:lumMod val="85000"/>
                  </a:schemeClr>
                </a:solidFill>
              </a:rPr>
              <a:t>Fall 2018</a:t>
            </a:r>
          </a:p>
        </p:txBody>
      </p:sp>
      <p:sp>
        <p:nvSpPr>
          <p:cNvPr id="4" name="TextBox 3"/>
          <p:cNvSpPr txBox="1"/>
          <p:nvPr/>
        </p:nvSpPr>
        <p:spPr>
          <a:xfrm>
            <a:off x="1094014" y="3233052"/>
            <a:ext cx="6939643" cy="1015663"/>
          </a:xfrm>
          <a:prstGeom prst="rect">
            <a:avLst/>
          </a:prstGeom>
          <a:solidFill>
            <a:schemeClr val="tx2">
              <a:lumMod val="50000"/>
            </a:schemeClr>
          </a:solidFill>
        </p:spPr>
        <p:txBody>
          <a:bodyPr wrap="square" rtlCol="0">
            <a:spAutoFit/>
          </a:bodyPr>
          <a:lstStyle/>
          <a:p>
            <a:pPr algn="ctr"/>
            <a:r>
              <a:rPr lang="en-US" sz="6000" dirty="0">
                <a:solidFill>
                  <a:srgbClr val="FFFF00"/>
                </a:solidFill>
              </a:rPr>
              <a:t>The Gospel of Isaiah</a:t>
            </a:r>
          </a:p>
        </p:txBody>
      </p:sp>
    </p:spTree>
    <p:extLst>
      <p:ext uri="{BB962C8B-B14F-4D97-AF65-F5344CB8AC3E}">
        <p14:creationId xmlns:p14="http://schemas.microsoft.com/office/powerpoint/2010/main" val="3506073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15005FC-6A8D-5942-A4C1-AEDB0841B851}"/>
              </a:ext>
            </a:extLst>
          </p:cNvPr>
          <p:cNvSpPr>
            <a:spLocks noGrp="1"/>
          </p:cNvSpPr>
          <p:nvPr>
            <p:ph idx="1"/>
          </p:nvPr>
        </p:nvSpPr>
        <p:spPr>
          <a:xfrm>
            <a:off x="628650" y="1929161"/>
            <a:ext cx="7886699" cy="4928839"/>
          </a:xfrm>
        </p:spPr>
        <p:txBody>
          <a:bodyPr>
            <a:normAutofit lnSpcReduction="10000"/>
          </a:bodyPr>
          <a:lstStyle/>
          <a:p>
            <a:r>
              <a:rPr lang="en-US" dirty="0"/>
              <a:t>God has chosen his “servant” Israel, is with him, and will redeem him from punishment.</a:t>
            </a:r>
          </a:p>
          <a:p>
            <a:pPr lvl="1"/>
            <a:r>
              <a:rPr lang="en-US" u="sng" dirty="0"/>
              <a:t>Isa 41:8–10</a:t>
            </a:r>
            <a:r>
              <a:rPr lang="en-US" dirty="0"/>
              <a:t>. </a:t>
            </a:r>
            <a:r>
              <a:rPr lang="en-US" b="0" dirty="0"/>
              <a:t>But you, Israel, </a:t>
            </a:r>
            <a:r>
              <a:rPr lang="en-US" b="1" dirty="0">
                <a:solidFill>
                  <a:srgbClr val="0070C0"/>
                </a:solidFill>
              </a:rPr>
              <a:t>my servant</a:t>
            </a:r>
            <a:r>
              <a:rPr lang="en-US" b="0" dirty="0"/>
              <a:t>, Jacob, whom I have chosen, the offspring of Abraham, my friend; </a:t>
            </a:r>
            <a:r>
              <a:rPr lang="en-US" b="0" baseline="30000" dirty="0"/>
              <a:t>9</a:t>
            </a:r>
            <a:r>
              <a:rPr lang="en-US" b="0" dirty="0"/>
              <a:t> you whom I took from the ends of the earth, and called from its farthest corners, saying to you, “You are my servant, I have chosen you and not cast you off”; </a:t>
            </a:r>
            <a:r>
              <a:rPr lang="en-US" b="0" baseline="30000" dirty="0"/>
              <a:t>10</a:t>
            </a:r>
            <a:r>
              <a:rPr lang="en-US" b="0" dirty="0"/>
              <a:t> fear not, for I am with you; be not dismayed, for I am your God; I will strengthen you, I will help you, I will uphold you with my righteous right hand.</a:t>
            </a:r>
          </a:p>
          <a:p>
            <a:endParaRPr lang="en-US" dirty="0"/>
          </a:p>
        </p:txBody>
      </p:sp>
      <p:sp>
        <p:nvSpPr>
          <p:cNvPr id="3" name="Title 2">
            <a:extLst>
              <a:ext uri="{FF2B5EF4-FFF2-40B4-BE49-F238E27FC236}">
                <a16:creationId xmlns:a16="http://schemas.microsoft.com/office/drawing/2014/main" id="{37BF98BE-1A3A-3441-ACEF-EAE21D63D956}"/>
              </a:ext>
            </a:extLst>
          </p:cNvPr>
          <p:cNvSpPr>
            <a:spLocks noGrp="1"/>
          </p:cNvSpPr>
          <p:nvPr>
            <p:ph type="title"/>
          </p:nvPr>
        </p:nvSpPr>
        <p:spPr>
          <a:xfrm>
            <a:off x="628650" y="365126"/>
            <a:ext cx="7886700" cy="1325563"/>
          </a:xfrm>
        </p:spPr>
        <p:txBody>
          <a:bodyPr/>
          <a:lstStyle/>
          <a:p>
            <a:r>
              <a:rPr lang="en-US" dirty="0"/>
              <a:t>Isaiah’s “Servant” in Chaps. 40–53</a:t>
            </a:r>
          </a:p>
        </p:txBody>
      </p:sp>
    </p:spTree>
    <p:extLst>
      <p:ext uri="{BB962C8B-B14F-4D97-AF65-F5344CB8AC3E}">
        <p14:creationId xmlns:p14="http://schemas.microsoft.com/office/powerpoint/2010/main" val="558437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C013FE39-FFBA-A249-A65D-8C13C1FC2DBE}"/>
              </a:ext>
            </a:extLst>
          </p:cNvPr>
          <p:cNvSpPr>
            <a:spLocks noGrp="1"/>
          </p:cNvSpPr>
          <p:nvPr>
            <p:ph type="body" orient="vert" idx="1"/>
          </p:nvPr>
        </p:nvSpPr>
        <p:spPr/>
        <p:txBody>
          <a:bodyPr>
            <a:normAutofit/>
          </a:bodyPr>
          <a:lstStyle/>
          <a:p>
            <a:r>
              <a:rPr lang="en-US" dirty="0"/>
              <a:t>God’s chosen “servant” enjoys God’s presence, will bring forth justice and law to the nations, will minister to the hurting and deliver the captives, and will serve as a covenant mediator for the people [sg] and the nations [</a:t>
            </a:r>
            <a:r>
              <a:rPr lang="en-US" dirty="0" err="1"/>
              <a:t>pl</a:t>
            </a:r>
            <a:r>
              <a:rPr lang="en-US" dirty="0"/>
              <a:t>].</a:t>
            </a:r>
          </a:p>
          <a:p>
            <a:pPr lvl="1"/>
            <a:r>
              <a:rPr lang="en-US" u="sng" dirty="0"/>
              <a:t>Isa 42:1, 3–4, 6–7</a:t>
            </a:r>
            <a:r>
              <a:rPr lang="en-US" dirty="0"/>
              <a:t>. Behold </a:t>
            </a:r>
            <a:r>
              <a:rPr lang="en-US" b="1" dirty="0">
                <a:solidFill>
                  <a:srgbClr val="0070C0"/>
                </a:solidFill>
              </a:rPr>
              <a:t>my servant</a:t>
            </a:r>
            <a:r>
              <a:rPr lang="en-US" dirty="0"/>
              <a:t>, whom I uphold, my chosen, in whom my soul delights; I have put my Spirit upon him; he will bring forth justice to the nations…. </a:t>
            </a:r>
            <a:r>
              <a:rPr lang="en-US" baseline="30000" dirty="0"/>
              <a:t>3</a:t>
            </a:r>
            <a:r>
              <a:rPr lang="en-US" dirty="0"/>
              <a:t> A bruised reed he will not break, and a faintly burning wick he will not quench; he will faithfully bring forth justice. </a:t>
            </a:r>
            <a:r>
              <a:rPr lang="en-US" baseline="30000" dirty="0"/>
              <a:t>4</a:t>
            </a:r>
            <a:r>
              <a:rPr lang="en-US" dirty="0"/>
              <a:t> He will not grow faint or be discouraged till he has established justice in the earth; and the coastlands wait for his law…. </a:t>
            </a:r>
          </a:p>
        </p:txBody>
      </p:sp>
    </p:spTree>
    <p:extLst>
      <p:ext uri="{BB962C8B-B14F-4D97-AF65-F5344CB8AC3E}">
        <p14:creationId xmlns:p14="http://schemas.microsoft.com/office/powerpoint/2010/main" val="3028309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DC7D3D2B-6110-8A49-91F5-E35CAF58EEE3}"/>
              </a:ext>
            </a:extLst>
          </p:cNvPr>
          <p:cNvSpPr>
            <a:spLocks noGrp="1"/>
          </p:cNvSpPr>
          <p:nvPr>
            <p:ph type="body" orient="vert" idx="1"/>
          </p:nvPr>
        </p:nvSpPr>
        <p:spPr/>
        <p:txBody>
          <a:bodyPr/>
          <a:lstStyle/>
          <a:p>
            <a:pPr marL="922338" lvl="1" indent="0">
              <a:buNone/>
            </a:pPr>
            <a:r>
              <a:rPr lang="en-US" baseline="30000" dirty="0"/>
              <a:t>6</a:t>
            </a:r>
            <a:r>
              <a:rPr lang="en-US" dirty="0"/>
              <a:t> I am the LORD; I have called you in righteousness; I will take you by the hand and keep you; I will give you as a covenant for the people, a light for the nations, </a:t>
            </a:r>
            <a:r>
              <a:rPr lang="en-US" baseline="30000" dirty="0"/>
              <a:t>7</a:t>
            </a:r>
            <a:r>
              <a:rPr lang="en-US" dirty="0"/>
              <a:t> to open the eyes that are blind, to bring out the prisoners from the dungeon, from the prison those who sit in darkness.</a:t>
            </a:r>
          </a:p>
        </p:txBody>
      </p:sp>
    </p:spTree>
    <p:extLst>
      <p:ext uri="{BB962C8B-B14F-4D97-AF65-F5344CB8AC3E}">
        <p14:creationId xmlns:p14="http://schemas.microsoft.com/office/powerpoint/2010/main" val="28655805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0263A74A-6C63-9442-8F25-9214DBA18116}"/>
              </a:ext>
            </a:extLst>
          </p:cNvPr>
          <p:cNvSpPr>
            <a:spLocks noGrp="1"/>
          </p:cNvSpPr>
          <p:nvPr>
            <p:ph type="body" orient="vert" idx="1"/>
          </p:nvPr>
        </p:nvSpPr>
        <p:spPr/>
        <p:txBody>
          <a:bodyPr>
            <a:normAutofit lnSpcReduction="10000"/>
          </a:bodyPr>
          <a:lstStyle/>
          <a:p>
            <a:r>
              <a:rPr lang="en-US" dirty="0"/>
              <a:t>God’s “servant” is a people who bear a terminal spiritual disability, resulting in their sinning against God and his punishing them.</a:t>
            </a:r>
          </a:p>
          <a:p>
            <a:pPr lvl="1"/>
            <a:r>
              <a:rPr lang="en-US" u="sng" dirty="0"/>
              <a:t>Isa 42:18–22, 24–25</a:t>
            </a:r>
            <a:r>
              <a:rPr lang="en-US" dirty="0"/>
              <a:t>. Hear, you deaf, and look, you blind, that you may see! </a:t>
            </a:r>
            <a:r>
              <a:rPr lang="en-US" baseline="30000" dirty="0"/>
              <a:t>19</a:t>
            </a:r>
            <a:r>
              <a:rPr lang="en-US" dirty="0"/>
              <a:t> Who is blind but </a:t>
            </a:r>
            <a:r>
              <a:rPr lang="en-US" b="1" dirty="0">
                <a:solidFill>
                  <a:srgbClr val="0070C0"/>
                </a:solidFill>
              </a:rPr>
              <a:t>my servant</a:t>
            </a:r>
            <a:r>
              <a:rPr lang="en-US" dirty="0"/>
              <a:t>, or deaf as my messenger whom I send? Who is blind as my dedicated one, or blind as </a:t>
            </a:r>
            <a:r>
              <a:rPr lang="en-US" b="1" dirty="0">
                <a:solidFill>
                  <a:srgbClr val="0070C0"/>
                </a:solidFill>
              </a:rPr>
              <a:t>the servant </a:t>
            </a:r>
            <a:r>
              <a:rPr lang="en-US" dirty="0"/>
              <a:t>of the LORD? </a:t>
            </a:r>
            <a:r>
              <a:rPr lang="en-US" baseline="30000" dirty="0"/>
              <a:t>20</a:t>
            </a:r>
            <a:r>
              <a:rPr lang="en-US" dirty="0"/>
              <a:t> He sees many things, but does not observe them; his ears are open, but he does not hear. </a:t>
            </a:r>
            <a:r>
              <a:rPr lang="en-US" baseline="30000" dirty="0"/>
              <a:t>21</a:t>
            </a:r>
            <a:r>
              <a:rPr lang="en-US" dirty="0"/>
              <a:t> The LORD was pleased, for his righteousness’ sake, to magnify his law and make it glorious. </a:t>
            </a:r>
            <a:r>
              <a:rPr lang="en-US" baseline="30000" dirty="0"/>
              <a:t>22</a:t>
            </a:r>
            <a:r>
              <a:rPr lang="en-US" dirty="0"/>
              <a:t> But this is a people plundered and looted; they are all of them trapped in holes and hidden in prisons; they have become plunder with none to rescue, spoil with none to say, “Restore!” …</a:t>
            </a:r>
          </a:p>
        </p:txBody>
      </p:sp>
    </p:spTree>
    <p:extLst>
      <p:ext uri="{BB962C8B-B14F-4D97-AF65-F5344CB8AC3E}">
        <p14:creationId xmlns:p14="http://schemas.microsoft.com/office/powerpoint/2010/main" val="236984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24D4F370-98E8-7445-8D57-2150E20A5CEE}"/>
              </a:ext>
            </a:extLst>
          </p:cNvPr>
          <p:cNvSpPr>
            <a:spLocks noGrp="1"/>
          </p:cNvSpPr>
          <p:nvPr>
            <p:ph type="body" orient="vert" idx="1"/>
          </p:nvPr>
        </p:nvSpPr>
        <p:spPr/>
        <p:txBody>
          <a:bodyPr>
            <a:normAutofit lnSpcReduction="10000"/>
          </a:bodyPr>
          <a:lstStyle/>
          <a:p>
            <a:pPr marL="922338" lvl="1" indent="0">
              <a:buNone/>
            </a:pPr>
            <a:r>
              <a:rPr lang="en-US" baseline="30000" dirty="0"/>
              <a:t>24</a:t>
            </a:r>
            <a:r>
              <a:rPr lang="en-US" dirty="0"/>
              <a:t> Who gave up Jacob to the looter, and Israel to the plunderers? Was it not the LORD, against whom we have sinned, in whose ways they would not walk, and whose law they would not obey? </a:t>
            </a:r>
            <a:r>
              <a:rPr lang="en-US" baseline="30000" dirty="0"/>
              <a:t>25</a:t>
            </a:r>
            <a:r>
              <a:rPr lang="en-US" dirty="0"/>
              <a:t> So he poured on him the heat of his anger and the might of battle; it set him on fire all around, but he did not understand; it burned him up, but he did not take it to heart.</a:t>
            </a:r>
          </a:p>
          <a:p>
            <a:pPr lvl="1"/>
            <a:r>
              <a:rPr lang="en-US" u="sng" dirty="0"/>
              <a:t>Isa 43:8, 10–11</a:t>
            </a:r>
            <a:r>
              <a:rPr lang="en-US" dirty="0"/>
              <a:t>. “Bring out the people who are blind, yet have eyes, who are deaf, yet have ears! … </a:t>
            </a:r>
            <a:r>
              <a:rPr lang="en-US" baseline="30000" dirty="0"/>
              <a:t>10</a:t>
            </a:r>
            <a:r>
              <a:rPr lang="en-US" dirty="0"/>
              <a:t> You are my witnesses,” declares the LORD, “and </a:t>
            </a:r>
            <a:r>
              <a:rPr lang="en-US" b="1" dirty="0">
                <a:solidFill>
                  <a:srgbClr val="0070C0"/>
                </a:solidFill>
              </a:rPr>
              <a:t>my servant </a:t>
            </a:r>
            <a:r>
              <a:rPr lang="en-US" dirty="0"/>
              <a:t>whom I have chosen, that you may know and believe me and understand that I am he. Before me no god was formed, nor shall there be any after me. </a:t>
            </a:r>
            <a:r>
              <a:rPr lang="en-US" baseline="30000" dirty="0"/>
              <a:t>11</a:t>
            </a:r>
            <a:r>
              <a:rPr lang="en-US" dirty="0"/>
              <a:t> I, I am the LORD, and besides me there is no savior.”</a:t>
            </a:r>
          </a:p>
          <a:p>
            <a:pPr lvl="1"/>
            <a:r>
              <a:rPr lang="en-US" dirty="0"/>
              <a:t>Cf. Isa 6:9–10; 29:10–12, 18; 30:8–9.</a:t>
            </a:r>
          </a:p>
        </p:txBody>
      </p:sp>
    </p:spTree>
    <p:extLst>
      <p:ext uri="{BB962C8B-B14F-4D97-AF65-F5344CB8AC3E}">
        <p14:creationId xmlns:p14="http://schemas.microsoft.com/office/powerpoint/2010/main" val="107795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E1642C66-9619-A74B-8D83-D55DC3FD6D2A}"/>
              </a:ext>
            </a:extLst>
          </p:cNvPr>
          <p:cNvSpPr>
            <a:spLocks noGrp="1"/>
          </p:cNvSpPr>
          <p:nvPr>
            <p:ph type="body" orient="vert" idx="1"/>
          </p:nvPr>
        </p:nvSpPr>
        <p:spPr/>
        <p:txBody>
          <a:bodyPr>
            <a:normAutofit lnSpcReduction="10000"/>
          </a:bodyPr>
          <a:lstStyle/>
          <a:p>
            <a:r>
              <a:rPr lang="en-US" dirty="0"/>
              <a:t>God formed his “servant” and will help him, pouring out his Spirit on his offspring and blessing his descendants, creating new life and allowing new identities.</a:t>
            </a:r>
          </a:p>
          <a:p>
            <a:pPr lvl="1"/>
            <a:r>
              <a:rPr lang="en-US" u="sng" dirty="0"/>
              <a:t>Isa 44:1–5</a:t>
            </a:r>
            <a:r>
              <a:rPr lang="en-US" dirty="0"/>
              <a:t>. “But now hear, O Jacob </a:t>
            </a:r>
            <a:r>
              <a:rPr lang="en-US" b="1" dirty="0">
                <a:solidFill>
                  <a:srgbClr val="0070C0"/>
                </a:solidFill>
              </a:rPr>
              <a:t>my servant</a:t>
            </a:r>
            <a:r>
              <a:rPr lang="en-US" dirty="0"/>
              <a:t>, Israel whom I have chosen! </a:t>
            </a:r>
            <a:r>
              <a:rPr lang="en-US" baseline="30000" dirty="0"/>
              <a:t>2</a:t>
            </a:r>
            <a:r>
              <a:rPr lang="en-US" dirty="0"/>
              <a:t> Thus says the LORD who made you, who formed you from the womb and will help you: Fear not, O Jacob my servant, Jeshurun whom I have chosen. </a:t>
            </a:r>
            <a:r>
              <a:rPr lang="en-US" baseline="30000" dirty="0"/>
              <a:t>3</a:t>
            </a:r>
            <a:r>
              <a:rPr lang="en-US" dirty="0"/>
              <a:t> For I will pour water on the thirsty land, and streams on the dry ground; I will pour my Spirit upon your offspring, and my blessing on your descendants. </a:t>
            </a:r>
            <a:r>
              <a:rPr lang="en-US" baseline="30000" dirty="0"/>
              <a:t>4</a:t>
            </a:r>
            <a:r>
              <a:rPr lang="en-US" dirty="0"/>
              <a:t> They shall spring up among the grass like willows by flowing streams. </a:t>
            </a:r>
            <a:r>
              <a:rPr lang="en-US" baseline="30000" dirty="0"/>
              <a:t>5</a:t>
            </a:r>
            <a:r>
              <a:rPr lang="en-US" dirty="0"/>
              <a:t> This one will say, ‘I am the LORD’s,’ another will call on the name of Jacob, and another will write on his hand, ‘The LORD’s,’ and name himself by the name of Israel.”</a:t>
            </a:r>
          </a:p>
        </p:txBody>
      </p:sp>
    </p:spTree>
    <p:extLst>
      <p:ext uri="{BB962C8B-B14F-4D97-AF65-F5344CB8AC3E}">
        <p14:creationId xmlns:p14="http://schemas.microsoft.com/office/powerpoint/2010/main" val="1593194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1602A9FA-F0D6-0242-BCC5-58D02B794A1E}"/>
              </a:ext>
            </a:extLst>
          </p:cNvPr>
          <p:cNvSpPr>
            <a:spLocks noGrp="1"/>
          </p:cNvSpPr>
          <p:nvPr>
            <p:ph type="body" orient="vert" idx="1"/>
          </p:nvPr>
        </p:nvSpPr>
        <p:spPr/>
        <p:txBody>
          <a:bodyPr>
            <a:normAutofit lnSpcReduction="10000"/>
          </a:bodyPr>
          <a:lstStyle/>
          <a:p>
            <a:r>
              <a:rPr lang="en-US" dirty="0"/>
              <a:t>God’s has not forgotten his “servant,” Israel, but has committed both to blot out his transgressions and to rebuild Jerusalem through Cyrus.</a:t>
            </a:r>
          </a:p>
          <a:p>
            <a:pPr lvl="1"/>
            <a:r>
              <a:rPr lang="en-US" u="sng" dirty="0"/>
              <a:t>Isa 44:21–22, 26–28</a:t>
            </a:r>
            <a:r>
              <a:rPr lang="en-US" dirty="0"/>
              <a:t>. Remember these things, O Jacob, and Israel, for you are </a:t>
            </a:r>
            <a:r>
              <a:rPr lang="en-US" b="1" dirty="0">
                <a:solidFill>
                  <a:srgbClr val="0070C0"/>
                </a:solidFill>
              </a:rPr>
              <a:t>my servant</a:t>
            </a:r>
            <a:r>
              <a:rPr lang="en-US" dirty="0"/>
              <a:t>; I formed you; you are </a:t>
            </a:r>
            <a:r>
              <a:rPr lang="en-US" b="1" dirty="0">
                <a:solidFill>
                  <a:srgbClr val="0070C0"/>
                </a:solidFill>
              </a:rPr>
              <a:t>my servant</a:t>
            </a:r>
            <a:r>
              <a:rPr lang="en-US" dirty="0"/>
              <a:t>; O Israel, you will not be forgotten by me. </a:t>
            </a:r>
            <a:r>
              <a:rPr lang="en-US" baseline="30000" dirty="0"/>
              <a:t>22</a:t>
            </a:r>
            <a:r>
              <a:rPr lang="en-US" dirty="0"/>
              <a:t> I have blotted out your transgressions like a cloud and your sins like mist; return to me, for I have redeemed you…. </a:t>
            </a:r>
            <a:r>
              <a:rPr lang="en-US" baseline="30000" dirty="0"/>
              <a:t>26</a:t>
            </a:r>
            <a:r>
              <a:rPr lang="en-US" dirty="0"/>
              <a:t> [I am the LORD] who confirms the word of </a:t>
            </a:r>
            <a:r>
              <a:rPr lang="en-US" b="1" dirty="0">
                <a:solidFill>
                  <a:srgbClr val="0070C0"/>
                </a:solidFill>
              </a:rPr>
              <a:t>his servant </a:t>
            </a:r>
            <a:r>
              <a:rPr lang="en-US" dirty="0"/>
              <a:t>and fulfills the counsel of his messengers, who says of Jerusalem, ‘She shall be inhabited,’ and of the cities of Judah, ‘They shall be built, and I will raise up their ruins’; </a:t>
            </a:r>
            <a:r>
              <a:rPr lang="en-US" baseline="30000" dirty="0"/>
              <a:t>27</a:t>
            </a:r>
            <a:r>
              <a:rPr lang="en-US" dirty="0"/>
              <a:t> who says to the deep, ‘Be dry; I will dry up your rivers’; who says …</a:t>
            </a:r>
          </a:p>
        </p:txBody>
      </p:sp>
    </p:spTree>
    <p:extLst>
      <p:ext uri="{BB962C8B-B14F-4D97-AF65-F5344CB8AC3E}">
        <p14:creationId xmlns:p14="http://schemas.microsoft.com/office/powerpoint/2010/main" val="2945938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8F957A10-9900-4D4A-91C9-CF6619B994EF}"/>
              </a:ext>
            </a:extLst>
          </p:cNvPr>
          <p:cNvSpPr>
            <a:spLocks noGrp="1"/>
          </p:cNvSpPr>
          <p:nvPr>
            <p:ph type="body" orient="vert" idx="1"/>
          </p:nvPr>
        </p:nvSpPr>
        <p:spPr/>
        <p:txBody>
          <a:bodyPr/>
          <a:lstStyle/>
          <a:p>
            <a:pPr marL="922338" lvl="1" indent="0">
              <a:buNone/>
            </a:pPr>
            <a:r>
              <a:rPr lang="en-US" dirty="0"/>
              <a:t>of Cyrus, ‘He is my shepherd, and he shall fulfill all my purpose’; saying of Jerusalem, ‘She shall be built,’ and of the temple, ‘Your foundation shall be laid.’”</a:t>
            </a:r>
          </a:p>
          <a:p>
            <a:pPr lvl="1"/>
            <a:r>
              <a:rPr lang="en-US" u="sng" dirty="0"/>
              <a:t>Isa 45:4–7</a:t>
            </a:r>
            <a:r>
              <a:rPr lang="en-US" dirty="0"/>
              <a:t>. For the sake of </a:t>
            </a:r>
            <a:r>
              <a:rPr lang="en-US" b="1" dirty="0">
                <a:solidFill>
                  <a:srgbClr val="0070C0"/>
                </a:solidFill>
              </a:rPr>
              <a:t>my servant </a:t>
            </a:r>
            <a:r>
              <a:rPr lang="en-US" dirty="0"/>
              <a:t>Jacob, and Israel my chosen, I call you by your name, I name you, though you do not know me. </a:t>
            </a:r>
            <a:r>
              <a:rPr lang="en-US" baseline="30000" dirty="0"/>
              <a:t>5</a:t>
            </a:r>
            <a:r>
              <a:rPr lang="en-US" dirty="0"/>
              <a:t> I am the LORD, and there is no other, besides me there is no God; I equip you, though you do not know me, </a:t>
            </a:r>
            <a:r>
              <a:rPr lang="en-US" baseline="30000" dirty="0"/>
              <a:t>6</a:t>
            </a:r>
            <a:r>
              <a:rPr lang="en-US" dirty="0"/>
              <a:t> that people may know, from the rising of the sun and from the west, that there is none besides me; I am the LORD, and there is no other. </a:t>
            </a:r>
            <a:r>
              <a:rPr lang="en-US" baseline="30000" dirty="0"/>
              <a:t>7</a:t>
            </a:r>
            <a:r>
              <a:rPr lang="en-US" dirty="0"/>
              <a:t> I form light and create darkness; I make well-being and create calamity; I am the LORD, who does all these things.</a:t>
            </a:r>
          </a:p>
        </p:txBody>
      </p:sp>
    </p:spTree>
    <p:extLst>
      <p:ext uri="{BB962C8B-B14F-4D97-AF65-F5344CB8AC3E}">
        <p14:creationId xmlns:p14="http://schemas.microsoft.com/office/powerpoint/2010/main" val="4221350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E6DF78EC-0D94-5B43-85E4-85F91348BBE2}"/>
              </a:ext>
            </a:extLst>
          </p:cNvPr>
          <p:cNvSpPr>
            <a:spLocks noGrp="1"/>
          </p:cNvSpPr>
          <p:nvPr>
            <p:ph type="body" orient="vert" idx="1"/>
          </p:nvPr>
        </p:nvSpPr>
        <p:spPr/>
        <p:txBody>
          <a:bodyPr>
            <a:normAutofit lnSpcReduction="10000"/>
          </a:bodyPr>
          <a:lstStyle/>
          <a:p>
            <a:r>
              <a:rPr lang="en-US" dirty="0"/>
              <a:t>God grieves over his “servant” Jacob’s past rebellion but proclaims his redemption. </a:t>
            </a:r>
          </a:p>
          <a:p>
            <a:pPr lvl="1"/>
            <a:r>
              <a:rPr lang="en-US" u="sng" dirty="0"/>
              <a:t>Isa 48:17–20</a:t>
            </a:r>
            <a:r>
              <a:rPr lang="en-US" dirty="0"/>
              <a:t>. Thus says the LORD, your Redeemer, the Holy One of Israel: “I am the LORD your God, who teaches you to profit, who leads you in the way you should go. </a:t>
            </a:r>
            <a:r>
              <a:rPr lang="en-US" baseline="30000" dirty="0"/>
              <a:t>18</a:t>
            </a:r>
            <a:r>
              <a:rPr lang="en-US" dirty="0"/>
              <a:t> Oh that you had paid attention to my commandments! Then your peace would have been like a river, and your righteousness like the waves of the sea; </a:t>
            </a:r>
            <a:r>
              <a:rPr lang="en-US" baseline="30000" dirty="0"/>
              <a:t>19</a:t>
            </a:r>
            <a:r>
              <a:rPr lang="en-US" dirty="0"/>
              <a:t> your offspring would have been like the sand, and your descendants like its grains; their name would never be cut off or destroyed from before me.” </a:t>
            </a:r>
            <a:r>
              <a:rPr lang="en-US" baseline="30000" dirty="0"/>
              <a:t>20</a:t>
            </a:r>
            <a:r>
              <a:rPr lang="en-US" dirty="0"/>
              <a:t> Go out from Babylon, flee from Chaldea, declare this with a shout of joy, proclaim it, send it out to the end of the earth; say, “The LORD has redeemed </a:t>
            </a:r>
            <a:r>
              <a:rPr lang="en-US" b="1" dirty="0">
                <a:solidFill>
                  <a:srgbClr val="0070C0"/>
                </a:solidFill>
              </a:rPr>
              <a:t>his servant </a:t>
            </a:r>
            <a:r>
              <a:rPr lang="en-US" dirty="0"/>
              <a:t>Jacob!”</a:t>
            </a:r>
          </a:p>
        </p:txBody>
      </p:sp>
    </p:spTree>
    <p:extLst>
      <p:ext uri="{BB962C8B-B14F-4D97-AF65-F5344CB8AC3E}">
        <p14:creationId xmlns:p14="http://schemas.microsoft.com/office/powerpoint/2010/main" val="3044691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BD71D58A-46CA-A24D-83B5-28CE81343CE3}"/>
              </a:ext>
            </a:extLst>
          </p:cNvPr>
          <p:cNvGraphicFramePr>
            <a:graphicFrameLocks noGrp="1"/>
          </p:cNvGraphicFramePr>
          <p:nvPr>
            <p:ph idx="1"/>
            <p:extLst>
              <p:ext uri="{D42A27DB-BD31-4B8C-83A1-F6EECF244321}">
                <p14:modId xmlns:p14="http://schemas.microsoft.com/office/powerpoint/2010/main" val="1009425081"/>
              </p:ext>
            </p:extLst>
          </p:nvPr>
        </p:nvGraphicFramePr>
        <p:xfrm>
          <a:off x="628650" y="1066801"/>
          <a:ext cx="7886700" cy="5669280"/>
        </p:xfrm>
        <a:graphic>
          <a:graphicData uri="http://schemas.openxmlformats.org/drawingml/2006/table">
            <a:tbl>
              <a:tblPr firstRow="1" bandRow="1">
                <a:tableStyleId>{5C22544A-7EE6-4342-B048-85BDC9FD1C3A}</a:tableStyleId>
              </a:tblPr>
              <a:tblGrid>
                <a:gridCol w="2552700">
                  <a:extLst>
                    <a:ext uri="{9D8B030D-6E8A-4147-A177-3AD203B41FA5}">
                      <a16:colId xmlns:a16="http://schemas.microsoft.com/office/drawing/2014/main" val="3221297698"/>
                    </a:ext>
                  </a:extLst>
                </a:gridCol>
                <a:gridCol w="2552700">
                  <a:extLst>
                    <a:ext uri="{9D8B030D-6E8A-4147-A177-3AD203B41FA5}">
                      <a16:colId xmlns:a16="http://schemas.microsoft.com/office/drawing/2014/main" val="978233916"/>
                    </a:ext>
                  </a:extLst>
                </a:gridCol>
                <a:gridCol w="2781300">
                  <a:extLst>
                    <a:ext uri="{9D8B030D-6E8A-4147-A177-3AD203B41FA5}">
                      <a16:colId xmlns:a16="http://schemas.microsoft.com/office/drawing/2014/main" val="2032116195"/>
                    </a:ext>
                  </a:extLst>
                </a:gridCol>
              </a:tblGrid>
              <a:tr h="203834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400" b="0" dirty="0"/>
                        <a:t>The Servant’s rebellion and certain punishment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400" b="0" dirty="0"/>
                        <a:t>God will redeem his Servant from rebellion and punishment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400" b="0" dirty="0"/>
                        <a:t>God will empower his Servant as a covenant mediator to both people and nations and multiply his offspring</a:t>
                      </a:r>
                    </a:p>
                  </a:txBody>
                  <a:tcPr/>
                </a:tc>
                <a:extLst>
                  <a:ext uri="{0D108BD9-81ED-4DB2-BD59-A6C34878D82A}">
                    <a16:rowId xmlns:a16="http://schemas.microsoft.com/office/drawing/2014/main" val="2194346414"/>
                  </a:ext>
                </a:extLst>
              </a:tr>
              <a:tr h="0">
                <a:tc>
                  <a:txBody>
                    <a:bodyPr/>
                    <a:lstStyle/>
                    <a:p>
                      <a:endParaRPr lang="en-US" sz="2400" b="1" dirty="0"/>
                    </a:p>
                  </a:txBody>
                  <a:tcPr/>
                </a:tc>
                <a:tc>
                  <a:txBody>
                    <a:bodyPr/>
                    <a:lstStyle/>
                    <a:p>
                      <a:r>
                        <a:rPr lang="en-US" sz="2400" dirty="0"/>
                        <a:t>41:8–10</a:t>
                      </a:r>
                    </a:p>
                  </a:txBody>
                  <a:tcPr/>
                </a:tc>
                <a:tc>
                  <a:txBody>
                    <a:bodyPr/>
                    <a:lstStyle/>
                    <a:p>
                      <a:endParaRPr lang="en-US" sz="2400" b="1" dirty="0"/>
                    </a:p>
                  </a:txBody>
                  <a:tcPr/>
                </a:tc>
                <a:extLst>
                  <a:ext uri="{0D108BD9-81ED-4DB2-BD59-A6C34878D82A}">
                    <a16:rowId xmlns:a16="http://schemas.microsoft.com/office/drawing/2014/main" val="2267126561"/>
                  </a:ext>
                </a:extLst>
              </a:tr>
              <a:tr h="123823">
                <a:tc>
                  <a:txBody>
                    <a:bodyPr/>
                    <a:lstStyle/>
                    <a:p>
                      <a:endParaRPr lang="en-US" sz="2400" b="1" dirty="0"/>
                    </a:p>
                  </a:txBody>
                  <a:tcPr/>
                </a:tc>
                <a:tc>
                  <a:txBody>
                    <a:bodyPr/>
                    <a:lstStyle/>
                    <a:p>
                      <a:endParaRPr lang="en-US" sz="2400"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400" b="1" dirty="0"/>
                        <a:t>42:1, 3–4, 6–7</a:t>
                      </a:r>
                    </a:p>
                  </a:txBody>
                  <a:tcPr/>
                </a:tc>
                <a:extLst>
                  <a:ext uri="{0D108BD9-81ED-4DB2-BD59-A6C34878D82A}">
                    <a16:rowId xmlns:a16="http://schemas.microsoft.com/office/drawing/2014/main" val="376724586"/>
                  </a:ext>
                </a:extLst>
              </a:tr>
              <a:tr h="759313">
                <a:tc>
                  <a:txBody>
                    <a:bodyPr/>
                    <a:lstStyle/>
                    <a:p>
                      <a:r>
                        <a:rPr lang="en-US" sz="2400" dirty="0"/>
                        <a:t>42:18–22, 24–25</a:t>
                      </a:r>
                    </a:p>
                    <a:p>
                      <a:r>
                        <a:rPr lang="en-US" sz="2400" dirty="0"/>
                        <a:t>43:8, 10–11</a:t>
                      </a:r>
                    </a:p>
                  </a:txBody>
                  <a:tcPr/>
                </a:tc>
                <a:tc>
                  <a:txBody>
                    <a:bodyPr/>
                    <a:lstStyle/>
                    <a:p>
                      <a:endParaRPr lang="en-US" sz="2400" dirty="0"/>
                    </a:p>
                  </a:txBody>
                  <a:tcPr/>
                </a:tc>
                <a:tc>
                  <a:txBody>
                    <a:bodyPr/>
                    <a:lstStyle/>
                    <a:p>
                      <a:endParaRPr lang="en-US" sz="2400" dirty="0"/>
                    </a:p>
                  </a:txBody>
                  <a:tcPr/>
                </a:tc>
                <a:extLst>
                  <a:ext uri="{0D108BD9-81ED-4DB2-BD59-A6C34878D82A}">
                    <a16:rowId xmlns:a16="http://schemas.microsoft.com/office/drawing/2014/main" val="3929906808"/>
                  </a:ext>
                </a:extLst>
              </a:tr>
              <a:tr h="129538">
                <a:tc>
                  <a:txBody>
                    <a:bodyPr/>
                    <a:lstStyle/>
                    <a:p>
                      <a:endParaRPr lang="en-US" sz="2400" dirty="0"/>
                    </a:p>
                  </a:txBody>
                  <a:tcPr/>
                </a:tc>
                <a:tc>
                  <a:txBody>
                    <a:bodyPr/>
                    <a:lstStyle/>
                    <a:p>
                      <a:endParaRPr lang="en-US" sz="2400" dirty="0"/>
                    </a:p>
                  </a:txBody>
                  <a:tcPr/>
                </a:tc>
                <a:tc>
                  <a:txBody>
                    <a:bodyPr/>
                    <a:lstStyle/>
                    <a:p>
                      <a:r>
                        <a:rPr lang="en-US" sz="2400" dirty="0"/>
                        <a:t>44:1–5</a:t>
                      </a:r>
                    </a:p>
                  </a:txBody>
                  <a:tcPr/>
                </a:tc>
                <a:extLst>
                  <a:ext uri="{0D108BD9-81ED-4DB2-BD59-A6C34878D82A}">
                    <a16:rowId xmlns:a16="http://schemas.microsoft.com/office/drawing/2014/main" val="3540704123"/>
                  </a:ext>
                </a:extLst>
              </a:tr>
              <a:tr h="825775">
                <a:tc>
                  <a:txBody>
                    <a:bodyPr/>
                    <a:lstStyle/>
                    <a:p>
                      <a:endParaRPr lang="en-US" sz="2400" dirty="0"/>
                    </a:p>
                  </a:txBody>
                  <a:tcPr/>
                </a:tc>
                <a:tc>
                  <a:txBody>
                    <a:bodyPr/>
                    <a:lstStyle/>
                    <a:p>
                      <a:r>
                        <a:rPr lang="en-US" sz="2400" dirty="0"/>
                        <a:t>44:21–22, 26–28</a:t>
                      </a:r>
                    </a:p>
                    <a:p>
                      <a:r>
                        <a:rPr lang="en-US" sz="2400" dirty="0"/>
                        <a:t>45:4–7</a:t>
                      </a:r>
                    </a:p>
                    <a:p>
                      <a:r>
                        <a:rPr lang="en-US" sz="2400" dirty="0"/>
                        <a:t>48:17–20</a:t>
                      </a:r>
                    </a:p>
                  </a:txBody>
                  <a:tcPr/>
                </a:tc>
                <a:tc>
                  <a:txBody>
                    <a:bodyPr/>
                    <a:lstStyle/>
                    <a:p>
                      <a:endParaRPr lang="en-US" sz="2400" dirty="0"/>
                    </a:p>
                  </a:txBody>
                  <a:tcPr/>
                </a:tc>
                <a:extLst>
                  <a:ext uri="{0D108BD9-81ED-4DB2-BD59-A6C34878D82A}">
                    <a16:rowId xmlns:a16="http://schemas.microsoft.com/office/drawing/2014/main" val="1927764636"/>
                  </a:ext>
                </a:extLst>
              </a:tr>
            </a:tbl>
          </a:graphicData>
        </a:graphic>
      </p:graphicFrame>
      <p:sp>
        <p:nvSpPr>
          <p:cNvPr id="3" name="Title 2">
            <a:extLst>
              <a:ext uri="{FF2B5EF4-FFF2-40B4-BE49-F238E27FC236}">
                <a16:creationId xmlns:a16="http://schemas.microsoft.com/office/drawing/2014/main" id="{B3098FB4-F53F-0941-B5C3-4DE5E515EF0D}"/>
              </a:ext>
            </a:extLst>
          </p:cNvPr>
          <p:cNvSpPr>
            <a:spLocks noGrp="1"/>
          </p:cNvSpPr>
          <p:nvPr>
            <p:ph type="title"/>
          </p:nvPr>
        </p:nvSpPr>
        <p:spPr>
          <a:xfrm>
            <a:off x="628650" y="365127"/>
            <a:ext cx="7886700" cy="701674"/>
          </a:xfrm>
          <a:solidFill>
            <a:schemeClr val="accent2"/>
          </a:solidFill>
        </p:spPr>
        <p:txBody>
          <a:bodyPr>
            <a:normAutofit/>
          </a:bodyPr>
          <a:lstStyle/>
          <a:p>
            <a:r>
              <a:rPr lang="en-US" sz="3600" dirty="0"/>
              <a:t>Synthesis of the “Servant” in Isaiah 40–48</a:t>
            </a:r>
          </a:p>
        </p:txBody>
      </p:sp>
    </p:spTree>
    <p:extLst>
      <p:ext uri="{BB962C8B-B14F-4D97-AF65-F5344CB8AC3E}">
        <p14:creationId xmlns:p14="http://schemas.microsoft.com/office/powerpoint/2010/main" val="2287055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DA06A3B1-921C-254D-8C31-F9851112AB4D}"/>
              </a:ext>
            </a:extLst>
          </p:cNvPr>
          <p:cNvSpPr>
            <a:spLocks noGrp="1"/>
          </p:cNvSpPr>
          <p:nvPr>
            <p:ph type="body" orient="vert" idx="1"/>
          </p:nvPr>
        </p:nvSpPr>
        <p:spPr/>
        <p:txBody>
          <a:bodyPr>
            <a:normAutofit lnSpcReduction="10000"/>
          </a:bodyPr>
          <a:lstStyle/>
          <a:p>
            <a:r>
              <a:rPr lang="en-US" dirty="0"/>
              <a:t>The chosen “servant” person is rejected by yet represents the “servant” people and has a mission to save a remnant from the nation and the world. </a:t>
            </a:r>
          </a:p>
          <a:p>
            <a:pPr lvl="1"/>
            <a:r>
              <a:rPr lang="en-US" u="sng" dirty="0"/>
              <a:t>Isa 49:3, 5–7</a:t>
            </a:r>
            <a:r>
              <a:rPr lang="en-US" dirty="0"/>
              <a:t>. And he said to me, “You are </a:t>
            </a:r>
            <a:r>
              <a:rPr lang="en-US" b="1" dirty="0">
                <a:solidFill>
                  <a:srgbClr val="0070C0"/>
                </a:solidFill>
              </a:rPr>
              <a:t>my servant</a:t>
            </a:r>
            <a:r>
              <a:rPr lang="en-US" dirty="0"/>
              <a:t>, Israel, in whom I will be glorified.” … </a:t>
            </a:r>
            <a:r>
              <a:rPr lang="en-US" baseline="30000" dirty="0"/>
              <a:t>5</a:t>
            </a:r>
            <a:r>
              <a:rPr lang="en-US" dirty="0"/>
              <a:t> And now the LORD says, he who formed me from the womb to be </a:t>
            </a:r>
            <a:r>
              <a:rPr lang="en-US" b="1" dirty="0">
                <a:solidFill>
                  <a:srgbClr val="0070C0"/>
                </a:solidFill>
              </a:rPr>
              <a:t>his servant</a:t>
            </a:r>
            <a:r>
              <a:rPr lang="en-US" dirty="0"/>
              <a:t>, to bring Jacob back to him; and that Israel might be gathered to him— for I am honored in the eyes of the LORD, and my God has become my strength—</a:t>
            </a:r>
            <a:r>
              <a:rPr lang="en-US" baseline="30000" dirty="0"/>
              <a:t>6</a:t>
            </a:r>
            <a:r>
              <a:rPr lang="en-US" dirty="0"/>
              <a:t> he says: “It is too light a thing that you should be </a:t>
            </a:r>
            <a:r>
              <a:rPr lang="en-US" b="1" dirty="0">
                <a:solidFill>
                  <a:srgbClr val="0070C0"/>
                </a:solidFill>
              </a:rPr>
              <a:t>my servant </a:t>
            </a:r>
            <a:r>
              <a:rPr lang="en-US" dirty="0"/>
              <a:t>to raise up the tribes of Jacob and to bring back the preserved of Israel; I will make you as a light for the nations, that my salvation may reach to the end of the earth.” </a:t>
            </a:r>
            <a:r>
              <a:rPr lang="en-US" baseline="30000" dirty="0"/>
              <a:t>7</a:t>
            </a:r>
            <a:r>
              <a:rPr lang="en-US" dirty="0"/>
              <a:t> Thus says the LORD, the Redeemer …</a:t>
            </a:r>
          </a:p>
        </p:txBody>
      </p:sp>
    </p:spTree>
    <p:extLst>
      <p:ext uri="{BB962C8B-B14F-4D97-AF65-F5344CB8AC3E}">
        <p14:creationId xmlns:p14="http://schemas.microsoft.com/office/powerpoint/2010/main" val="3976780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AB3049CA-E5A9-3440-AAC5-AF043F5F4E7F}"/>
              </a:ext>
            </a:extLst>
          </p:cNvPr>
          <p:cNvSpPr>
            <a:spLocks noGrp="1"/>
          </p:cNvSpPr>
          <p:nvPr>
            <p:ph type="body" orient="vert" idx="1"/>
          </p:nvPr>
        </p:nvSpPr>
        <p:spPr/>
        <p:txBody>
          <a:bodyPr/>
          <a:lstStyle/>
          <a:p>
            <a:pPr marL="919163" lvl="1" indent="0">
              <a:buNone/>
            </a:pPr>
            <a:r>
              <a:rPr lang="en-US" dirty="0"/>
              <a:t>of Israel and his Holy One, to one deeply despised, abhorred by the nation, the servant of rulers: “Kings shall see and arise; princes, and they shall prostrate themselves; because of the LORD, who is faithful, the Holy One of Israel, who has chosen you.”</a:t>
            </a:r>
          </a:p>
          <a:p>
            <a:pPr lvl="1"/>
            <a:r>
              <a:rPr lang="en-US" b="1" dirty="0"/>
              <a:t>Who could this be? </a:t>
            </a:r>
          </a:p>
          <a:p>
            <a:pPr lvl="2"/>
            <a:r>
              <a:rPr lang="en-US" u="sng" dirty="0"/>
              <a:t>Isa 9:6–7</a:t>
            </a:r>
            <a:r>
              <a:rPr lang="en-US" dirty="0"/>
              <a:t>. For to us a child is born, to us a son is given; and the government shall be upon his shoulder, and his name shall be called Wonderful Counselor, Mighty God, Everlasting Father, Prince of Peace. </a:t>
            </a:r>
            <a:r>
              <a:rPr lang="en-US" baseline="30000" dirty="0"/>
              <a:t>7</a:t>
            </a:r>
            <a:r>
              <a:rPr lang="en-US" dirty="0"/>
              <a:t> Of the increase of his government and of peace there will be no end, on the throne of David and over his kingdom, to establish it and to uphold it with justice and with righteousness from this time forth and forevermore. The zeal of the LORD of hosts will do this.</a:t>
            </a:r>
          </a:p>
        </p:txBody>
      </p:sp>
    </p:spTree>
    <p:extLst>
      <p:ext uri="{BB962C8B-B14F-4D97-AF65-F5344CB8AC3E}">
        <p14:creationId xmlns:p14="http://schemas.microsoft.com/office/powerpoint/2010/main" val="4134972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0421A1BB-8F37-1C40-AB95-5401F3B11BF7}"/>
              </a:ext>
            </a:extLst>
          </p:cNvPr>
          <p:cNvSpPr>
            <a:spLocks noGrp="1"/>
          </p:cNvSpPr>
          <p:nvPr>
            <p:ph type="body" orient="vert" idx="1"/>
          </p:nvPr>
        </p:nvSpPr>
        <p:spPr/>
        <p:txBody>
          <a:bodyPr>
            <a:normAutofit/>
          </a:bodyPr>
          <a:lstStyle/>
          <a:p>
            <a:pPr lvl="2"/>
            <a:r>
              <a:rPr lang="en-US" u="sng" dirty="0"/>
              <a:t>Isa 11:1–5</a:t>
            </a:r>
            <a:r>
              <a:rPr lang="en-US" dirty="0"/>
              <a:t>. There shall come forth a shoot from the stump of Jesse, and a branch from his roots shall bear fruit. </a:t>
            </a:r>
            <a:r>
              <a:rPr lang="en-US" baseline="30000" dirty="0"/>
              <a:t>2</a:t>
            </a:r>
            <a:r>
              <a:rPr lang="en-US" dirty="0"/>
              <a:t> And the Spirit of the LORD shall rest upon him, the Spirit of wisdom and understanding, the Spirit of counsel and might, the Spirit of knowledge and the fear of the LORD. </a:t>
            </a:r>
            <a:r>
              <a:rPr lang="en-US" baseline="30000" dirty="0"/>
              <a:t>3</a:t>
            </a:r>
            <a:r>
              <a:rPr lang="en-US" dirty="0"/>
              <a:t> And his delight shall be in the fear of the LORD. He shall not judge by what his eyes see, or decide disputes by what his ears hear, </a:t>
            </a:r>
            <a:r>
              <a:rPr lang="en-US" baseline="30000" dirty="0"/>
              <a:t>4</a:t>
            </a:r>
            <a:r>
              <a:rPr lang="en-US" dirty="0"/>
              <a:t> but with righteousness he shall judge the poor, and decide with equity for the meek of the earth; and he shall strike the earth with the rod of his mouth, and with the breath of his lips he shall kill the wicked. </a:t>
            </a:r>
            <a:r>
              <a:rPr lang="en-US" baseline="30000" dirty="0"/>
              <a:t>5</a:t>
            </a:r>
            <a:r>
              <a:rPr lang="en-US" dirty="0"/>
              <a:t> Righteousness shall be the belt of his waist, and faithfulness the belt of his loins.</a:t>
            </a:r>
          </a:p>
        </p:txBody>
      </p:sp>
    </p:spTree>
    <p:extLst>
      <p:ext uri="{BB962C8B-B14F-4D97-AF65-F5344CB8AC3E}">
        <p14:creationId xmlns:p14="http://schemas.microsoft.com/office/powerpoint/2010/main" val="2513550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54D671A1-8532-744A-B36F-C6397EEEAAFB}"/>
              </a:ext>
            </a:extLst>
          </p:cNvPr>
          <p:cNvSpPr>
            <a:spLocks noGrp="1"/>
          </p:cNvSpPr>
          <p:nvPr>
            <p:ph type="body" orient="vert" idx="1"/>
          </p:nvPr>
        </p:nvSpPr>
        <p:spPr/>
        <p:txBody>
          <a:bodyPr/>
          <a:lstStyle/>
          <a:p>
            <a:pPr lvl="2"/>
            <a:r>
              <a:rPr lang="en-US" u="sng" dirty="0"/>
              <a:t>1 Pet 1:10–12</a:t>
            </a:r>
            <a:r>
              <a:rPr lang="en-US" dirty="0"/>
              <a:t>. Concerning this salvation, the prophets who prophesied about the grace that was to be yours searched and inquired carefully, </a:t>
            </a:r>
            <a:r>
              <a:rPr lang="en-US" baseline="30000" dirty="0"/>
              <a:t>11</a:t>
            </a:r>
            <a:r>
              <a:rPr lang="en-US" dirty="0"/>
              <a:t> inquiring what person or time</a:t>
            </a:r>
            <a:r>
              <a:rPr lang="en-US" i="1" dirty="0"/>
              <a:t> </a:t>
            </a:r>
            <a:r>
              <a:rPr lang="en-US" dirty="0"/>
              <a:t>the Spirit of Christ in them was indicating when he predicted the sufferings of Christ and the subsequent glories. </a:t>
            </a:r>
            <a:r>
              <a:rPr lang="en-US" baseline="30000" dirty="0"/>
              <a:t>12</a:t>
            </a:r>
            <a:r>
              <a:rPr lang="en-US" dirty="0"/>
              <a:t> It was revealed to them that they were serving not themselves but you, in the things that have now been announced to you through those who preached the good news to you </a:t>
            </a:r>
            <a:r>
              <a:rPr lang="en-US" i="1" baseline="30000" dirty="0" err="1"/>
              <a:t>e</a:t>
            </a:r>
            <a:r>
              <a:rPr lang="en-US" dirty="0" err="1"/>
              <a:t>by</a:t>
            </a:r>
            <a:r>
              <a:rPr lang="en-US" dirty="0"/>
              <a:t> the Holy Spirit sent from heaven, </a:t>
            </a:r>
            <a:r>
              <a:rPr lang="en-US" i="1" baseline="30000" dirty="0" err="1"/>
              <a:t>f</a:t>
            </a:r>
            <a:r>
              <a:rPr lang="en-US" dirty="0" err="1"/>
              <a:t>things</a:t>
            </a:r>
            <a:r>
              <a:rPr lang="en-US" dirty="0"/>
              <a:t> into which angels long to look.</a:t>
            </a:r>
          </a:p>
        </p:txBody>
      </p:sp>
    </p:spTree>
    <p:extLst>
      <p:ext uri="{BB962C8B-B14F-4D97-AF65-F5344CB8AC3E}">
        <p14:creationId xmlns:p14="http://schemas.microsoft.com/office/powerpoint/2010/main" val="7004739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3D73A169-1CB9-A44A-B3EA-F1BFBDD18447}"/>
              </a:ext>
            </a:extLst>
          </p:cNvPr>
          <p:cNvSpPr>
            <a:spLocks noGrp="1"/>
          </p:cNvSpPr>
          <p:nvPr>
            <p:ph type="body" orient="vert" idx="1"/>
          </p:nvPr>
        </p:nvSpPr>
        <p:spPr/>
        <p:txBody>
          <a:bodyPr>
            <a:normAutofit fontScale="92500" lnSpcReduction="10000"/>
          </a:bodyPr>
          <a:lstStyle/>
          <a:p>
            <a:r>
              <a:rPr lang="en-US" dirty="0"/>
              <a:t>The “servant” is a teacher taught by Yahweh, is </a:t>
            </a:r>
            <a:r>
              <a:rPr lang="en-US" i="1" dirty="0"/>
              <a:t>not </a:t>
            </a:r>
            <a:r>
              <a:rPr lang="en-US" dirty="0"/>
              <a:t>rebellious, is rejected by others, and is declared righteous by God. Fearing and trusting God, which alone brings life, means we will obey his “servant.”</a:t>
            </a:r>
          </a:p>
          <a:p>
            <a:pPr lvl="1"/>
            <a:r>
              <a:rPr lang="en-US" u="sng" dirty="0"/>
              <a:t>Isa 50:4–8, 10</a:t>
            </a:r>
            <a:r>
              <a:rPr lang="en-US" dirty="0"/>
              <a:t>. The Lord GOD has given me the tongue of those who are taught, that I may know how to sustain with a word him who is weary. Morning by morning he awakens; he awakens my ear to hear as those who are taught. </a:t>
            </a:r>
            <a:r>
              <a:rPr lang="en-US" baseline="30000" dirty="0"/>
              <a:t>5</a:t>
            </a:r>
            <a:r>
              <a:rPr lang="en-US" dirty="0"/>
              <a:t> The Lord GOD has opened my ear, and I was not rebellious; I turned not backward. </a:t>
            </a:r>
            <a:r>
              <a:rPr lang="en-US" baseline="30000" dirty="0"/>
              <a:t>6</a:t>
            </a:r>
            <a:r>
              <a:rPr lang="en-US" dirty="0"/>
              <a:t> I gave my back to those who strike, and my cheeks to those who pull out the beard; I hid not my face from disgrace and spitting. </a:t>
            </a:r>
            <a:r>
              <a:rPr lang="en-US" baseline="30000" dirty="0"/>
              <a:t>7</a:t>
            </a:r>
            <a:r>
              <a:rPr lang="en-US" dirty="0"/>
              <a:t> But the Lord GOD helps me…. </a:t>
            </a:r>
            <a:r>
              <a:rPr lang="en-US" baseline="30000" dirty="0"/>
              <a:t>8</a:t>
            </a:r>
            <a:r>
              <a:rPr lang="en-US" dirty="0"/>
              <a:t> He who vindicates me is near…. </a:t>
            </a:r>
            <a:r>
              <a:rPr lang="en-US" baseline="30000" dirty="0"/>
              <a:t>10</a:t>
            </a:r>
            <a:r>
              <a:rPr lang="en-US" dirty="0"/>
              <a:t> Who among you fears the LORD and obeys the voice of </a:t>
            </a:r>
            <a:r>
              <a:rPr lang="en-US" b="1" dirty="0">
                <a:solidFill>
                  <a:srgbClr val="0070C0"/>
                </a:solidFill>
              </a:rPr>
              <a:t>his servant</a:t>
            </a:r>
            <a:r>
              <a:rPr lang="en-US" dirty="0"/>
              <a:t>? Let him who walks in darkness and has no light trust in the name of the LORD and rely on his God.</a:t>
            </a:r>
          </a:p>
        </p:txBody>
      </p:sp>
    </p:spTree>
    <p:extLst>
      <p:ext uri="{BB962C8B-B14F-4D97-AF65-F5344CB8AC3E}">
        <p14:creationId xmlns:p14="http://schemas.microsoft.com/office/powerpoint/2010/main" val="771104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5FFA7765-5E16-234B-BA05-455F5A7E7441}"/>
              </a:ext>
            </a:extLst>
          </p:cNvPr>
          <p:cNvSpPr>
            <a:spLocks noGrp="1"/>
          </p:cNvSpPr>
          <p:nvPr>
            <p:ph type="body" orient="vert" idx="1"/>
          </p:nvPr>
        </p:nvSpPr>
        <p:spPr/>
        <p:txBody>
          <a:bodyPr>
            <a:normAutofit fontScale="92500" lnSpcReduction="10000"/>
          </a:bodyPr>
          <a:lstStyle/>
          <a:p>
            <a:r>
              <a:rPr lang="en-US" dirty="0"/>
              <a:t>God’s “servant” serves as Yahweh’s arm of salvation, and God will exalt him and give him the reward of many when he atones many nations through his substitutionary sacrifice. </a:t>
            </a:r>
          </a:p>
          <a:p>
            <a:pPr lvl="1"/>
            <a:r>
              <a:rPr lang="en-US" u="sng" dirty="0"/>
              <a:t>Isa 52:13–53:11</a:t>
            </a:r>
            <a:r>
              <a:rPr lang="en-US" dirty="0"/>
              <a:t>. Behold, </a:t>
            </a:r>
            <a:r>
              <a:rPr lang="en-US" b="1" dirty="0">
                <a:solidFill>
                  <a:srgbClr val="0070C0"/>
                </a:solidFill>
              </a:rPr>
              <a:t>my servant </a:t>
            </a:r>
            <a:r>
              <a:rPr lang="en-US" dirty="0"/>
              <a:t>shall act wisely; he shall be high and lifted up, and shall be exalted. </a:t>
            </a:r>
            <a:r>
              <a:rPr lang="en-US" baseline="30000" dirty="0"/>
              <a:t>14</a:t>
            </a:r>
            <a:r>
              <a:rPr lang="en-US" dirty="0"/>
              <a:t> As many were astonished at you— his appearance was so marred, beyond human semblance, and his form beyond that of the children of mankind—</a:t>
            </a:r>
            <a:r>
              <a:rPr lang="en-US" baseline="30000" dirty="0"/>
              <a:t>15</a:t>
            </a:r>
            <a:r>
              <a:rPr lang="en-US" dirty="0"/>
              <a:t> so shall he sprinkle many nations…. </a:t>
            </a:r>
            <a:r>
              <a:rPr lang="en-US" baseline="30000" dirty="0"/>
              <a:t>53:1</a:t>
            </a:r>
            <a:r>
              <a:rPr lang="en-US" dirty="0"/>
              <a:t> Who has believed what he has heard from us? And to whom has the arm of the LORD been revealed? </a:t>
            </a:r>
            <a:r>
              <a:rPr lang="en-US" baseline="30000" dirty="0"/>
              <a:t>2</a:t>
            </a:r>
            <a:r>
              <a:rPr lang="en-US" dirty="0"/>
              <a:t> For he … had no form or majesty that we should look at him, and no beauty that we should desire him…. </a:t>
            </a:r>
            <a:r>
              <a:rPr lang="en-US" baseline="30000" dirty="0"/>
              <a:t>5</a:t>
            </a:r>
            <a:r>
              <a:rPr lang="en-US" dirty="0"/>
              <a:t> But he was pierced for our transgressions; he was crushed for our iniquities; upon him was the chastisement that brought us peace, and with his wounds we are healed…. </a:t>
            </a:r>
          </a:p>
        </p:txBody>
      </p:sp>
    </p:spTree>
    <p:extLst>
      <p:ext uri="{BB962C8B-B14F-4D97-AF65-F5344CB8AC3E}">
        <p14:creationId xmlns:p14="http://schemas.microsoft.com/office/powerpoint/2010/main" val="2127983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4FA0AFE9-36D0-2647-ABB6-78D711BFE9AB}"/>
              </a:ext>
            </a:extLst>
          </p:cNvPr>
          <p:cNvSpPr>
            <a:spLocks noGrp="1"/>
          </p:cNvSpPr>
          <p:nvPr>
            <p:ph type="body" orient="vert" idx="1"/>
          </p:nvPr>
        </p:nvSpPr>
        <p:spPr/>
        <p:txBody>
          <a:bodyPr/>
          <a:lstStyle/>
          <a:p>
            <a:pPr marL="919163" lvl="1" indent="0">
              <a:buNone/>
            </a:pPr>
            <a:r>
              <a:rPr lang="en-US" baseline="30000" dirty="0"/>
              <a:t>10</a:t>
            </a:r>
            <a:r>
              <a:rPr lang="en-US" dirty="0"/>
              <a:t> Yet it was the will of the LORD to crush him; he has put him to grief; when his soul makes an offering for guilt, he shall see his offspring; he shall prolong his days; the will of the LORD shall prosper in his hand. </a:t>
            </a:r>
            <a:r>
              <a:rPr lang="en-US" baseline="30000" dirty="0"/>
              <a:t>11</a:t>
            </a:r>
            <a:r>
              <a:rPr lang="en-US" dirty="0"/>
              <a:t> Out of the anguish of his soul he shall see and be satisfied; by his knowledge shall the righteous one, </a:t>
            </a:r>
            <a:r>
              <a:rPr lang="en-US" b="1" dirty="0">
                <a:solidFill>
                  <a:srgbClr val="0070C0"/>
                </a:solidFill>
              </a:rPr>
              <a:t>my servant</a:t>
            </a:r>
            <a:r>
              <a:rPr lang="en-US" dirty="0"/>
              <a:t>, make many to be accounted righteous, and he shall bear their iniquities.</a:t>
            </a:r>
          </a:p>
        </p:txBody>
      </p:sp>
    </p:spTree>
    <p:extLst>
      <p:ext uri="{BB962C8B-B14F-4D97-AF65-F5344CB8AC3E}">
        <p14:creationId xmlns:p14="http://schemas.microsoft.com/office/powerpoint/2010/main" val="24926339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9CB11A97-5B20-5842-9591-A28D34FCBFBA}"/>
              </a:ext>
            </a:extLst>
          </p:cNvPr>
          <p:cNvSpPr>
            <a:spLocks noGrp="1"/>
          </p:cNvSpPr>
          <p:nvPr>
            <p:ph type="body" orient="vert" idx="1"/>
          </p:nvPr>
        </p:nvSpPr>
        <p:spPr/>
        <p:txBody>
          <a:bodyPr/>
          <a:lstStyle/>
          <a:p>
            <a:r>
              <a:rPr lang="en-US" dirty="0"/>
              <a:t>Synthesis of “Servant” and “Servants” in Isaiah:</a:t>
            </a:r>
          </a:p>
          <a:p>
            <a:pPr lvl="1"/>
            <a:r>
              <a:rPr lang="en-US" dirty="0"/>
              <a:t>“Servant” occurs 20x in the singular in Isaiah 40–53</a:t>
            </a:r>
          </a:p>
          <a:p>
            <a:pPr lvl="2"/>
            <a:r>
              <a:rPr lang="en-US" dirty="0" err="1"/>
              <a:t>Chs</a:t>
            </a:r>
            <a:r>
              <a:rPr lang="en-US" dirty="0"/>
              <a:t>. 40–48 = 13x (mixed reference)</a:t>
            </a:r>
          </a:p>
          <a:p>
            <a:pPr lvl="2"/>
            <a:r>
              <a:rPr lang="en-US" dirty="0" err="1"/>
              <a:t>Chs</a:t>
            </a:r>
            <a:r>
              <a:rPr lang="en-US" dirty="0"/>
              <a:t>. 49–53 = 7x (all referring to the servant person)</a:t>
            </a:r>
          </a:p>
          <a:p>
            <a:pPr lvl="1"/>
            <a:r>
              <a:rPr lang="en-US" dirty="0"/>
              <a:t>“Servants” occurs 11x in the plural in Isaiah 54–66</a:t>
            </a:r>
          </a:p>
          <a:p>
            <a:pPr lvl="1"/>
            <a:endParaRPr lang="en-US" dirty="0"/>
          </a:p>
          <a:p>
            <a:pPr lvl="1"/>
            <a:r>
              <a:rPr lang="en-US" b="1" u="sng" dirty="0"/>
              <a:t>Question</a:t>
            </a:r>
            <a:r>
              <a:rPr lang="en-US" b="1" dirty="0"/>
              <a:t>: </a:t>
            </a:r>
            <a:r>
              <a:rPr lang="en-US" dirty="0"/>
              <a:t>What happens in Isaiah 53 that creates </a:t>
            </a:r>
            <a:r>
              <a:rPr lang="en-US" i="1" dirty="0"/>
              <a:t>servants</a:t>
            </a:r>
            <a:r>
              <a:rPr lang="en-US" dirty="0"/>
              <a:t> (</a:t>
            </a:r>
            <a:r>
              <a:rPr lang="en-US" dirty="0" err="1"/>
              <a:t>pl</a:t>
            </a:r>
            <a:r>
              <a:rPr lang="en-US" dirty="0"/>
              <a:t>) of Yahweh from among Jew (63:17) and Gentile (56:6) alike? </a:t>
            </a:r>
            <a:endParaRPr lang="en-US" u="sng" dirty="0"/>
          </a:p>
        </p:txBody>
      </p:sp>
    </p:spTree>
    <p:extLst>
      <p:ext uri="{BB962C8B-B14F-4D97-AF65-F5344CB8AC3E}">
        <p14:creationId xmlns:p14="http://schemas.microsoft.com/office/powerpoint/2010/main" val="762907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817843A6-6C19-4240-8330-85875BB5B9D2}"/>
              </a:ext>
            </a:extLst>
          </p:cNvPr>
          <p:cNvSpPr>
            <a:spLocks noGrp="1"/>
          </p:cNvSpPr>
          <p:nvPr>
            <p:ph type="body" orient="vert" idx="1"/>
          </p:nvPr>
        </p:nvSpPr>
        <p:spPr/>
        <p:txBody>
          <a:bodyPr>
            <a:normAutofit lnSpcReduction="10000"/>
          </a:bodyPr>
          <a:lstStyle/>
          <a:p>
            <a:r>
              <a:rPr lang="en-US" dirty="0"/>
              <a:t>Significance: NT “Servant” Texts</a:t>
            </a:r>
          </a:p>
          <a:p>
            <a:pPr lvl="1"/>
            <a:r>
              <a:rPr lang="en-US" u="sng" dirty="0"/>
              <a:t>1 Cor 5:20–6:4</a:t>
            </a:r>
            <a:r>
              <a:rPr lang="en-US" dirty="0"/>
              <a:t>. Therefore, we are ambassadors for Christ, God making his appeal through us. We implore you on behalf of Christ, be reconciled to God. </a:t>
            </a:r>
            <a:r>
              <a:rPr lang="en-US" baseline="30000" dirty="0"/>
              <a:t>21</a:t>
            </a:r>
            <a:r>
              <a:rPr lang="en-US" dirty="0"/>
              <a:t> For our sake he made him to be sin who knew no sin, so that in him we might become the righteousness of God. </a:t>
            </a:r>
            <a:r>
              <a:rPr lang="en-US" baseline="30000" dirty="0"/>
              <a:t>6:1</a:t>
            </a:r>
            <a:r>
              <a:rPr lang="en-US" dirty="0"/>
              <a:t> Working together with him, then, we appeal to you not to receive the grace of God in vain. </a:t>
            </a:r>
            <a:r>
              <a:rPr lang="en-US" baseline="30000" dirty="0"/>
              <a:t>2</a:t>
            </a:r>
            <a:r>
              <a:rPr lang="en-US" dirty="0"/>
              <a:t> For he says, “In a favorable time I listened to you, and in a day of salvation I have helped you.” Behold, now is the favorable time; behold, now is the day of salvation. </a:t>
            </a:r>
            <a:r>
              <a:rPr lang="en-US" baseline="30000" dirty="0"/>
              <a:t>3</a:t>
            </a:r>
            <a:r>
              <a:rPr lang="en-US" dirty="0"/>
              <a:t> We put no obstacle in anyone’s way, so that no fault may be found with our ministry, </a:t>
            </a:r>
            <a:r>
              <a:rPr lang="en-US" baseline="30000" dirty="0"/>
              <a:t>4</a:t>
            </a:r>
            <a:r>
              <a:rPr lang="en-US" dirty="0"/>
              <a:t> but </a:t>
            </a:r>
            <a:r>
              <a:rPr lang="en-US" b="1" dirty="0">
                <a:solidFill>
                  <a:srgbClr val="0070C0"/>
                </a:solidFill>
              </a:rPr>
              <a:t>as servants </a:t>
            </a:r>
            <a:r>
              <a:rPr lang="en-US" dirty="0"/>
              <a:t>of God we commend ourselves in every way: by great endurance, in afflictions, hardships, calamities….</a:t>
            </a:r>
          </a:p>
        </p:txBody>
      </p:sp>
    </p:spTree>
    <p:extLst>
      <p:ext uri="{BB962C8B-B14F-4D97-AF65-F5344CB8AC3E}">
        <p14:creationId xmlns:p14="http://schemas.microsoft.com/office/powerpoint/2010/main" val="15428587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CACA376F-5D1E-3343-B84D-EB8E2DCCE391}"/>
              </a:ext>
            </a:extLst>
          </p:cNvPr>
          <p:cNvSpPr>
            <a:spLocks noGrp="1"/>
          </p:cNvSpPr>
          <p:nvPr>
            <p:ph type="body" orient="vert" idx="1"/>
          </p:nvPr>
        </p:nvSpPr>
        <p:spPr/>
        <p:txBody>
          <a:bodyPr/>
          <a:lstStyle/>
          <a:p>
            <a:pPr lvl="1"/>
            <a:r>
              <a:rPr lang="en-US" u="sng" dirty="0"/>
              <a:t>Rom 1:1–3</a:t>
            </a:r>
            <a:r>
              <a:rPr lang="en-US" dirty="0"/>
              <a:t>. Paul, </a:t>
            </a:r>
            <a:r>
              <a:rPr lang="en-US" b="1" dirty="0">
                <a:solidFill>
                  <a:srgbClr val="0070C0"/>
                </a:solidFill>
              </a:rPr>
              <a:t>a servant </a:t>
            </a:r>
            <a:r>
              <a:rPr lang="en-US" dirty="0"/>
              <a:t>of Christ Jesus, called to be an apostle, set apart for the gospel of God, </a:t>
            </a:r>
            <a:r>
              <a:rPr lang="en-US" baseline="30000" dirty="0"/>
              <a:t>2</a:t>
            </a:r>
            <a:r>
              <a:rPr lang="en-US" dirty="0"/>
              <a:t> which he promised beforehand through his prophets in the holy Scriptures, </a:t>
            </a:r>
            <a:r>
              <a:rPr lang="en-US" baseline="30000" dirty="0"/>
              <a:t>3</a:t>
            </a:r>
            <a:r>
              <a:rPr lang="en-US" dirty="0"/>
              <a:t> concerning his Son.</a:t>
            </a:r>
          </a:p>
        </p:txBody>
      </p:sp>
    </p:spTree>
    <p:extLst>
      <p:ext uri="{BB962C8B-B14F-4D97-AF65-F5344CB8AC3E}">
        <p14:creationId xmlns:p14="http://schemas.microsoft.com/office/powerpoint/2010/main" val="38375366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53138"/>
            <a:ext cx="7772400" cy="2302334"/>
          </a:xfrm>
          <a:solidFill>
            <a:schemeClr val="tx2">
              <a:lumMod val="20000"/>
              <a:lumOff val="80000"/>
            </a:schemeClr>
          </a:solidFill>
        </p:spPr>
        <p:txBody>
          <a:bodyPr>
            <a:normAutofit fontScale="90000"/>
          </a:bodyPr>
          <a:lstStyle/>
          <a:p>
            <a:pPr algn="ctr"/>
            <a:r>
              <a:rPr lang="en-US" sz="8800" b="1" dirty="0">
                <a:solidFill>
                  <a:schemeClr val="tx1"/>
                </a:solidFill>
              </a:rPr>
              <a:t>Celebrating the Servant-Savior</a:t>
            </a:r>
            <a:endParaRPr lang="en-US" sz="6000" dirty="0"/>
          </a:p>
        </p:txBody>
      </p:sp>
      <p:sp>
        <p:nvSpPr>
          <p:cNvPr id="3" name="Subtitle 2"/>
          <p:cNvSpPr>
            <a:spLocks noGrp="1"/>
          </p:cNvSpPr>
          <p:nvPr>
            <p:ph type="subTitle" idx="1"/>
          </p:nvPr>
        </p:nvSpPr>
        <p:spPr>
          <a:xfrm>
            <a:off x="685800" y="4526295"/>
            <a:ext cx="7772400" cy="2227117"/>
          </a:xfrm>
        </p:spPr>
        <p:txBody>
          <a:bodyPr>
            <a:noAutofit/>
          </a:bodyPr>
          <a:lstStyle/>
          <a:p>
            <a:pPr algn="l">
              <a:spcBef>
                <a:spcPts val="0"/>
              </a:spcBef>
            </a:pPr>
            <a:r>
              <a:rPr lang="en-US" sz="2800" dirty="0">
                <a:solidFill>
                  <a:schemeClr val="bg1"/>
                </a:solidFill>
              </a:rPr>
              <a:t>Jason S. </a:t>
            </a:r>
            <a:r>
              <a:rPr lang="en-US" sz="2800" dirty="0" err="1">
                <a:solidFill>
                  <a:schemeClr val="bg1"/>
                </a:solidFill>
              </a:rPr>
              <a:t>DeRouchie</a:t>
            </a:r>
            <a:r>
              <a:rPr lang="en-US" sz="2800" dirty="0">
                <a:solidFill>
                  <a:schemeClr val="bg1"/>
                </a:solidFill>
              </a:rPr>
              <a:t>, PhD</a:t>
            </a:r>
          </a:p>
          <a:p>
            <a:pPr algn="l">
              <a:spcBef>
                <a:spcPts val="0"/>
              </a:spcBef>
            </a:pPr>
            <a:r>
              <a:rPr lang="en-US" sz="2400" dirty="0">
                <a:solidFill>
                  <a:schemeClr val="bg1">
                    <a:lumMod val="85000"/>
                  </a:schemeClr>
                </a:solidFill>
              </a:rPr>
              <a:t>Professor of Old Testament and Biblical Theology</a:t>
            </a:r>
          </a:p>
          <a:p>
            <a:pPr algn="l">
              <a:spcBef>
                <a:spcPts val="0"/>
              </a:spcBef>
            </a:pPr>
            <a:r>
              <a:rPr lang="en-US" sz="2400" dirty="0">
                <a:solidFill>
                  <a:schemeClr val="bg1">
                    <a:lumMod val="85000"/>
                  </a:schemeClr>
                </a:solidFill>
              </a:rPr>
              <a:t>Bethlehem College &amp; Seminary</a:t>
            </a:r>
          </a:p>
          <a:p>
            <a:pPr algn="l">
              <a:spcBef>
                <a:spcPts val="0"/>
              </a:spcBef>
            </a:pPr>
            <a:r>
              <a:rPr lang="en-US" sz="2400" dirty="0">
                <a:solidFill>
                  <a:schemeClr val="bg1">
                    <a:lumMod val="85000"/>
                  </a:schemeClr>
                </a:solidFill>
              </a:rPr>
              <a:t>Elder, Bethlehem Baptist Church</a:t>
            </a:r>
          </a:p>
          <a:p>
            <a:pPr algn="l">
              <a:spcBef>
                <a:spcPts val="0"/>
              </a:spcBef>
            </a:pPr>
            <a:r>
              <a:rPr lang="en-US" sz="2400" dirty="0" err="1">
                <a:solidFill>
                  <a:schemeClr val="bg1">
                    <a:lumMod val="85000"/>
                  </a:schemeClr>
                </a:solidFill>
              </a:rPr>
              <a:t>www.jasonderouchie.com</a:t>
            </a:r>
            <a:endParaRPr lang="en-US" sz="2400" dirty="0">
              <a:solidFill>
                <a:schemeClr val="bg1">
                  <a:lumMod val="85000"/>
                </a:schemeClr>
              </a:solidFill>
            </a:endParaRPr>
          </a:p>
          <a:p>
            <a:pPr algn="l">
              <a:spcBef>
                <a:spcPts val="0"/>
              </a:spcBef>
            </a:pPr>
            <a:r>
              <a:rPr lang="en-US" sz="2400" dirty="0">
                <a:solidFill>
                  <a:schemeClr val="bg1">
                    <a:lumMod val="85000"/>
                  </a:schemeClr>
                </a:solidFill>
              </a:rPr>
              <a:t>Fall 2018</a:t>
            </a:r>
          </a:p>
        </p:txBody>
      </p:sp>
      <p:sp>
        <p:nvSpPr>
          <p:cNvPr id="4" name="TextBox 3"/>
          <p:cNvSpPr txBox="1"/>
          <p:nvPr/>
        </p:nvSpPr>
        <p:spPr>
          <a:xfrm>
            <a:off x="1094014" y="3233052"/>
            <a:ext cx="6939643" cy="1015663"/>
          </a:xfrm>
          <a:prstGeom prst="rect">
            <a:avLst/>
          </a:prstGeom>
          <a:solidFill>
            <a:schemeClr val="tx2">
              <a:lumMod val="50000"/>
            </a:schemeClr>
          </a:solidFill>
        </p:spPr>
        <p:txBody>
          <a:bodyPr wrap="square" rtlCol="0">
            <a:spAutoFit/>
          </a:bodyPr>
          <a:lstStyle/>
          <a:p>
            <a:pPr algn="ctr"/>
            <a:r>
              <a:rPr lang="en-US" sz="6000" dirty="0">
                <a:solidFill>
                  <a:srgbClr val="FFFF00"/>
                </a:solidFill>
              </a:rPr>
              <a:t>The Gospel of Isaiah</a:t>
            </a:r>
          </a:p>
        </p:txBody>
      </p:sp>
    </p:spTree>
    <p:extLst>
      <p:ext uri="{BB962C8B-B14F-4D97-AF65-F5344CB8AC3E}">
        <p14:creationId xmlns:p14="http://schemas.microsoft.com/office/powerpoint/2010/main" val="17491028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146830</TotalTime>
  <Words>2868</Words>
  <Application>Microsoft Macintosh PowerPoint</Application>
  <PresentationFormat>On-screen Show (4:3)</PresentationFormat>
  <Paragraphs>69</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Calibri Light</vt:lpstr>
      <vt:lpstr>Courier New</vt:lpstr>
      <vt:lpstr>Wingdings</vt:lpstr>
      <vt:lpstr>Office Theme</vt:lpstr>
      <vt:lpstr>Celebrating the Servant-Savior</vt:lpstr>
      <vt:lpstr>Isaiah’s “Servant” in Chaps. 40–53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Synthesis of the “Servant” in Isaiah 40–48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Celebrating the Servant-Savior</vt:lpstr>
    </vt:vector>
  </TitlesOfParts>
  <Company>Bethlehem College and Seminary</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Zephaniah</dc:title>
  <dc:creator>Jason DeRouchie</dc:creator>
  <cp:lastModifiedBy>––</cp:lastModifiedBy>
  <cp:revision>1334</cp:revision>
  <dcterms:created xsi:type="dcterms:W3CDTF">2015-09-20T10:17:33Z</dcterms:created>
  <dcterms:modified xsi:type="dcterms:W3CDTF">2018-09-20T12:57:15Z</dcterms:modified>
</cp:coreProperties>
</file>