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21"/>
  </p:notesMasterIdLst>
  <p:sldIdLst>
    <p:sldId id="812" r:id="rId2"/>
    <p:sldId id="815" r:id="rId3"/>
    <p:sldId id="801" r:id="rId4"/>
    <p:sldId id="802" r:id="rId5"/>
    <p:sldId id="803" r:id="rId6"/>
    <p:sldId id="806" r:id="rId7"/>
    <p:sldId id="807" r:id="rId8"/>
    <p:sldId id="805" r:id="rId9"/>
    <p:sldId id="808" r:id="rId10"/>
    <p:sldId id="809" r:id="rId11"/>
    <p:sldId id="816" r:id="rId12"/>
    <p:sldId id="810" r:id="rId13"/>
    <p:sldId id="826" r:id="rId14"/>
    <p:sldId id="817" r:id="rId15"/>
    <p:sldId id="818" r:id="rId16"/>
    <p:sldId id="819" r:id="rId17"/>
    <p:sldId id="822" r:id="rId18"/>
    <p:sldId id="823" r:id="rId19"/>
    <p:sldId id="82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725"/>
    <p:restoredTop sz="93121"/>
  </p:normalViewPr>
  <p:slideViewPr>
    <p:cSldViewPr snapToGrid="0" snapToObjects="1">
      <p:cViewPr varScale="1">
        <p:scale>
          <a:sx n="95" d="100"/>
          <a:sy n="95" d="100"/>
        </p:scale>
        <p:origin x="1680" y="17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4/6/18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2</a:t>
            </a:fld>
            <a:endParaRPr lang="en-US"/>
          </a:p>
        </p:txBody>
      </p:sp>
    </p:spTree>
    <p:extLst>
      <p:ext uri="{BB962C8B-B14F-4D97-AF65-F5344CB8AC3E}">
        <p14:creationId xmlns:p14="http://schemas.microsoft.com/office/powerpoint/2010/main" val="2938050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3</a:t>
            </a:fld>
            <a:endParaRPr lang="en-US"/>
          </a:p>
        </p:txBody>
      </p:sp>
    </p:spTree>
    <p:extLst>
      <p:ext uri="{BB962C8B-B14F-4D97-AF65-F5344CB8AC3E}">
        <p14:creationId xmlns:p14="http://schemas.microsoft.com/office/powerpoint/2010/main" val="1557976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4</a:t>
            </a:fld>
            <a:endParaRPr lang="en-US"/>
          </a:p>
        </p:txBody>
      </p:sp>
    </p:spTree>
    <p:extLst>
      <p:ext uri="{BB962C8B-B14F-4D97-AF65-F5344CB8AC3E}">
        <p14:creationId xmlns:p14="http://schemas.microsoft.com/office/powerpoint/2010/main" val="4201785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5</a:t>
            </a:fld>
            <a:endParaRPr lang="en-US"/>
          </a:p>
        </p:txBody>
      </p:sp>
    </p:spTree>
    <p:extLst>
      <p:ext uri="{BB962C8B-B14F-4D97-AF65-F5344CB8AC3E}">
        <p14:creationId xmlns:p14="http://schemas.microsoft.com/office/powerpoint/2010/main" val="388104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6</a:t>
            </a:fld>
            <a:endParaRPr lang="en-US"/>
          </a:p>
        </p:txBody>
      </p:sp>
    </p:spTree>
    <p:extLst>
      <p:ext uri="{BB962C8B-B14F-4D97-AF65-F5344CB8AC3E}">
        <p14:creationId xmlns:p14="http://schemas.microsoft.com/office/powerpoint/2010/main" val="743426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7</a:t>
            </a:fld>
            <a:endParaRPr lang="en-US"/>
          </a:p>
        </p:txBody>
      </p:sp>
    </p:spTree>
    <p:extLst>
      <p:ext uri="{BB962C8B-B14F-4D97-AF65-F5344CB8AC3E}">
        <p14:creationId xmlns:p14="http://schemas.microsoft.com/office/powerpoint/2010/main" val="4234529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8</a:t>
            </a:fld>
            <a:endParaRPr lang="en-US"/>
          </a:p>
        </p:txBody>
      </p:sp>
    </p:spTree>
    <p:extLst>
      <p:ext uri="{BB962C8B-B14F-4D97-AF65-F5344CB8AC3E}">
        <p14:creationId xmlns:p14="http://schemas.microsoft.com/office/powerpoint/2010/main" val="1019596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9</a:t>
            </a:fld>
            <a:endParaRPr lang="en-US"/>
          </a:p>
        </p:txBody>
      </p:sp>
    </p:spTree>
    <p:extLst>
      <p:ext uri="{BB962C8B-B14F-4D97-AF65-F5344CB8AC3E}">
        <p14:creationId xmlns:p14="http://schemas.microsoft.com/office/powerpoint/2010/main" val="2939897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10</a:t>
            </a:fld>
            <a:endParaRPr lang="en-US"/>
          </a:p>
        </p:txBody>
      </p:sp>
    </p:spTree>
    <p:extLst>
      <p:ext uri="{BB962C8B-B14F-4D97-AF65-F5344CB8AC3E}">
        <p14:creationId xmlns:p14="http://schemas.microsoft.com/office/powerpoint/2010/main" val="868239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11</a:t>
            </a:fld>
            <a:endParaRPr lang="en-US"/>
          </a:p>
        </p:txBody>
      </p:sp>
    </p:spTree>
    <p:extLst>
      <p:ext uri="{BB962C8B-B14F-4D97-AF65-F5344CB8AC3E}">
        <p14:creationId xmlns:p14="http://schemas.microsoft.com/office/powerpoint/2010/main" val="1166511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12</a:t>
            </a:fld>
            <a:endParaRPr lang="en-US"/>
          </a:p>
        </p:txBody>
      </p:sp>
    </p:spTree>
    <p:extLst>
      <p:ext uri="{BB962C8B-B14F-4D97-AF65-F5344CB8AC3E}">
        <p14:creationId xmlns:p14="http://schemas.microsoft.com/office/powerpoint/2010/main" val="811081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13</a:t>
            </a:fld>
            <a:endParaRPr lang="en-US"/>
          </a:p>
        </p:txBody>
      </p:sp>
    </p:spTree>
    <p:extLst>
      <p:ext uri="{BB962C8B-B14F-4D97-AF65-F5344CB8AC3E}">
        <p14:creationId xmlns:p14="http://schemas.microsoft.com/office/powerpoint/2010/main" val="3890647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14</a:t>
            </a:fld>
            <a:endParaRPr lang="en-US"/>
          </a:p>
        </p:txBody>
      </p:sp>
    </p:spTree>
    <p:extLst>
      <p:ext uri="{BB962C8B-B14F-4D97-AF65-F5344CB8AC3E}">
        <p14:creationId xmlns:p14="http://schemas.microsoft.com/office/powerpoint/2010/main" val="4180733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15</a:t>
            </a:fld>
            <a:endParaRPr lang="en-US"/>
          </a:p>
        </p:txBody>
      </p:sp>
    </p:spTree>
    <p:extLst>
      <p:ext uri="{BB962C8B-B14F-4D97-AF65-F5344CB8AC3E}">
        <p14:creationId xmlns:p14="http://schemas.microsoft.com/office/powerpoint/2010/main" val="2479876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16</a:t>
            </a:fld>
            <a:endParaRPr lang="en-US"/>
          </a:p>
        </p:txBody>
      </p:sp>
    </p:spTree>
    <p:extLst>
      <p:ext uri="{BB962C8B-B14F-4D97-AF65-F5344CB8AC3E}">
        <p14:creationId xmlns:p14="http://schemas.microsoft.com/office/powerpoint/2010/main" val="2595120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17</a:t>
            </a:fld>
            <a:endParaRPr lang="en-US"/>
          </a:p>
        </p:txBody>
      </p:sp>
    </p:spTree>
    <p:extLst>
      <p:ext uri="{BB962C8B-B14F-4D97-AF65-F5344CB8AC3E}">
        <p14:creationId xmlns:p14="http://schemas.microsoft.com/office/powerpoint/2010/main" val="3281882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18</a:t>
            </a:fld>
            <a:endParaRPr lang="en-US"/>
          </a:p>
        </p:txBody>
      </p:sp>
    </p:spTree>
    <p:extLst>
      <p:ext uri="{BB962C8B-B14F-4D97-AF65-F5344CB8AC3E}">
        <p14:creationId xmlns:p14="http://schemas.microsoft.com/office/powerpoint/2010/main" val="3441551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19</a:t>
            </a:fld>
            <a:endParaRPr lang="en-US"/>
          </a:p>
        </p:txBody>
      </p:sp>
    </p:spTree>
    <p:extLst>
      <p:ext uri="{BB962C8B-B14F-4D97-AF65-F5344CB8AC3E}">
        <p14:creationId xmlns:p14="http://schemas.microsoft.com/office/powerpoint/2010/main" val="1155296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4/6/18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4/6/18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4/6/18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4/6/18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lumMod val="75000"/>
            </a:schemeClr>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a:xfrm>
            <a:off x="822960" y="286605"/>
            <a:ext cx="7543800" cy="1285718"/>
          </a:xfrm>
        </p:spPr>
        <p:txBody>
          <a:bodyPr/>
          <a:lstStyle/>
          <a:p>
            <a:r>
              <a:rPr lang="en-US"/>
              <a:t>Click to edit Master title style</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4/6/18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a:solidFill>
                  <a:schemeClr val="bg1"/>
                </a:solidFill>
              </a:rPr>
              <a:t>Jason S. </a:t>
            </a:r>
            <a:r>
              <a:rPr lang="en-US" sz="2800" b="0" dirty="0" err="1">
                <a:solidFill>
                  <a:schemeClr val="bg1"/>
                </a:solidFill>
              </a:rPr>
              <a:t>DeRouchie</a:t>
            </a:r>
            <a:r>
              <a:rPr lang="en-US" sz="2800" b="0" dirty="0">
                <a:solidFill>
                  <a:schemeClr val="bg1"/>
                </a:solidFill>
              </a:rPr>
              <a:t>, PhD</a:t>
            </a:r>
          </a:p>
          <a:p>
            <a:pPr algn="l">
              <a:spcBef>
                <a:spcPts val="0"/>
              </a:spcBef>
            </a:pPr>
            <a:r>
              <a:rPr lang="en-US" sz="2400" b="0" dirty="0">
                <a:solidFill>
                  <a:schemeClr val="bg1">
                    <a:lumMod val="85000"/>
                  </a:schemeClr>
                </a:solidFill>
              </a:rPr>
              <a:t>Professor of Old Testament and Biblical Theology</a:t>
            </a:r>
          </a:p>
          <a:p>
            <a:pPr algn="l">
              <a:spcBef>
                <a:spcPts val="0"/>
              </a:spcBef>
            </a:pPr>
            <a:r>
              <a:rPr lang="en-US" sz="2400" b="0" dirty="0">
                <a:solidFill>
                  <a:schemeClr val="bg1">
                    <a:lumMod val="85000"/>
                  </a:schemeClr>
                </a:solidFill>
              </a:rPr>
              <a:t>Bethlehem College &amp; Seminary</a:t>
            </a:r>
          </a:p>
          <a:p>
            <a:pPr algn="l">
              <a:spcBef>
                <a:spcPts val="0"/>
              </a:spcBef>
            </a:pPr>
            <a:r>
              <a:rPr lang="en-US" sz="2400" b="0" dirty="0" err="1">
                <a:solidFill>
                  <a:schemeClr val="bg1">
                    <a:lumMod val="85000"/>
                  </a:schemeClr>
                </a:solidFill>
              </a:rPr>
              <a:t>www.jasonderouchie.com</a:t>
            </a:r>
            <a:endParaRPr lang="en-US" sz="2400" b="0" dirty="0">
              <a:solidFill>
                <a:schemeClr val="bg1">
                  <a:lumMod val="85000"/>
                </a:schemeClr>
              </a:solidFill>
            </a:endParaRPr>
          </a:p>
          <a:p>
            <a:pPr algn="l">
              <a:spcBef>
                <a:spcPts val="0"/>
              </a:spcBef>
            </a:pPr>
            <a:endParaRPr lang="en-US" sz="2400" b="0" dirty="0">
              <a:solidFill>
                <a:schemeClr val="bg1">
                  <a:lumMod val="85000"/>
                </a:schemeClr>
              </a:solidFill>
            </a:endParaRPr>
          </a:p>
          <a:p>
            <a:pPr algn="l">
              <a:spcBef>
                <a:spcPts val="0"/>
              </a:spcBef>
            </a:pPr>
            <a:r>
              <a:rPr lang="en-US" sz="2400" b="0" dirty="0">
                <a:solidFill>
                  <a:schemeClr val="bg1">
                    <a:lumMod val="85000"/>
                  </a:schemeClr>
                </a:solidFill>
              </a:rPr>
              <a:t>Bethlehem Baptist Church, spring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3506073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marL="458788" indent="-458788">
              <a:buNone/>
            </a:pPr>
            <a:r>
              <a:rPr lang="en-US" sz="2800" dirty="0"/>
              <a:t>I. 	Yahweh Foresees His Servant’s Global Exaltation through Substitutionary Suffering </a:t>
            </a:r>
            <a:r>
              <a:rPr lang="en-US" sz="2800" b="0" dirty="0"/>
              <a:t>(52:13–15)</a:t>
            </a:r>
          </a:p>
          <a:p>
            <a:pPr marL="461963" indent="-461963">
              <a:buNone/>
            </a:pPr>
            <a:r>
              <a:rPr lang="en-US" sz="2800" dirty="0">
                <a:solidFill>
                  <a:schemeClr val="tx1">
                    <a:lumMod val="75000"/>
                    <a:lumOff val="25000"/>
                  </a:schemeClr>
                </a:solidFill>
              </a:rPr>
              <a:t>II.	The Prophet Describes the Servant’s Substitutionary Suffering </a:t>
            </a:r>
            <a:r>
              <a:rPr lang="en-US" sz="2800" b="0" dirty="0">
                <a:solidFill>
                  <a:schemeClr val="tx1">
                    <a:lumMod val="75000"/>
                    <a:lumOff val="25000"/>
                  </a:schemeClr>
                </a:solidFill>
              </a:rPr>
              <a:t>(53:1–10)</a:t>
            </a:r>
          </a:p>
          <a:p>
            <a:pPr marL="917575" lvl="1" indent="-450850" fontAlgn="t">
              <a:buNone/>
            </a:pPr>
            <a:r>
              <a:rPr lang="en-US" b="1" dirty="0"/>
              <a:t>A.	</a:t>
            </a:r>
            <a:r>
              <a:rPr lang="en-US" dirty="0"/>
              <a:t>The Servant’s Divine-Human Nature and Homeliness (vv. 1–2)</a:t>
            </a:r>
          </a:p>
          <a:p>
            <a:pPr marL="917575" lvl="1" indent="-450850" fontAlgn="t">
              <a:buNone/>
            </a:pPr>
            <a:r>
              <a:rPr lang="en-US" b="1" dirty="0"/>
              <a:t>B.  </a:t>
            </a:r>
            <a:r>
              <a:rPr lang="en-US" b="0" dirty="0"/>
              <a:t>The Servant’s Experience of Suffering (53:3)</a:t>
            </a:r>
          </a:p>
          <a:p>
            <a:pPr marL="917575" lvl="1" indent="-450850" fontAlgn="t">
              <a:buNone/>
            </a:pPr>
            <a:r>
              <a:rPr lang="en-US" b="1" dirty="0"/>
              <a:t>C.  </a:t>
            </a:r>
            <a:r>
              <a:rPr lang="en-US" dirty="0"/>
              <a:t>The Substitutionary Nature of the Servant’s Suffering (53:4–6)</a:t>
            </a:r>
          </a:p>
          <a:p>
            <a:pPr marL="917575" lvl="1" indent="-450850" fontAlgn="t">
              <a:buNone/>
            </a:pPr>
            <a:r>
              <a:rPr lang="en-US" b="1" dirty="0"/>
              <a:t>B’. </a:t>
            </a:r>
            <a:r>
              <a:rPr lang="en-US" b="0" dirty="0"/>
              <a:t>The Servant’s Humble Response to His Suffering (53:7)</a:t>
            </a:r>
          </a:p>
          <a:p>
            <a:pPr marL="917575" lvl="1" indent="-450850" fontAlgn="t">
              <a:buNone/>
            </a:pPr>
            <a:r>
              <a:rPr lang="en-US" b="1" dirty="0">
                <a:solidFill>
                  <a:schemeClr val="accent6">
                    <a:lumMod val="75000"/>
                  </a:schemeClr>
                </a:solidFill>
              </a:rPr>
              <a:t>A’. The Human and Divine Perspective on His Suffering (53:8–10)</a:t>
            </a:r>
          </a:p>
          <a:p>
            <a:pPr marL="458788" indent="-458788">
              <a:buNone/>
            </a:pPr>
            <a:r>
              <a:rPr lang="en-US" sz="2800" dirty="0"/>
              <a:t>III. Yahweh Promises to Reward His Servant’s Substitutionary Suffering with the Prize of a Global People </a:t>
            </a:r>
            <a:r>
              <a:rPr lang="en-US" sz="2800" b="0" dirty="0"/>
              <a:t>(53:11–12)</a:t>
            </a:r>
          </a:p>
        </p:txBody>
      </p:sp>
      <p:sp>
        <p:nvSpPr>
          <p:cNvPr id="3" name="Title 2"/>
          <p:cNvSpPr>
            <a:spLocks noGrp="1"/>
          </p:cNvSpPr>
          <p:nvPr>
            <p:ph type="title"/>
          </p:nvPr>
        </p:nvSpPr>
        <p:spPr>
          <a:xfrm>
            <a:off x="628650" y="228600"/>
            <a:ext cx="7886700" cy="1612557"/>
          </a:xfrm>
          <a:solidFill>
            <a:schemeClr val="accent2">
              <a:lumMod val="75000"/>
            </a:schemeClr>
          </a:solidFill>
          <a:ln>
            <a:solidFill>
              <a:schemeClr val="accent2">
                <a:lumMod val="75000"/>
              </a:schemeClr>
            </a:solidFill>
          </a:ln>
        </p:spPr>
        <p:txBody>
          <a:bodyPr>
            <a:noAutofit/>
          </a:bodyPr>
          <a:lstStyle/>
          <a:p>
            <a:r>
              <a:rPr lang="en-US" sz="3600" dirty="0"/>
              <a:t>ISAIAH 52:13–53:12</a:t>
            </a:r>
            <a:br>
              <a:rPr lang="en-US" sz="3600" dirty="0"/>
            </a:br>
            <a:r>
              <a:rPr lang="en-US" sz="3200" dirty="0"/>
              <a:t>The Servant’s Global Exaltation and Reward through Substitutionary Suffering</a:t>
            </a:r>
          </a:p>
        </p:txBody>
      </p:sp>
    </p:spTree>
    <p:extLst>
      <p:ext uri="{BB962C8B-B14F-4D97-AF65-F5344CB8AC3E}">
        <p14:creationId xmlns:p14="http://schemas.microsoft.com/office/powerpoint/2010/main" val="2663468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r>
              <a:rPr lang="en-US" dirty="0"/>
              <a:t>The Divine Perspective (v. 10)</a:t>
            </a:r>
          </a:p>
          <a:p>
            <a:pPr lvl="1"/>
            <a:r>
              <a:rPr lang="en-US" i="1" dirty="0"/>
              <a:t>Yahweh’s desire for the Servant’s suffering</a:t>
            </a:r>
          </a:p>
          <a:p>
            <a:pPr lvl="2"/>
            <a:r>
              <a:rPr lang="en-US" sz="2400" u="sng" dirty="0"/>
              <a:t>Luke 22:22</a:t>
            </a:r>
            <a:r>
              <a:rPr lang="en-US" sz="2400" dirty="0"/>
              <a:t>. For the Son of Man goes </a:t>
            </a:r>
            <a:r>
              <a:rPr lang="en-US" sz="2400" b="1" dirty="0"/>
              <a:t>as it has been determined</a:t>
            </a:r>
            <a:r>
              <a:rPr lang="en-US" sz="2400" dirty="0"/>
              <a:t>, but woe to that man by whom he is betrayed!” (Cf. 24:26.)</a:t>
            </a:r>
          </a:p>
          <a:p>
            <a:pPr lvl="2"/>
            <a:r>
              <a:rPr lang="en-US" sz="2400" u="sng" dirty="0"/>
              <a:t>Acts 4:27–28</a:t>
            </a:r>
            <a:r>
              <a:rPr lang="en-US" sz="2400" dirty="0"/>
              <a:t>. For truly in this city there were gathered together against your holy servant Jesus, whom you anointed, both Herod and Pontius Pilate, along with the Gentiles and the peoples of Israel, </a:t>
            </a:r>
            <a:r>
              <a:rPr lang="en-US" sz="2400" baseline="30000" dirty="0"/>
              <a:t>28</a:t>
            </a:r>
            <a:r>
              <a:rPr lang="en-US" sz="2400" dirty="0"/>
              <a:t> to do </a:t>
            </a:r>
            <a:r>
              <a:rPr lang="en-US" sz="2400" b="1" dirty="0"/>
              <a:t>whatever your hand and your plan had predestined to take place</a:t>
            </a:r>
            <a:r>
              <a:rPr lang="en-US" sz="2400" dirty="0"/>
              <a:t>.</a:t>
            </a:r>
            <a:r>
              <a:rPr lang="en-US" sz="2400" b="1" dirty="0"/>
              <a:t> </a:t>
            </a:r>
            <a:r>
              <a:rPr lang="en-US" sz="2400" dirty="0"/>
              <a:t>(Cf. 2:23.)</a:t>
            </a:r>
          </a:p>
          <a:p>
            <a:pPr lvl="2"/>
            <a:endParaRPr lang="en-US" dirty="0"/>
          </a:p>
          <a:p>
            <a:pPr lvl="2"/>
            <a:endParaRPr lang="en-US" u="sng" dirty="0"/>
          </a:p>
        </p:txBody>
      </p:sp>
    </p:spTree>
    <p:extLst>
      <p:ext uri="{BB962C8B-B14F-4D97-AF65-F5344CB8AC3E}">
        <p14:creationId xmlns:p14="http://schemas.microsoft.com/office/powerpoint/2010/main" val="50066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2">
                                            <p:txEl>
                                              <p:pRg st="2" end="2"/>
                                            </p:txEl>
                                          </p:spTgt>
                                        </p:tgtEl>
                                        <p:attrNameLst>
                                          <p:attrName>style.opacity</p:attrName>
                                        </p:attrNameLst>
                                      </p:cBhvr>
                                      <p:to>
                                        <p:strVal val="0.5"/>
                                      </p:to>
                                    </p:set>
                                    <p:animEffect filter="image" prLst="opacity: 0.5">
                                      <p:cBhvr rctx="IE">
                                        <p:cTn id="15" dur="indefinite"/>
                                        <p:tgtEl>
                                          <p:spTgt spid="2">
                                            <p:txEl>
                                              <p:pRg st="2" end="2"/>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1"/>
            <a:r>
              <a:rPr lang="en-US" i="1" dirty="0"/>
              <a:t>Yahweh’s purpose for the Servant’s suffering</a:t>
            </a:r>
          </a:p>
          <a:p>
            <a:pPr lvl="2"/>
            <a:r>
              <a:rPr lang="en-US" b="1" dirty="0"/>
              <a:t>The condition: </a:t>
            </a:r>
            <a:r>
              <a:rPr lang="en-US" dirty="0"/>
              <a:t>If you offer as a </a:t>
            </a:r>
            <a:r>
              <a:rPr lang="en-US" i="1" dirty="0"/>
              <a:t>guilt offering </a:t>
            </a:r>
            <a:r>
              <a:rPr lang="en-US" dirty="0"/>
              <a:t>his soul …</a:t>
            </a:r>
          </a:p>
          <a:p>
            <a:pPr lvl="3"/>
            <a:r>
              <a:rPr lang="en-US" u="sng" dirty="0"/>
              <a:t>Lev 6:2–7</a:t>
            </a:r>
            <a:r>
              <a:rPr lang="en-US" dirty="0"/>
              <a:t>. If anyone sins and commits a breach of faith against the LORD …, </a:t>
            </a:r>
            <a:r>
              <a:rPr lang="en-US" baseline="30000" dirty="0"/>
              <a:t>5</a:t>
            </a:r>
            <a:r>
              <a:rPr lang="en-US" dirty="0"/>
              <a:t> he shall restore it in full and shall add a fifth to it, and give it to him to whom it belongs on the day he realizes his guilt. </a:t>
            </a:r>
            <a:r>
              <a:rPr lang="en-US" baseline="30000" dirty="0"/>
              <a:t>6</a:t>
            </a:r>
            <a:r>
              <a:rPr lang="en-US" dirty="0"/>
              <a:t> And he shall bring to the priest as his compensation to the LORD a ram without blemish out of the flock, or its equivalent for </a:t>
            </a:r>
            <a:r>
              <a:rPr lang="en-US" b="1" dirty="0"/>
              <a:t>a guilt offering</a:t>
            </a:r>
            <a:r>
              <a:rPr lang="en-US" dirty="0"/>
              <a:t>. </a:t>
            </a:r>
            <a:r>
              <a:rPr lang="en-US" baseline="30000" dirty="0"/>
              <a:t>7</a:t>
            </a:r>
            <a:r>
              <a:rPr lang="en-US" dirty="0"/>
              <a:t> And the priest shall make atonement for him before the LORD, and he shall be forgiven for any of the things that one may do and thereby become guilty.</a:t>
            </a:r>
          </a:p>
        </p:txBody>
      </p:sp>
    </p:spTree>
    <p:extLst>
      <p:ext uri="{BB962C8B-B14F-4D97-AF65-F5344CB8AC3E}">
        <p14:creationId xmlns:p14="http://schemas.microsoft.com/office/powerpoint/2010/main" val="318904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1"/>
            <a:r>
              <a:rPr lang="en-US" i="1" dirty="0"/>
              <a:t>Yahweh’s purpose for the Servant’s suffering</a:t>
            </a:r>
          </a:p>
          <a:p>
            <a:pPr lvl="2"/>
            <a:r>
              <a:rPr lang="en-US" b="1" dirty="0"/>
              <a:t>The condition: </a:t>
            </a:r>
            <a:r>
              <a:rPr lang="en-US" dirty="0"/>
              <a:t>If you offer as a guilt offering his soul …</a:t>
            </a:r>
          </a:p>
          <a:p>
            <a:pPr lvl="2"/>
            <a:r>
              <a:rPr lang="en-US" b="1" dirty="0"/>
              <a:t>The result: </a:t>
            </a:r>
            <a:r>
              <a:rPr lang="en-US" dirty="0"/>
              <a:t>Then …</a:t>
            </a:r>
          </a:p>
          <a:p>
            <a:pPr lvl="3"/>
            <a:r>
              <a:rPr lang="en-US" dirty="0"/>
              <a:t>He shall see offspring;</a:t>
            </a:r>
          </a:p>
          <a:p>
            <a:pPr lvl="3"/>
            <a:r>
              <a:rPr lang="en-US" dirty="0"/>
              <a:t>He shall prolong days;</a:t>
            </a:r>
          </a:p>
          <a:p>
            <a:pPr lvl="3"/>
            <a:r>
              <a:rPr lang="en-US" dirty="0"/>
              <a:t>The will of Yahweh will prosper through him.</a:t>
            </a:r>
          </a:p>
          <a:p>
            <a:pPr lvl="2"/>
            <a:r>
              <a:rPr lang="en-US" b="1" dirty="0"/>
              <a:t>Implication 1: </a:t>
            </a:r>
            <a:r>
              <a:rPr lang="en-US" i="1" dirty="0"/>
              <a:t>Resurrection!</a:t>
            </a:r>
          </a:p>
          <a:p>
            <a:pPr lvl="3"/>
            <a:r>
              <a:rPr lang="en-US" u="sng" dirty="0"/>
              <a:t>Luke 24:46</a:t>
            </a:r>
            <a:r>
              <a:rPr lang="en-US" dirty="0"/>
              <a:t>. </a:t>
            </a:r>
            <a:r>
              <a:rPr lang="en-US" i="1" dirty="0"/>
              <a:t>Thus it is written</a:t>
            </a:r>
            <a:r>
              <a:rPr lang="en-US" dirty="0"/>
              <a:t>, that the Christ should suffer and on the third day rise from the dead. </a:t>
            </a:r>
          </a:p>
          <a:p>
            <a:pPr lvl="3"/>
            <a:r>
              <a:rPr lang="en-US" u="sng" dirty="0"/>
              <a:t>1 </a:t>
            </a:r>
            <a:r>
              <a:rPr lang="en-US" u="sng" dirty="0" err="1"/>
              <a:t>Cor</a:t>
            </a:r>
            <a:r>
              <a:rPr lang="en-US" u="sng" dirty="0"/>
              <a:t> 15:4</a:t>
            </a:r>
            <a:r>
              <a:rPr lang="en-US" dirty="0"/>
              <a:t>. He was raised on the third day </a:t>
            </a:r>
            <a:r>
              <a:rPr lang="en-US" i="1" dirty="0"/>
              <a:t>in accordance with the Scriptures. </a:t>
            </a:r>
            <a:endParaRPr lang="en-US" dirty="0"/>
          </a:p>
          <a:p>
            <a:pPr lvl="2"/>
            <a:endParaRPr lang="en-US" u="sng" dirty="0"/>
          </a:p>
        </p:txBody>
      </p:sp>
    </p:spTree>
    <p:extLst>
      <p:ext uri="{BB962C8B-B14F-4D97-AF65-F5344CB8AC3E}">
        <p14:creationId xmlns:p14="http://schemas.microsoft.com/office/powerpoint/2010/main" val="3113658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2">
                                            <p:txEl>
                                              <p:pRg st="7" end="7"/>
                                            </p:txEl>
                                          </p:spTgt>
                                        </p:tgtEl>
                                        <p:attrNameLst>
                                          <p:attrName>style.opacity</p:attrName>
                                        </p:attrNameLst>
                                      </p:cBhvr>
                                      <p:to>
                                        <p:strVal val="0.5"/>
                                      </p:to>
                                    </p:set>
                                    <p:animEffect filter="image" prLst="opacity: 0.5">
                                      <p:cBhvr rctx="IE">
                                        <p:cTn id="15" dur="indefinite"/>
                                        <p:tgtEl>
                                          <p:spTgt spid="2">
                                            <p:txEl>
                                              <p:pRg st="7" end="7"/>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1"/>
            <a:r>
              <a:rPr lang="en-US" i="1" dirty="0"/>
              <a:t>Yahweh’s purpose for the Servant’s suffering</a:t>
            </a:r>
          </a:p>
          <a:p>
            <a:pPr lvl="2"/>
            <a:r>
              <a:rPr lang="en-US" b="1" dirty="0"/>
              <a:t>The condition: </a:t>
            </a:r>
            <a:r>
              <a:rPr lang="en-US" dirty="0"/>
              <a:t>If you offer as a guilt offering his soul …</a:t>
            </a:r>
          </a:p>
          <a:p>
            <a:pPr lvl="2"/>
            <a:r>
              <a:rPr lang="en-US" b="1" dirty="0"/>
              <a:t>The goal: </a:t>
            </a:r>
            <a:r>
              <a:rPr lang="en-US" dirty="0"/>
              <a:t>Then …</a:t>
            </a:r>
          </a:p>
          <a:p>
            <a:pPr lvl="3"/>
            <a:r>
              <a:rPr lang="en-US" dirty="0"/>
              <a:t>He shall see offspring;</a:t>
            </a:r>
          </a:p>
          <a:p>
            <a:pPr lvl="3"/>
            <a:r>
              <a:rPr lang="en-US" dirty="0"/>
              <a:t>He shall prolong days;</a:t>
            </a:r>
          </a:p>
          <a:p>
            <a:pPr lvl="3"/>
            <a:r>
              <a:rPr lang="en-US" dirty="0"/>
              <a:t>The will of Yahweh will prosper through him.</a:t>
            </a:r>
          </a:p>
          <a:p>
            <a:pPr lvl="2"/>
            <a:r>
              <a:rPr lang="en-US" b="1" dirty="0"/>
              <a:t>Implication 1: </a:t>
            </a:r>
            <a:r>
              <a:rPr lang="en-US" i="1" dirty="0"/>
              <a:t>Resurrection!</a:t>
            </a:r>
          </a:p>
          <a:p>
            <a:pPr lvl="2"/>
            <a:r>
              <a:rPr lang="en-US" b="1" dirty="0"/>
              <a:t>Implication 2: </a:t>
            </a:r>
            <a:r>
              <a:rPr lang="en-US" i="1" dirty="0"/>
              <a:t>Christ had motivation to endure!</a:t>
            </a:r>
            <a:endParaRPr lang="en-US" b="1" dirty="0"/>
          </a:p>
          <a:p>
            <a:pPr lvl="3"/>
            <a:r>
              <a:rPr lang="en-US" u="sng" dirty="0" err="1"/>
              <a:t>Heb</a:t>
            </a:r>
            <a:r>
              <a:rPr lang="en-US" u="sng" dirty="0"/>
              <a:t> 12:2</a:t>
            </a:r>
            <a:r>
              <a:rPr lang="en-US" dirty="0"/>
              <a:t>. [Look] to Jesus, the founder and </a:t>
            </a:r>
            <a:r>
              <a:rPr lang="en-US" dirty="0" err="1"/>
              <a:t>perfecter</a:t>
            </a:r>
            <a:r>
              <a:rPr lang="en-US" dirty="0"/>
              <a:t> of our faith, who </a:t>
            </a:r>
            <a:r>
              <a:rPr lang="en-US" b="1" dirty="0"/>
              <a:t>for the joy that was set before him </a:t>
            </a:r>
            <a:r>
              <a:rPr lang="en-US" dirty="0"/>
              <a:t>endured the cross, despising the shame, and is seated at the right hand of the throne of God.</a:t>
            </a:r>
            <a:endParaRPr lang="en-US" b="1" dirty="0"/>
          </a:p>
          <a:p>
            <a:pPr lvl="2"/>
            <a:endParaRPr lang="en-US" dirty="0"/>
          </a:p>
          <a:p>
            <a:pPr lvl="2"/>
            <a:endParaRPr lang="en-US" u="sng" dirty="0"/>
          </a:p>
        </p:txBody>
      </p:sp>
    </p:spTree>
    <p:extLst>
      <p:ext uri="{BB962C8B-B14F-4D97-AF65-F5344CB8AC3E}">
        <p14:creationId xmlns:p14="http://schemas.microsoft.com/office/powerpoint/2010/main" val="876490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1"/>
            <a:r>
              <a:rPr lang="en-US" i="1" dirty="0"/>
              <a:t>Yahweh’s purpose for the Servant’s suffering</a:t>
            </a:r>
          </a:p>
          <a:p>
            <a:pPr lvl="2"/>
            <a:r>
              <a:rPr lang="en-US" b="1" dirty="0"/>
              <a:t>The condition: </a:t>
            </a:r>
            <a:r>
              <a:rPr lang="en-US" dirty="0"/>
              <a:t>If you offer as a guilt offering his soul …</a:t>
            </a:r>
          </a:p>
          <a:p>
            <a:pPr lvl="2"/>
            <a:r>
              <a:rPr lang="en-US" b="1" dirty="0"/>
              <a:t>The goal: </a:t>
            </a:r>
            <a:r>
              <a:rPr lang="en-US" dirty="0"/>
              <a:t>Then …</a:t>
            </a:r>
          </a:p>
          <a:p>
            <a:pPr lvl="3"/>
            <a:r>
              <a:rPr lang="en-US" b="1" dirty="0">
                <a:solidFill>
                  <a:schemeClr val="accent6">
                    <a:lumMod val="75000"/>
                  </a:schemeClr>
                </a:solidFill>
              </a:rPr>
              <a:t>He shall see offspring;</a:t>
            </a:r>
          </a:p>
          <a:p>
            <a:pPr lvl="3"/>
            <a:r>
              <a:rPr lang="en-US" b="1" dirty="0">
                <a:solidFill>
                  <a:schemeClr val="accent6">
                    <a:lumMod val="75000"/>
                  </a:schemeClr>
                </a:solidFill>
              </a:rPr>
              <a:t>He shall prolong days;</a:t>
            </a:r>
          </a:p>
          <a:p>
            <a:pPr lvl="3"/>
            <a:r>
              <a:rPr lang="en-US" b="1" dirty="0">
                <a:solidFill>
                  <a:schemeClr val="accent6">
                    <a:lumMod val="75000"/>
                  </a:schemeClr>
                </a:solidFill>
              </a:rPr>
              <a:t>The will of Yahweh will prosper through him.</a:t>
            </a:r>
          </a:p>
          <a:p>
            <a:pPr lvl="2"/>
            <a:r>
              <a:rPr lang="en-US" b="1" dirty="0"/>
              <a:t>Implication 1: </a:t>
            </a:r>
            <a:r>
              <a:rPr lang="en-US" i="1" dirty="0"/>
              <a:t>Resurrection!</a:t>
            </a:r>
          </a:p>
          <a:p>
            <a:pPr lvl="2"/>
            <a:r>
              <a:rPr lang="en-US" b="1" dirty="0"/>
              <a:t>Implication 2: </a:t>
            </a:r>
            <a:r>
              <a:rPr lang="en-US" i="1" dirty="0"/>
              <a:t>Christ had motivation to endure!</a:t>
            </a:r>
            <a:endParaRPr lang="en-US" b="1" dirty="0"/>
          </a:p>
          <a:p>
            <a:pPr lvl="3"/>
            <a:r>
              <a:rPr lang="en-US" u="sng" dirty="0" err="1"/>
              <a:t>Heb</a:t>
            </a:r>
            <a:r>
              <a:rPr lang="en-US" u="sng" dirty="0"/>
              <a:t> 12:2</a:t>
            </a:r>
            <a:r>
              <a:rPr lang="en-US" dirty="0"/>
              <a:t>. [Look] to Jesus, the founder and </a:t>
            </a:r>
            <a:r>
              <a:rPr lang="en-US" dirty="0" err="1"/>
              <a:t>perfecter</a:t>
            </a:r>
            <a:r>
              <a:rPr lang="en-US" dirty="0"/>
              <a:t> of our faith, who </a:t>
            </a:r>
            <a:r>
              <a:rPr lang="en-US" b="1" dirty="0"/>
              <a:t>for the joy that was set before him </a:t>
            </a:r>
            <a:r>
              <a:rPr lang="en-US" dirty="0"/>
              <a:t>endured the cross, despising the shame, and is seated at the right hand of the throne of God.</a:t>
            </a:r>
            <a:endParaRPr lang="en-US" b="1" dirty="0"/>
          </a:p>
          <a:p>
            <a:pPr lvl="2"/>
            <a:endParaRPr lang="en-US" dirty="0"/>
          </a:p>
          <a:p>
            <a:pPr lvl="2"/>
            <a:endParaRPr lang="en-US" u="sng" dirty="0"/>
          </a:p>
        </p:txBody>
      </p:sp>
    </p:spTree>
    <p:extLst>
      <p:ext uri="{BB962C8B-B14F-4D97-AF65-F5344CB8AC3E}">
        <p14:creationId xmlns:p14="http://schemas.microsoft.com/office/powerpoint/2010/main" val="279556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2"/>
            <a:r>
              <a:rPr lang="en-US" b="1" dirty="0"/>
              <a:t>He shall see offspring</a:t>
            </a:r>
          </a:p>
          <a:p>
            <a:pPr lvl="3"/>
            <a:r>
              <a:rPr lang="en-US" u="sng" dirty="0" err="1"/>
              <a:t>Heb</a:t>
            </a:r>
            <a:r>
              <a:rPr lang="en-US" u="sng" dirty="0"/>
              <a:t> 2:10</a:t>
            </a:r>
            <a:r>
              <a:rPr lang="en-US" dirty="0"/>
              <a:t>. For it was fitting that [God], for whom and by whom all things exist, in </a:t>
            </a:r>
            <a:r>
              <a:rPr lang="en-US" b="1" dirty="0"/>
              <a:t>bringing many sons to glory</a:t>
            </a:r>
            <a:r>
              <a:rPr lang="en-US" dirty="0"/>
              <a:t>, should make the founder of their salvation perfect through suffering.</a:t>
            </a:r>
          </a:p>
          <a:p>
            <a:pPr lvl="3"/>
            <a:r>
              <a:rPr lang="en-US" i="1" dirty="0"/>
              <a:t>Offspring of God’s Servant, Israel the person</a:t>
            </a:r>
          </a:p>
          <a:p>
            <a:pPr lvl="4"/>
            <a:r>
              <a:rPr lang="en-US" u="sng" dirty="0"/>
              <a:t>Isa 45:25</a:t>
            </a:r>
            <a:r>
              <a:rPr lang="en-US" dirty="0"/>
              <a:t>. In the LORD </a:t>
            </a:r>
            <a:r>
              <a:rPr lang="en-US" b="1" dirty="0"/>
              <a:t>all the offspring of Israel </a:t>
            </a:r>
            <a:r>
              <a:rPr lang="en-US" dirty="0"/>
              <a:t>shall be justified and shall glory.</a:t>
            </a:r>
          </a:p>
          <a:p>
            <a:pPr lvl="4"/>
            <a:r>
              <a:rPr lang="en-US" u="sng" dirty="0"/>
              <a:t>Isa 49:3, 6</a:t>
            </a:r>
            <a:r>
              <a:rPr lang="en-US" dirty="0"/>
              <a:t>. And he said to me, “You are my servant, Israel, in whom I will be glorified.” … </a:t>
            </a:r>
            <a:r>
              <a:rPr lang="en-US" baseline="30000" dirty="0"/>
              <a:t>6</a:t>
            </a:r>
            <a:r>
              <a:rPr lang="en-US" dirty="0"/>
              <a:t> It is too light a thing that you should be my servant to raise up the tribes of Jacob and to bring back the preserved of Israel; I will make you as a light for the nations, that my salvation may reach to</a:t>
            </a:r>
            <a:endParaRPr lang="en-US" i="1" dirty="0"/>
          </a:p>
          <a:p>
            <a:pPr lvl="4"/>
            <a:endParaRPr lang="en-US" u="sng" dirty="0"/>
          </a:p>
        </p:txBody>
      </p:sp>
    </p:spTree>
    <p:extLst>
      <p:ext uri="{BB962C8B-B14F-4D97-AF65-F5344CB8AC3E}">
        <p14:creationId xmlns:p14="http://schemas.microsoft.com/office/powerpoint/2010/main" val="362078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mph" presetSubtype="0" nodeType="clickEffect">
                                  <p:stCondLst>
                                    <p:cond delay="0"/>
                                  </p:stCondLst>
                                  <p:childTnLst>
                                    <p:set>
                                      <p:cBhvr>
                                        <p:cTn id="18" dur="indefinite"/>
                                        <p:tgtEl>
                                          <p:spTgt spid="2">
                                            <p:txEl>
                                              <p:pRg st="3" end="3"/>
                                            </p:txEl>
                                          </p:spTgt>
                                        </p:tgtEl>
                                        <p:attrNameLst>
                                          <p:attrName>style.opacity</p:attrName>
                                        </p:attrNameLst>
                                      </p:cBhvr>
                                      <p:to>
                                        <p:strVal val="0.5"/>
                                      </p:to>
                                    </p:set>
                                    <p:animEffect filter="image" prLst="opacity: 0.5">
                                      <p:cBhvr rctx="IE">
                                        <p:cTn id="19" dur="indefinite"/>
                                        <p:tgtEl>
                                          <p:spTgt spid="2">
                                            <p:txEl>
                                              <p:pRg st="3" end="3"/>
                                            </p:txEl>
                                          </p:spTgt>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3"/>
            <a:r>
              <a:rPr lang="en-US" i="1" dirty="0"/>
              <a:t>Offspring of Abraham in Christ</a:t>
            </a:r>
          </a:p>
          <a:p>
            <a:pPr lvl="4"/>
            <a:r>
              <a:rPr lang="en-US" u="sng" dirty="0"/>
              <a:t>Gal 3:16, 29</a:t>
            </a:r>
            <a:r>
              <a:rPr lang="en-US" dirty="0"/>
              <a:t>. Now the promises were made to Abraham and to his offspring. It does not say, “And to </a:t>
            </a:r>
            <a:r>
              <a:rPr lang="en-US" dirty="0" err="1"/>
              <a:t>offsprings</a:t>
            </a:r>
            <a:r>
              <a:rPr lang="en-US" dirty="0"/>
              <a:t>,” referring to many, but referring to one, “And to your offspring,” who is Christ…. </a:t>
            </a:r>
            <a:r>
              <a:rPr lang="en-US" baseline="30000" dirty="0"/>
              <a:t>29</a:t>
            </a:r>
            <a:r>
              <a:rPr lang="en-US" dirty="0"/>
              <a:t> And if you are Christ’s, then </a:t>
            </a:r>
            <a:r>
              <a:rPr lang="en-US" b="1" dirty="0"/>
              <a:t>you are Abraham’s offspring</a:t>
            </a:r>
            <a:r>
              <a:rPr lang="en-US" dirty="0"/>
              <a:t>, heirs according to promise.</a:t>
            </a:r>
          </a:p>
          <a:p>
            <a:pPr lvl="3"/>
            <a:r>
              <a:rPr lang="en-US" i="1" dirty="0"/>
              <a:t>Children of Jerusalem that is above</a:t>
            </a:r>
          </a:p>
          <a:p>
            <a:pPr lvl="4"/>
            <a:r>
              <a:rPr lang="en-US" u="sng" dirty="0"/>
              <a:t>Gal 4:26–27</a:t>
            </a:r>
            <a:r>
              <a:rPr lang="en-US" dirty="0"/>
              <a:t>. But the Jerusalem above is free, and </a:t>
            </a:r>
            <a:r>
              <a:rPr lang="en-US" b="1" dirty="0"/>
              <a:t>she is our mother</a:t>
            </a:r>
            <a:r>
              <a:rPr lang="en-US" dirty="0"/>
              <a:t>. </a:t>
            </a:r>
            <a:r>
              <a:rPr lang="en-US" baseline="30000" dirty="0"/>
              <a:t>27</a:t>
            </a:r>
            <a:r>
              <a:rPr lang="en-US" dirty="0"/>
              <a:t> For it is written, “Rejoice, O barren one who does not bear; break forth and cry aloud, you who ware not in labor! For the children of the desolate one will be more than those of the one who has a husband.” (Cf. Isa 54:1 with 2–3.)</a:t>
            </a:r>
            <a:endParaRPr lang="en-US" u="sng" dirty="0"/>
          </a:p>
          <a:p>
            <a:pPr lvl="5"/>
            <a:endParaRPr lang="en-US" i="1" dirty="0"/>
          </a:p>
          <a:p>
            <a:pPr lvl="4"/>
            <a:endParaRPr lang="en-US" u="sng" dirty="0"/>
          </a:p>
        </p:txBody>
      </p:sp>
    </p:spTree>
    <p:extLst>
      <p:ext uri="{BB962C8B-B14F-4D97-AF65-F5344CB8AC3E}">
        <p14:creationId xmlns:p14="http://schemas.microsoft.com/office/powerpoint/2010/main" val="339217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0" end="0"/>
                                            </p:txEl>
                                          </p:spTgt>
                                        </p:tgtEl>
                                        <p:attrNameLst>
                                          <p:attrName>style.opacity</p:attrName>
                                        </p:attrNameLst>
                                      </p:cBhvr>
                                      <p:to>
                                        <p:strVal val="0.5"/>
                                      </p:to>
                                    </p:set>
                                    <p:animEffect filter="image" prLst="opacity: 0.5">
                                      <p:cBhvr rctx="IE">
                                        <p:cTn id="11" dur="indefinite"/>
                                        <p:tgtEl>
                                          <p:spTgt spid="2">
                                            <p:txEl>
                                              <p:pRg st="0" end="0"/>
                                            </p:txEl>
                                          </p:spTgt>
                                        </p:tgtEl>
                                      </p:cBhvr>
                                    </p:animEffect>
                                  </p:childTnLst>
                                </p:cTn>
                              </p:par>
                              <p:par>
                                <p:cTn id="12" presetID="9" presetClass="emph" presetSubtype="0" nodeType="withEffect">
                                  <p:stCondLst>
                                    <p:cond delay="0"/>
                                  </p:stCondLst>
                                  <p:childTnLst>
                                    <p:set>
                                      <p:cBhvr>
                                        <p:cTn id="13" dur="indefinite"/>
                                        <p:tgtEl>
                                          <p:spTgt spid="2">
                                            <p:txEl>
                                              <p:pRg st="1" end="1"/>
                                            </p:txEl>
                                          </p:spTgt>
                                        </p:tgtEl>
                                        <p:attrNameLst>
                                          <p:attrName>style.opacity</p:attrName>
                                        </p:attrNameLst>
                                      </p:cBhvr>
                                      <p:to>
                                        <p:strVal val="0.5"/>
                                      </p:to>
                                    </p:set>
                                    <p:animEffect filter="image" prLst="opacity: 0.5">
                                      <p:cBhvr rctx="IE">
                                        <p:cTn id="14" dur="indefinite"/>
                                        <p:tgtEl>
                                          <p:spTgt spid="2">
                                            <p:txEl>
                                              <p:pRg st="1" end="1"/>
                                            </p:txEl>
                                          </p:spTgt>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2"/>
            <a:r>
              <a:rPr lang="en-US" b="1" dirty="0"/>
              <a:t>He shall prolong days</a:t>
            </a:r>
          </a:p>
          <a:p>
            <a:pPr lvl="3"/>
            <a:r>
              <a:rPr lang="en-US" u="sng" dirty="0" err="1"/>
              <a:t>Deut</a:t>
            </a:r>
            <a:r>
              <a:rPr lang="en-US" u="sng" dirty="0"/>
              <a:t> 17:18–20</a:t>
            </a:r>
            <a:r>
              <a:rPr lang="en-US" dirty="0"/>
              <a:t>. And when [the king] sits on the throne of his kingdom, he shall write for himself in a book a copy of this law, approved by the Levitical priests. </a:t>
            </a:r>
            <a:r>
              <a:rPr lang="en-US" baseline="30000" dirty="0"/>
              <a:t>19</a:t>
            </a:r>
            <a:r>
              <a:rPr lang="en-US" dirty="0"/>
              <a:t> And it shall be with him, and he shall read in it all the days of his life, that he may learn to fear the LORD his God by keeping all the words of this law and these statutes, and doing them, </a:t>
            </a:r>
            <a:r>
              <a:rPr lang="en-US" baseline="30000" dirty="0"/>
              <a:t>20</a:t>
            </a:r>
            <a:r>
              <a:rPr lang="en-US" dirty="0"/>
              <a:t> that his heart may not be lifted up above his brothers, and that he may not turn aside from the commandment, either to the right hand or to the left, so that </a:t>
            </a:r>
            <a:r>
              <a:rPr lang="en-US" b="1" dirty="0"/>
              <a:t>he may continue long </a:t>
            </a:r>
            <a:r>
              <a:rPr lang="en-US" dirty="0"/>
              <a:t>in his kingdom, he and his children, in Israel.</a:t>
            </a:r>
          </a:p>
          <a:p>
            <a:pPr lvl="3"/>
            <a:r>
              <a:rPr lang="en-US" u="sng" dirty="0"/>
              <a:t>2 Sam 7:16</a:t>
            </a:r>
            <a:r>
              <a:rPr lang="en-US" dirty="0"/>
              <a:t>. And your house and your kingdom shall be made sure forever before me.</a:t>
            </a:r>
            <a:r>
              <a:rPr lang="en-US" i="1" dirty="0"/>
              <a:t> </a:t>
            </a:r>
            <a:r>
              <a:rPr lang="en-US" dirty="0"/>
              <a:t>Your throne shall be established forever.</a:t>
            </a:r>
          </a:p>
          <a:p>
            <a:pPr lvl="3"/>
            <a:endParaRPr lang="en-US" dirty="0"/>
          </a:p>
        </p:txBody>
      </p:sp>
    </p:spTree>
    <p:extLst>
      <p:ext uri="{BB962C8B-B14F-4D97-AF65-F5344CB8AC3E}">
        <p14:creationId xmlns:p14="http://schemas.microsoft.com/office/powerpoint/2010/main" val="843724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3"/>
            <a:r>
              <a:rPr lang="en-US" u="sng" dirty="0"/>
              <a:t>Ps 21:4[5</a:t>
            </a:r>
            <a:r>
              <a:rPr lang="en-US" dirty="0"/>
              <a:t>]. He asked life of you; you gave it to him, </a:t>
            </a:r>
            <a:r>
              <a:rPr lang="en-US" b="1" dirty="0"/>
              <a:t>length of days </a:t>
            </a:r>
            <a:r>
              <a:rPr lang="en-US" dirty="0"/>
              <a:t>forever and ever. (Cf. Ps 16:10 with Acts 2:25–28 and 13:35.)</a:t>
            </a:r>
          </a:p>
          <a:p>
            <a:pPr lvl="3"/>
            <a:r>
              <a:rPr lang="en-US" u="sng" dirty="0"/>
              <a:t>Rev 11:15</a:t>
            </a:r>
            <a:r>
              <a:rPr lang="en-US" dirty="0"/>
              <a:t>. The kingdom of the world has become the kingdom of our Lord and of his Christ, and he shall reign forever and ever.</a:t>
            </a:r>
          </a:p>
          <a:p>
            <a:pPr lvl="3"/>
            <a:endParaRPr lang="en-US" dirty="0"/>
          </a:p>
          <a:p>
            <a:pPr lvl="3"/>
            <a:endParaRPr lang="en-US" dirty="0"/>
          </a:p>
        </p:txBody>
      </p:sp>
    </p:spTree>
    <p:extLst>
      <p:ext uri="{BB962C8B-B14F-4D97-AF65-F5344CB8AC3E}">
        <p14:creationId xmlns:p14="http://schemas.microsoft.com/office/powerpoint/2010/main" val="1135765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lnSpcReduction="10000"/>
          </a:bodyPr>
          <a:lstStyle/>
          <a:p>
            <a:pPr lvl="2"/>
            <a:r>
              <a:rPr lang="en-US" b="1" dirty="0"/>
              <a:t>The will of the LORD will prosper through him</a:t>
            </a:r>
          </a:p>
          <a:p>
            <a:pPr lvl="3"/>
            <a:r>
              <a:rPr lang="en-US" u="sng" dirty="0"/>
              <a:t>Isa 42:4</a:t>
            </a:r>
            <a:r>
              <a:rPr lang="en-US" dirty="0"/>
              <a:t>. He will not grow faint or be discouraged till he has established justice in the earth; and the coastlands wait for his law.</a:t>
            </a:r>
          </a:p>
          <a:p>
            <a:pPr lvl="3"/>
            <a:r>
              <a:rPr lang="en-US" u="sng" dirty="0"/>
              <a:t>Isa 49:6</a:t>
            </a:r>
            <a:r>
              <a:rPr lang="en-US" dirty="0"/>
              <a:t>. It is too light a thing that you should be my servant to raise up the tribes of Jacob and to bring back the preserved of Israel; I will make you as a light for the nations, that my salvation may reach to the end of the earth.</a:t>
            </a:r>
          </a:p>
          <a:p>
            <a:pPr lvl="3"/>
            <a:r>
              <a:rPr lang="en-US" u="sng" dirty="0"/>
              <a:t>Isa 50:7–9</a:t>
            </a:r>
            <a:r>
              <a:rPr lang="en-US" dirty="0"/>
              <a:t>. But the Lord GOD helps me; therefore I have not been disgraced; therefore I have set my face like a flint, and I know that I shall not be put to shame. </a:t>
            </a:r>
            <a:r>
              <a:rPr lang="en-US" baseline="30000" dirty="0"/>
              <a:t>8</a:t>
            </a:r>
            <a:r>
              <a:rPr lang="en-US" dirty="0"/>
              <a:t> He who vindicates me is near. Who will contend with me? Let us stand up together. Who is my adversary? Let him come near to me. </a:t>
            </a:r>
            <a:r>
              <a:rPr lang="en-US" baseline="30000" dirty="0"/>
              <a:t>9</a:t>
            </a:r>
            <a:r>
              <a:rPr lang="en-US" dirty="0"/>
              <a:t> Behold, the Lord GOD helps me; who will declare me guilty? Behold, all of them will wear out like a garment; the moth will eat them up.</a:t>
            </a:r>
            <a:endParaRPr lang="en-US" u="sng" dirty="0"/>
          </a:p>
          <a:p>
            <a:pPr lvl="3"/>
            <a:r>
              <a:rPr lang="en-US" u="sng" dirty="0"/>
              <a:t>John 17:14</a:t>
            </a:r>
            <a:r>
              <a:rPr lang="en-US" dirty="0"/>
              <a:t>. I glorified you on earth, having accomplished the work that you gave me to do.</a:t>
            </a:r>
          </a:p>
          <a:p>
            <a:pPr lvl="3"/>
            <a:endParaRPr lang="en-US" b="1" dirty="0"/>
          </a:p>
          <a:p>
            <a:pPr lvl="3"/>
            <a:endParaRPr lang="en-US" dirty="0"/>
          </a:p>
          <a:p>
            <a:pPr lvl="3"/>
            <a:endParaRPr lang="en-US" dirty="0"/>
          </a:p>
        </p:txBody>
      </p:sp>
    </p:spTree>
    <p:extLst>
      <p:ext uri="{BB962C8B-B14F-4D97-AF65-F5344CB8AC3E}">
        <p14:creationId xmlns:p14="http://schemas.microsoft.com/office/powerpoint/2010/main" val="140894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nodeType="clickEffect">
                                  <p:stCondLst>
                                    <p:cond delay="0"/>
                                  </p:stCondLst>
                                  <p:childTnLst>
                                    <p:set>
                                      <p:cBhvr>
                                        <p:cTn id="24" dur="indefinite"/>
                                        <p:tgtEl>
                                          <p:spTgt spid="2">
                                            <p:txEl>
                                              <p:pRg st="3" end="3"/>
                                            </p:txEl>
                                          </p:spTgt>
                                        </p:tgtEl>
                                        <p:attrNameLst>
                                          <p:attrName>style.opacity</p:attrName>
                                        </p:attrNameLst>
                                      </p:cBhvr>
                                      <p:to>
                                        <p:strVal val="0.5"/>
                                      </p:to>
                                    </p:set>
                                    <p:animEffect filter="image" prLst="opacity: 0.5">
                                      <p:cBhvr rctx="IE">
                                        <p:cTn id="25" dur="indefinite"/>
                                        <p:tgtEl>
                                          <p:spTgt spid="2">
                                            <p:txEl>
                                              <p:pRg st="3" end="3"/>
                                            </p:txEl>
                                          </p:spTgt>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8788" indent="-458788">
              <a:buNone/>
            </a:pPr>
            <a:r>
              <a:rPr lang="en-US" sz="2800" dirty="0"/>
              <a:t>I. 	Yahweh Foresees His Servant’s Global Exaltation through Substitutionary Suffering </a:t>
            </a:r>
            <a:r>
              <a:rPr lang="en-US" sz="2800" b="0" dirty="0"/>
              <a:t>(52:13–15)</a:t>
            </a:r>
          </a:p>
          <a:p>
            <a:pPr marL="461963" indent="-461963">
              <a:buNone/>
            </a:pPr>
            <a:r>
              <a:rPr lang="en-US" sz="2800" dirty="0">
                <a:solidFill>
                  <a:schemeClr val="tx1">
                    <a:lumMod val="75000"/>
                    <a:lumOff val="25000"/>
                  </a:schemeClr>
                </a:solidFill>
              </a:rPr>
              <a:t>II.	The Prophet Describes the Servant’s Substitutionary Suffering </a:t>
            </a:r>
            <a:r>
              <a:rPr lang="en-US" sz="2800" b="0" dirty="0">
                <a:solidFill>
                  <a:schemeClr val="tx1">
                    <a:lumMod val="75000"/>
                    <a:lumOff val="25000"/>
                  </a:schemeClr>
                </a:solidFill>
              </a:rPr>
              <a:t>(53:1–10)</a:t>
            </a:r>
          </a:p>
          <a:p>
            <a:pPr marL="458788" indent="-458788">
              <a:buNone/>
            </a:pPr>
            <a:r>
              <a:rPr lang="en-US" sz="2800" dirty="0">
                <a:solidFill>
                  <a:schemeClr val="accent6">
                    <a:lumMod val="75000"/>
                  </a:schemeClr>
                </a:solidFill>
              </a:rPr>
              <a:t>III. Yahweh Promises to Reward His Servant’s Substitutionary Suffering with the Prize of a Global People </a:t>
            </a:r>
            <a:r>
              <a:rPr lang="en-US" sz="2800" b="0" dirty="0">
                <a:solidFill>
                  <a:schemeClr val="accent6">
                    <a:lumMod val="75000"/>
                  </a:schemeClr>
                </a:solidFill>
              </a:rPr>
              <a:t>(53:11–12)</a:t>
            </a:r>
          </a:p>
        </p:txBody>
      </p:sp>
      <p:sp>
        <p:nvSpPr>
          <p:cNvPr id="3" name="Title 2"/>
          <p:cNvSpPr>
            <a:spLocks noGrp="1"/>
          </p:cNvSpPr>
          <p:nvPr>
            <p:ph type="title"/>
          </p:nvPr>
        </p:nvSpPr>
        <p:spPr>
          <a:xfrm>
            <a:off x="628650" y="228600"/>
            <a:ext cx="7886700" cy="1612557"/>
          </a:xfrm>
          <a:solidFill>
            <a:schemeClr val="accent2">
              <a:lumMod val="75000"/>
            </a:schemeClr>
          </a:solidFill>
          <a:ln>
            <a:solidFill>
              <a:schemeClr val="accent2">
                <a:lumMod val="75000"/>
              </a:schemeClr>
            </a:solidFill>
          </a:ln>
        </p:spPr>
        <p:txBody>
          <a:bodyPr>
            <a:noAutofit/>
          </a:bodyPr>
          <a:lstStyle/>
          <a:p>
            <a:r>
              <a:rPr lang="en-US" sz="3600" dirty="0"/>
              <a:t>ISAIAH 52:13–53:12</a:t>
            </a:r>
            <a:br>
              <a:rPr lang="en-US" sz="3600" dirty="0"/>
            </a:br>
            <a:r>
              <a:rPr lang="en-US" sz="3200" dirty="0"/>
              <a:t>The Servant’s Global Exaltation and Reward through Substitutionary Suffering</a:t>
            </a:r>
          </a:p>
        </p:txBody>
      </p:sp>
    </p:spTree>
    <p:extLst>
      <p:ext uri="{BB962C8B-B14F-4D97-AF65-F5344CB8AC3E}">
        <p14:creationId xmlns:p14="http://schemas.microsoft.com/office/powerpoint/2010/main" val="2669250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2131541"/>
            <a:ext cx="7886699" cy="4726459"/>
          </a:xfrm>
        </p:spPr>
        <p:txBody>
          <a:bodyPr>
            <a:normAutofit/>
          </a:bodyPr>
          <a:lstStyle/>
          <a:p>
            <a:r>
              <a:rPr lang="en-US" dirty="0"/>
              <a:t>The reason for his reward (53:11)</a:t>
            </a:r>
          </a:p>
          <a:p>
            <a:pPr lvl="1"/>
            <a:r>
              <a:rPr lang="en-US" i="1" dirty="0"/>
              <a:t>His suffering leads to known future satisfaction.</a:t>
            </a:r>
          </a:p>
          <a:p>
            <a:pPr lvl="2"/>
            <a:r>
              <a:rPr lang="en-US" sz="2400" u="sng" dirty="0" err="1"/>
              <a:t>Heb</a:t>
            </a:r>
            <a:r>
              <a:rPr lang="en-US" sz="2400" u="sng" dirty="0"/>
              <a:t> 12:2</a:t>
            </a:r>
            <a:r>
              <a:rPr lang="en-US" sz="2400" dirty="0"/>
              <a:t>. [Look] to Jesus, the founder and </a:t>
            </a:r>
            <a:r>
              <a:rPr lang="en-US" sz="2400" dirty="0" err="1"/>
              <a:t>perfecter</a:t>
            </a:r>
            <a:r>
              <a:rPr lang="en-US" sz="2400" dirty="0"/>
              <a:t> of our faith, who </a:t>
            </a:r>
            <a:r>
              <a:rPr lang="en-US" sz="2400" b="1" dirty="0"/>
              <a:t>for the joy that was set before him </a:t>
            </a:r>
            <a:r>
              <a:rPr lang="en-US" sz="2400" dirty="0"/>
              <a:t>endured the cross, despising the shame, and is seated at the right hand of the throne of God.</a:t>
            </a:r>
            <a:endParaRPr lang="en-US" sz="2400" b="1" dirty="0"/>
          </a:p>
          <a:p>
            <a:pPr lvl="2"/>
            <a:endParaRPr lang="en-US" sz="2000" dirty="0"/>
          </a:p>
        </p:txBody>
      </p:sp>
      <p:sp>
        <p:nvSpPr>
          <p:cNvPr id="3" name="Title 2"/>
          <p:cNvSpPr>
            <a:spLocks noGrp="1"/>
          </p:cNvSpPr>
          <p:nvPr>
            <p:ph type="title"/>
          </p:nvPr>
        </p:nvSpPr>
        <p:spPr>
          <a:xfrm>
            <a:off x="628650" y="365126"/>
            <a:ext cx="7886700" cy="1564035"/>
          </a:xfrm>
        </p:spPr>
        <p:txBody>
          <a:bodyPr>
            <a:noAutofit/>
          </a:bodyPr>
          <a:lstStyle/>
          <a:p>
            <a:r>
              <a:rPr lang="en-US" sz="3600" dirty="0"/>
              <a:t>Yahweh Promises to Reward His Servant’s Substitutionary Suffering with the Prize of a Global People (53:11–12)</a:t>
            </a:r>
          </a:p>
        </p:txBody>
      </p:sp>
    </p:spTree>
    <p:extLst>
      <p:ext uri="{BB962C8B-B14F-4D97-AF65-F5344CB8AC3E}">
        <p14:creationId xmlns:p14="http://schemas.microsoft.com/office/powerpoint/2010/main" val="112364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02741"/>
            <a:ext cx="7886699" cy="6555259"/>
          </a:xfrm>
        </p:spPr>
        <p:txBody>
          <a:bodyPr>
            <a:normAutofit/>
          </a:bodyPr>
          <a:lstStyle/>
          <a:p>
            <a:pPr lvl="1"/>
            <a:r>
              <a:rPr lang="en-US" sz="2600" dirty="0"/>
              <a:t>The definition of his satisfaction: the great exchange with “the many”</a:t>
            </a:r>
          </a:p>
          <a:p>
            <a:pPr lvl="2"/>
            <a:r>
              <a:rPr lang="en-US" sz="2400" b="1" dirty="0"/>
              <a:t>Some of God’s earlier promises: </a:t>
            </a:r>
          </a:p>
          <a:p>
            <a:pPr lvl="3"/>
            <a:r>
              <a:rPr lang="en-US" u="sng" dirty="0"/>
              <a:t>Isa 1:27</a:t>
            </a:r>
            <a:r>
              <a:rPr lang="en-US" dirty="0"/>
              <a:t>. Zion shall be redeemed by justice and those in her who repent by righteousness.</a:t>
            </a:r>
          </a:p>
          <a:p>
            <a:pPr lvl="3"/>
            <a:r>
              <a:rPr lang="en-US" u="sng" dirty="0"/>
              <a:t>Isa 45:25</a:t>
            </a:r>
            <a:r>
              <a:rPr lang="en-US" dirty="0"/>
              <a:t>. In the LORD all the offspring of Israel shall be justified and shall glory.</a:t>
            </a:r>
          </a:p>
          <a:p>
            <a:pPr lvl="3"/>
            <a:r>
              <a:rPr lang="en-US" u="sng" dirty="0"/>
              <a:t>Isa 46:13</a:t>
            </a:r>
            <a:r>
              <a:rPr lang="en-US" dirty="0"/>
              <a:t>. I bring near my righteousness; it is not far off, and my salvation will not delay; I will put salvation in Zion for Israel my glory.</a:t>
            </a:r>
          </a:p>
          <a:p>
            <a:pPr lvl="3"/>
            <a:r>
              <a:rPr lang="en-US" u="sng" dirty="0"/>
              <a:t>Isa 51:5</a:t>
            </a:r>
            <a:r>
              <a:rPr lang="en-US" dirty="0"/>
              <a:t>. My righteousness draws near, my salvation has gone out, and my arms will judge the peoples; the coastlands hope for me, and for my arm they wait. (Cf. 50:8 with 53:1.)</a:t>
            </a:r>
          </a:p>
          <a:p>
            <a:pPr lvl="3"/>
            <a:r>
              <a:rPr lang="en-US" dirty="0"/>
              <a:t>See also Isa 49:8; cf. 2 </a:t>
            </a:r>
            <a:r>
              <a:rPr lang="en-US" dirty="0" err="1"/>
              <a:t>Cor</a:t>
            </a:r>
            <a:r>
              <a:rPr lang="en-US" dirty="0"/>
              <a:t> 5:21–6:2</a:t>
            </a:r>
          </a:p>
          <a:p>
            <a:pPr lvl="2"/>
            <a:endParaRPr lang="en-US" sz="2400" b="1" dirty="0"/>
          </a:p>
          <a:p>
            <a:pPr lvl="2"/>
            <a:endParaRPr lang="en-US" sz="2000" dirty="0"/>
          </a:p>
        </p:txBody>
      </p:sp>
    </p:spTree>
    <p:extLst>
      <p:ext uri="{BB962C8B-B14F-4D97-AF65-F5344CB8AC3E}">
        <p14:creationId xmlns:p14="http://schemas.microsoft.com/office/powerpoint/2010/main" val="1796136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nodeType="clickEffect">
                                  <p:stCondLst>
                                    <p:cond delay="0"/>
                                  </p:stCondLst>
                                  <p:childTnLst>
                                    <p:set>
                                      <p:cBhvr>
                                        <p:cTn id="12" dur="indefinite"/>
                                        <p:tgtEl>
                                          <p:spTgt spid="2">
                                            <p:txEl>
                                              <p:pRg st="2" end="2"/>
                                            </p:txEl>
                                          </p:spTgt>
                                        </p:tgtEl>
                                        <p:attrNameLst>
                                          <p:attrName>style.opacity</p:attrName>
                                        </p:attrNameLst>
                                      </p:cBhvr>
                                      <p:to>
                                        <p:strVal val="0.5"/>
                                      </p:to>
                                    </p:set>
                                    <p:animEffect filter="image" prLst="opacity: 0.5">
                                      <p:cBhvr rctx="IE">
                                        <p:cTn id="13" dur="indefinite"/>
                                        <p:tgtEl>
                                          <p:spTgt spid="2">
                                            <p:txEl>
                                              <p:pRg st="2" end="2"/>
                                            </p:txEl>
                                          </p:spTgt>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mph" presetSubtype="0" nodeType="clickEffect">
                                  <p:stCondLst>
                                    <p:cond delay="0"/>
                                  </p:stCondLst>
                                  <p:childTnLst>
                                    <p:set>
                                      <p:cBhvr>
                                        <p:cTn id="19" dur="indefinite"/>
                                        <p:tgtEl>
                                          <p:spTgt spid="2">
                                            <p:txEl>
                                              <p:pRg st="3" end="3"/>
                                            </p:txEl>
                                          </p:spTgt>
                                        </p:tgtEl>
                                        <p:attrNameLst>
                                          <p:attrName>style.opacity</p:attrName>
                                        </p:attrNameLst>
                                      </p:cBhvr>
                                      <p:to>
                                        <p:strVal val="0.5"/>
                                      </p:to>
                                    </p:set>
                                    <p:animEffect filter="image" prLst="opacity: 0.5">
                                      <p:cBhvr rctx="IE">
                                        <p:cTn id="20" dur="indefinite"/>
                                        <p:tgtEl>
                                          <p:spTgt spid="2">
                                            <p:txEl>
                                              <p:pRg st="3" end="3"/>
                                            </p:txEl>
                                          </p:spTgt>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nodeType="clickEffect">
                                  <p:stCondLst>
                                    <p:cond delay="0"/>
                                  </p:stCondLst>
                                  <p:childTnLst>
                                    <p:set>
                                      <p:cBhvr>
                                        <p:cTn id="26" dur="indefinite"/>
                                        <p:tgtEl>
                                          <p:spTgt spid="2">
                                            <p:txEl>
                                              <p:pRg st="4" end="4"/>
                                            </p:txEl>
                                          </p:spTgt>
                                        </p:tgtEl>
                                        <p:attrNameLst>
                                          <p:attrName>style.opacity</p:attrName>
                                        </p:attrNameLst>
                                      </p:cBhvr>
                                      <p:to>
                                        <p:strVal val="0.5"/>
                                      </p:to>
                                    </p:set>
                                    <p:animEffect filter="image" prLst="opacity: 0.5">
                                      <p:cBhvr rctx="IE">
                                        <p:cTn id="27" dur="indefinite"/>
                                        <p:tgtEl>
                                          <p:spTgt spid="2">
                                            <p:txEl>
                                              <p:pRg st="4" end="4"/>
                                            </p:txEl>
                                          </p:spTgt>
                                        </p:tgtEl>
                                      </p:cBhvr>
                                    </p:animEffect>
                                  </p:childTnLst>
                                </p:cTn>
                              </p:par>
                              <p:par>
                                <p:cTn id="28" presetID="1" presetClass="entr" presetSubtype="0" fill="hold" grpId="0" nodeType="withEffect">
                                  <p:stCondLst>
                                    <p:cond delay="0"/>
                                  </p:stCondLst>
                                  <p:childTnLst>
                                    <p:set>
                                      <p:cBhvr>
                                        <p:cTn id="29" dur="1" fill="hold">
                                          <p:stCondLst>
                                            <p:cond delay="0"/>
                                          </p:stCondLst>
                                        </p:cTn>
                                        <p:tgtEl>
                                          <p:spTgt spid="2">
                                            <p:txEl>
                                              <p:pRg st="5" end="5"/>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02742"/>
            <a:ext cx="7886699" cy="6555258"/>
          </a:xfrm>
        </p:spPr>
        <p:txBody>
          <a:bodyPr>
            <a:normAutofit/>
          </a:bodyPr>
          <a:lstStyle/>
          <a:p>
            <a:pPr lvl="1"/>
            <a:r>
              <a:rPr lang="en-US" sz="2600" dirty="0"/>
              <a:t>The definition of his satisfaction: the great exchange with “the many”</a:t>
            </a:r>
          </a:p>
          <a:p>
            <a:pPr lvl="2"/>
            <a:r>
              <a:rPr lang="en-US" sz="2400" b="1" dirty="0"/>
              <a:t>Some of God’s earlier promises</a:t>
            </a:r>
          </a:p>
          <a:p>
            <a:pPr lvl="2"/>
            <a:r>
              <a:rPr lang="en-US" sz="2400" b="1" dirty="0"/>
              <a:t>Fulfillment:</a:t>
            </a:r>
          </a:p>
          <a:p>
            <a:pPr lvl="3"/>
            <a:r>
              <a:rPr lang="en-US" sz="2200" u="sng" dirty="0"/>
              <a:t>Matt 20:28</a:t>
            </a:r>
            <a:r>
              <a:rPr lang="en-US" sz="2200" dirty="0"/>
              <a:t>. </a:t>
            </a:r>
            <a:r>
              <a:rPr lang="en-US" dirty="0"/>
              <a:t>The Son of Man came not to be served but to serve, and to give his life as a ransom for </a:t>
            </a:r>
            <a:r>
              <a:rPr lang="en-US" b="1" dirty="0"/>
              <a:t>many</a:t>
            </a:r>
            <a:r>
              <a:rPr lang="en-US" dirty="0"/>
              <a:t>.</a:t>
            </a:r>
          </a:p>
          <a:p>
            <a:pPr lvl="3"/>
            <a:r>
              <a:rPr lang="en-US" u="sng" dirty="0"/>
              <a:t>Rom 5:15, 19</a:t>
            </a:r>
            <a:r>
              <a:rPr lang="en-US" dirty="0"/>
              <a:t>. But the free gift is not like the trespass. For if many died through one man’s trespass, much more have the grace of God and the free gift by the grace of that one man Jesus Christ abounded for </a:t>
            </a:r>
            <a:r>
              <a:rPr lang="en-US" b="1" dirty="0"/>
              <a:t>many</a:t>
            </a:r>
            <a:r>
              <a:rPr lang="en-US" dirty="0"/>
              <a:t>…. </a:t>
            </a:r>
            <a:r>
              <a:rPr lang="en-US" baseline="30000" dirty="0"/>
              <a:t>19</a:t>
            </a:r>
            <a:r>
              <a:rPr lang="en-US" dirty="0"/>
              <a:t> For as by the one man’s disobedience the many were made sinners, so by the one man’s obedience </a:t>
            </a:r>
            <a:r>
              <a:rPr lang="en-US" b="1" dirty="0"/>
              <a:t>the</a:t>
            </a:r>
            <a:r>
              <a:rPr lang="en-US" dirty="0"/>
              <a:t> </a:t>
            </a:r>
            <a:r>
              <a:rPr lang="en-US" b="1" dirty="0"/>
              <a:t>many</a:t>
            </a:r>
            <a:r>
              <a:rPr lang="en-US" dirty="0"/>
              <a:t> will be made righteous.</a:t>
            </a:r>
          </a:p>
          <a:p>
            <a:pPr lvl="3"/>
            <a:r>
              <a:rPr lang="en-US" sz="2200" dirty="0"/>
              <a:t>Cf. 2 </a:t>
            </a:r>
            <a:r>
              <a:rPr lang="en-US" sz="2200" dirty="0" err="1"/>
              <a:t>Cor</a:t>
            </a:r>
            <a:r>
              <a:rPr lang="en-US" sz="2200" dirty="0"/>
              <a:t> 5:21–6:2 with Isa 49:8; Phil 3:8–9; Tit 3:5–7; 1 John 1:9–21</a:t>
            </a:r>
          </a:p>
          <a:p>
            <a:pPr lvl="2"/>
            <a:endParaRPr lang="en-US" sz="2400" b="1" dirty="0"/>
          </a:p>
          <a:p>
            <a:pPr lvl="2"/>
            <a:endParaRPr lang="en-US" sz="2000" dirty="0"/>
          </a:p>
        </p:txBody>
      </p:sp>
    </p:spTree>
    <p:extLst>
      <p:ext uri="{BB962C8B-B14F-4D97-AF65-F5344CB8AC3E}">
        <p14:creationId xmlns:p14="http://schemas.microsoft.com/office/powerpoint/2010/main" val="415920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3" end="3"/>
                                            </p:txEl>
                                          </p:spTgt>
                                        </p:tgtEl>
                                        <p:attrNameLst>
                                          <p:attrName>style.opacity</p:attrName>
                                        </p:attrNameLst>
                                      </p:cBhvr>
                                      <p:to>
                                        <p:strVal val="0.5"/>
                                      </p:to>
                                    </p:set>
                                    <p:animEffect filter="image" prLst="opacity: 0.5">
                                      <p:cBhvr rctx="IE">
                                        <p:cTn id="7" dur="indefinite"/>
                                        <p:tgtEl>
                                          <p:spTgt spid="2">
                                            <p:txEl>
                                              <p:pRg st="3" end="3"/>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4" end="4"/>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02741"/>
            <a:ext cx="7886699" cy="6555259"/>
          </a:xfrm>
        </p:spPr>
        <p:txBody>
          <a:bodyPr>
            <a:normAutofit lnSpcReduction="10000"/>
          </a:bodyPr>
          <a:lstStyle/>
          <a:p>
            <a:r>
              <a:rPr lang="en-US" dirty="0"/>
              <a:t>The nature of his reward (53:12)</a:t>
            </a:r>
          </a:p>
          <a:p>
            <a:pPr lvl="1"/>
            <a:r>
              <a:rPr lang="en-US" i="1" dirty="0"/>
              <a:t>The makeup of his reward declared (53:12ab).</a:t>
            </a:r>
          </a:p>
          <a:p>
            <a:pPr lvl="2"/>
            <a:r>
              <a:rPr lang="en-US" sz="2400" u="sng" dirty="0"/>
              <a:t>Isa 53:12ab (</a:t>
            </a:r>
            <a:r>
              <a:rPr lang="en-US" sz="2400" u="sng" dirty="0" err="1"/>
              <a:t>DeRouchie</a:t>
            </a:r>
            <a:r>
              <a:rPr lang="en-US" sz="2400" u="sng" dirty="0"/>
              <a:t>)</a:t>
            </a:r>
            <a:r>
              <a:rPr lang="en-US" sz="2400" dirty="0"/>
              <a:t>: Therefore I will give a share to him in the many, and strong ones he shall apportion as spoil. </a:t>
            </a:r>
          </a:p>
          <a:p>
            <a:pPr lvl="2"/>
            <a:r>
              <a:rPr lang="en-US" sz="2400" u="sng" dirty="0"/>
              <a:t>John 6:37</a:t>
            </a:r>
            <a:r>
              <a:rPr lang="en-US" sz="2400" dirty="0"/>
              <a:t>. All that the Father gives me will come to me, and whoever comes to me I will never cast out.</a:t>
            </a:r>
          </a:p>
          <a:p>
            <a:pPr lvl="2"/>
            <a:r>
              <a:rPr lang="en-US" sz="2400" u="sng" dirty="0" err="1"/>
              <a:t>Eph</a:t>
            </a:r>
            <a:r>
              <a:rPr lang="en-US" sz="2400" u="sng" dirty="0"/>
              <a:t> 1:4–5</a:t>
            </a:r>
            <a:r>
              <a:rPr lang="en-US" sz="2400" dirty="0"/>
              <a:t>. In love </a:t>
            </a:r>
            <a:r>
              <a:rPr lang="en-US" sz="2400" baseline="30000" dirty="0"/>
              <a:t>5</a:t>
            </a:r>
            <a:r>
              <a:rPr lang="en-US" sz="2400" dirty="0"/>
              <a:t> he predestined us for adoption to himself as sons through Jesus Christ, according to the purpose of his will, </a:t>
            </a:r>
            <a:r>
              <a:rPr lang="en-US" sz="2400" baseline="30000" dirty="0"/>
              <a:t>6</a:t>
            </a:r>
            <a:r>
              <a:rPr lang="en-US" sz="2400" dirty="0"/>
              <a:t> to the praise of his glorious grace, with which he has blessed us in the Beloved. (Cf. Isa 44:2 LXX.)</a:t>
            </a:r>
          </a:p>
          <a:p>
            <a:pPr lvl="2"/>
            <a:r>
              <a:rPr lang="en-US" sz="2400" u="sng" dirty="0"/>
              <a:t>Isa 44:1–3</a:t>
            </a:r>
            <a:r>
              <a:rPr lang="en-US" sz="2400" dirty="0"/>
              <a:t>. But now hear, O Jacob my servant, Israel whom I have chosen! </a:t>
            </a:r>
            <a:r>
              <a:rPr lang="en-US" sz="2400" baseline="30000" dirty="0"/>
              <a:t>2</a:t>
            </a:r>
            <a:r>
              <a:rPr lang="en-US" sz="2400" dirty="0"/>
              <a:t> Thus says the LORD who made you, who formed you from the womb and will help you: Fear not, O Jacob my servant, </a:t>
            </a:r>
            <a:r>
              <a:rPr lang="en-US" sz="2400" dirty="0" err="1"/>
              <a:t>Jeshurun</a:t>
            </a:r>
            <a:r>
              <a:rPr lang="en-US" sz="2400" dirty="0"/>
              <a:t> [LXX = “Beloved Israel”] whom I have chosen. </a:t>
            </a:r>
            <a:r>
              <a:rPr lang="en-US" sz="2400" baseline="30000" dirty="0"/>
              <a:t>3</a:t>
            </a:r>
            <a:r>
              <a:rPr lang="en-US" sz="2400" dirty="0"/>
              <a:t> For I will pour water on the thirsty land, and streams on the dry ground; I will pour my Spirit upon your offspring, and my blessing on your descendants.</a:t>
            </a:r>
          </a:p>
        </p:txBody>
      </p:sp>
    </p:spTree>
    <p:extLst>
      <p:ext uri="{BB962C8B-B14F-4D97-AF65-F5344CB8AC3E}">
        <p14:creationId xmlns:p14="http://schemas.microsoft.com/office/powerpoint/2010/main" val="423435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2">
                                            <p:txEl>
                                              <p:pRg st="2" end="2"/>
                                            </p:txEl>
                                          </p:spTgt>
                                        </p:tgtEl>
                                        <p:attrNameLst>
                                          <p:attrName>style.opacity</p:attrName>
                                        </p:attrNameLst>
                                      </p:cBhvr>
                                      <p:to>
                                        <p:strVal val="0.5"/>
                                      </p:to>
                                    </p:set>
                                    <p:animEffect filter="image" prLst="opacity: 0.5">
                                      <p:cBhvr rctx="IE">
                                        <p:cTn id="15" dur="indefinite"/>
                                        <p:tgtEl>
                                          <p:spTgt spid="2">
                                            <p:txEl>
                                              <p:pRg st="2" end="2"/>
                                            </p:txEl>
                                          </p:spTgt>
                                        </p:tgtEl>
                                      </p:cBhvr>
                                    </p:animEffect>
                                  </p:childTnLst>
                                </p:cTn>
                              </p:par>
                              <p:par>
                                <p:cTn id="16" presetID="1"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9" presetClass="emph" presetSubtype="0" nodeType="clickEffect">
                                  <p:stCondLst>
                                    <p:cond delay="0"/>
                                  </p:stCondLst>
                                  <p:childTnLst>
                                    <p:set>
                                      <p:cBhvr>
                                        <p:cTn id="21" dur="indefinite"/>
                                        <p:tgtEl>
                                          <p:spTgt spid="2">
                                            <p:txEl>
                                              <p:pRg st="3" end="3"/>
                                            </p:txEl>
                                          </p:spTgt>
                                        </p:tgtEl>
                                        <p:attrNameLst>
                                          <p:attrName>style.opacity</p:attrName>
                                        </p:attrNameLst>
                                      </p:cBhvr>
                                      <p:to>
                                        <p:strVal val="0.5"/>
                                      </p:to>
                                    </p:set>
                                    <p:animEffect filter="image" prLst="opacity: 0.5">
                                      <p:cBhvr rctx="IE">
                                        <p:cTn id="22" dur="indefinite"/>
                                        <p:tgtEl>
                                          <p:spTgt spid="2">
                                            <p:txEl>
                                              <p:pRg st="3" end="3"/>
                                            </p:txEl>
                                          </p:spTgt>
                                        </p:tgtEl>
                                      </p:cBhvr>
                                    </p:animEffect>
                                  </p:childTnLst>
                                </p:cTn>
                              </p:par>
                              <p:par>
                                <p:cTn id="23" presetID="1" presetClass="entr" presetSubtype="0"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mph" presetSubtype="0" nodeType="clickEffect">
                                  <p:stCondLst>
                                    <p:cond delay="0"/>
                                  </p:stCondLst>
                                  <p:childTnLst>
                                    <p:set>
                                      <p:cBhvr>
                                        <p:cTn id="28" dur="indefinite"/>
                                        <p:tgtEl>
                                          <p:spTgt spid="2">
                                            <p:txEl>
                                              <p:pRg st="4" end="4"/>
                                            </p:txEl>
                                          </p:spTgt>
                                        </p:tgtEl>
                                        <p:attrNameLst>
                                          <p:attrName>style.opacity</p:attrName>
                                        </p:attrNameLst>
                                      </p:cBhvr>
                                      <p:to>
                                        <p:strVal val="0.5"/>
                                      </p:to>
                                    </p:set>
                                    <p:animEffect filter="image" prLst="opacity: 0.5">
                                      <p:cBhvr rctx="IE">
                                        <p:cTn id="29" dur="indefinite"/>
                                        <p:tgtEl>
                                          <p:spTgt spid="2">
                                            <p:txEl>
                                              <p:pRg st="4" end="4"/>
                                            </p:txEl>
                                          </p:spTgt>
                                        </p:tgtEl>
                                      </p:cBhvr>
                                    </p:animEffect>
                                  </p:childTnLst>
                                </p:cTn>
                              </p:par>
                              <p:par>
                                <p:cTn id="30" presetID="1" presetClass="entr" presetSubtype="0" fill="hold"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02741"/>
            <a:ext cx="7886699" cy="6555259"/>
          </a:xfrm>
        </p:spPr>
        <p:txBody>
          <a:bodyPr>
            <a:normAutofit/>
          </a:bodyPr>
          <a:lstStyle/>
          <a:p>
            <a:pPr lvl="1"/>
            <a:r>
              <a:rPr lang="en-US" i="1" dirty="0"/>
              <a:t>The basis of his reward restated (53:12c–f)</a:t>
            </a:r>
          </a:p>
          <a:p>
            <a:pPr lvl="2"/>
            <a:r>
              <a:rPr lang="en-US" b="1" dirty="0"/>
              <a:t>He poured out his soul to death. </a:t>
            </a:r>
            <a:r>
              <a:rPr lang="en-US" u="sng" dirty="0"/>
              <a:t>Phil 2:8–9</a:t>
            </a:r>
            <a:r>
              <a:rPr lang="en-US" dirty="0"/>
              <a:t>. And being found in human form, he humbled himself by becoming obedient to the point of death, even death on a cross. </a:t>
            </a:r>
            <a:r>
              <a:rPr lang="en-US" baseline="30000" dirty="0"/>
              <a:t>9</a:t>
            </a:r>
            <a:r>
              <a:rPr lang="en-US" dirty="0"/>
              <a:t> Therefore God has highly exalted him and bestowed on him the name that is above every name. (Cf. 52:13.)</a:t>
            </a:r>
          </a:p>
          <a:p>
            <a:pPr lvl="2"/>
            <a:r>
              <a:rPr lang="en-US" b="1" dirty="0"/>
              <a:t>He was numbered with the transgressors. </a:t>
            </a:r>
          </a:p>
          <a:p>
            <a:pPr lvl="3"/>
            <a:r>
              <a:rPr lang="en-US" u="sng" dirty="0"/>
              <a:t>Luke 22:37</a:t>
            </a:r>
            <a:r>
              <a:rPr lang="en-US" dirty="0"/>
              <a:t>. I tell you that this Scripture must be fulfilled in me: “And he was numbered with the transgressors.” For what is written about me has its fulfillment.</a:t>
            </a:r>
          </a:p>
          <a:p>
            <a:pPr lvl="3"/>
            <a:r>
              <a:rPr lang="en-US" u="sng" dirty="0"/>
              <a:t>2 </a:t>
            </a:r>
            <a:r>
              <a:rPr lang="en-US" u="sng" dirty="0" err="1"/>
              <a:t>Cor</a:t>
            </a:r>
            <a:r>
              <a:rPr lang="en-US" u="sng" dirty="0"/>
              <a:t> 5:21</a:t>
            </a:r>
            <a:r>
              <a:rPr lang="en-US" dirty="0"/>
              <a:t>. For our sake he made him to be sin who knew no sin, so that in him we might become the righteousness of God. </a:t>
            </a:r>
          </a:p>
          <a:p>
            <a:pPr lvl="2"/>
            <a:endParaRPr lang="en-US" sz="2000" dirty="0"/>
          </a:p>
        </p:txBody>
      </p:sp>
    </p:spTree>
    <p:extLst>
      <p:ext uri="{BB962C8B-B14F-4D97-AF65-F5344CB8AC3E}">
        <p14:creationId xmlns:p14="http://schemas.microsoft.com/office/powerpoint/2010/main" val="2565261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mph" presetSubtype="0" nodeType="clickEffect">
                                  <p:stCondLst>
                                    <p:cond delay="0"/>
                                  </p:stCondLst>
                                  <p:childTnLst>
                                    <p:set>
                                      <p:cBhvr>
                                        <p:cTn id="19" dur="indefinite"/>
                                        <p:tgtEl>
                                          <p:spTgt spid="2">
                                            <p:txEl>
                                              <p:pRg st="3" end="3"/>
                                            </p:txEl>
                                          </p:spTgt>
                                        </p:tgtEl>
                                        <p:attrNameLst>
                                          <p:attrName>style.opacity</p:attrName>
                                        </p:attrNameLst>
                                      </p:cBhvr>
                                      <p:to>
                                        <p:strVal val="0.5"/>
                                      </p:to>
                                    </p:set>
                                    <p:animEffect filter="image" prLst="opacity: 0.5">
                                      <p:cBhvr rctx="IE">
                                        <p:cTn id="20" dur="indefinite"/>
                                        <p:tgtEl>
                                          <p:spTgt spid="2">
                                            <p:txEl>
                                              <p:pRg st="3" end="3"/>
                                            </p:txEl>
                                          </p:spTgt>
                                        </p:tgtEl>
                                      </p:cBhvr>
                                    </p:animEffect>
                                  </p:childTnLst>
                                </p:cTn>
                              </p:par>
                              <p:par>
                                <p:cTn id="21" presetID="1" presetClass="entr" presetSubtype="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02741"/>
            <a:ext cx="7886699" cy="6555259"/>
          </a:xfrm>
        </p:spPr>
        <p:txBody>
          <a:bodyPr>
            <a:normAutofit/>
          </a:bodyPr>
          <a:lstStyle/>
          <a:p>
            <a:pPr lvl="2"/>
            <a:r>
              <a:rPr lang="en-US" b="1" dirty="0"/>
              <a:t>He bore the sins of many. </a:t>
            </a:r>
            <a:r>
              <a:rPr lang="en-US" u="sng" dirty="0"/>
              <a:t>Rom 5:19</a:t>
            </a:r>
            <a:r>
              <a:rPr lang="en-US" dirty="0"/>
              <a:t>. For as by the one man’s disobedience the many were made sinners, so by the one man’s obedience </a:t>
            </a:r>
            <a:r>
              <a:rPr lang="en-US" b="1" dirty="0"/>
              <a:t>the</a:t>
            </a:r>
            <a:r>
              <a:rPr lang="en-US" dirty="0"/>
              <a:t> </a:t>
            </a:r>
            <a:r>
              <a:rPr lang="en-US" b="1" dirty="0"/>
              <a:t>many</a:t>
            </a:r>
            <a:r>
              <a:rPr lang="en-US" dirty="0"/>
              <a:t> will be made righteous.</a:t>
            </a:r>
          </a:p>
          <a:p>
            <a:pPr lvl="2"/>
            <a:r>
              <a:rPr lang="en-US" b="1" dirty="0"/>
              <a:t>He makes intercession for transgression. </a:t>
            </a:r>
          </a:p>
          <a:p>
            <a:pPr lvl="3"/>
            <a:r>
              <a:rPr lang="en-US" u="sng" dirty="0"/>
              <a:t>Rom 8:34</a:t>
            </a:r>
            <a:r>
              <a:rPr lang="en-US" dirty="0"/>
              <a:t>. Who is to condemn? Christ Jesus is the one who died—more than that, who was raised—who is at the right hand of God, who indeed is interceding for us.</a:t>
            </a:r>
          </a:p>
          <a:p>
            <a:pPr lvl="3"/>
            <a:r>
              <a:rPr lang="en-US" u="sng" dirty="0"/>
              <a:t>1 John 2:1</a:t>
            </a:r>
            <a:r>
              <a:rPr lang="en-US" dirty="0"/>
              <a:t>. My little children, I am writing these things to you so that you may not sin. But if anyone does sin, we have an advocate with the Father, Jesus Christ the righteous.</a:t>
            </a:r>
          </a:p>
          <a:p>
            <a:pPr lvl="2"/>
            <a:endParaRPr lang="en-US" dirty="0"/>
          </a:p>
          <a:p>
            <a:pPr lvl="2"/>
            <a:endParaRPr lang="en-US" sz="2000" dirty="0"/>
          </a:p>
        </p:txBody>
      </p:sp>
    </p:spTree>
    <p:extLst>
      <p:ext uri="{BB962C8B-B14F-4D97-AF65-F5344CB8AC3E}">
        <p14:creationId xmlns:p14="http://schemas.microsoft.com/office/powerpoint/2010/main" val="72503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mph" presetSubtype="0" nodeType="clickEffect">
                                  <p:stCondLst>
                                    <p:cond delay="0"/>
                                  </p:stCondLst>
                                  <p:childTnLst>
                                    <p:set>
                                      <p:cBhvr>
                                        <p:cTn id="15" dur="indefinite"/>
                                        <p:tgtEl>
                                          <p:spTgt spid="2">
                                            <p:txEl>
                                              <p:pRg st="2" end="2"/>
                                            </p:txEl>
                                          </p:spTgt>
                                        </p:tgtEl>
                                        <p:attrNameLst>
                                          <p:attrName>style.opacity</p:attrName>
                                        </p:attrNameLst>
                                      </p:cBhvr>
                                      <p:to>
                                        <p:strVal val="0.5"/>
                                      </p:to>
                                    </p:set>
                                    <p:animEffect filter="image" prLst="opacity: 0.5">
                                      <p:cBhvr rctx="IE">
                                        <p:cTn id="16" dur="indefinite"/>
                                        <p:tgtEl>
                                          <p:spTgt spid="2">
                                            <p:txEl>
                                              <p:pRg st="2" end="2"/>
                                            </p:txEl>
                                          </p:spTgt>
                                        </p:tgtEl>
                                      </p:cBhvr>
                                    </p:animEffect>
                                  </p:childTnLst>
                                </p:cTn>
                              </p:par>
                              <p:par>
                                <p:cTn id="17" presetID="1" presetClass="entr" presetSubtype="0"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136763</TotalTime>
  <Words>2174</Words>
  <Application>Microsoft Macintosh PowerPoint</Application>
  <PresentationFormat>On-screen Show (4:3)</PresentationFormat>
  <Paragraphs>135</Paragraphs>
  <Slides>19</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Courier New</vt:lpstr>
      <vt:lpstr>Wingdings</vt:lpstr>
      <vt:lpstr>Office Theme</vt:lpstr>
      <vt:lpstr>Celebrating the Servant-Savior</vt:lpstr>
      <vt:lpstr>ISAIAH 52:13–53:12 The Servant’s Global Exaltation and Reward through Substitutionary Suffering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ISAIAH 52:13–53:12 The Servant’s Global Exaltation and Reward through Substitutionary Suffering</vt:lpstr>
      <vt:lpstr>Yahweh Promises to Reward His Servant’s Substitutionary Suffering with the Prize of a Global People (53:11–12)</vt:lpstr>
      <vt:lpstr>PowerPoint Presentation</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1289</cp:revision>
  <dcterms:created xsi:type="dcterms:W3CDTF">2015-09-20T10:17:33Z</dcterms:created>
  <dcterms:modified xsi:type="dcterms:W3CDTF">2018-04-06T14:32:11Z</dcterms:modified>
</cp:coreProperties>
</file>