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2"/>
  </p:notesMasterIdLst>
  <p:sldIdLst>
    <p:sldId id="788" r:id="rId2"/>
    <p:sldId id="791" r:id="rId3"/>
    <p:sldId id="792" r:id="rId4"/>
    <p:sldId id="795" r:id="rId5"/>
    <p:sldId id="794" r:id="rId6"/>
    <p:sldId id="796" r:id="rId7"/>
    <p:sldId id="797" r:id="rId8"/>
    <p:sldId id="793" r:id="rId9"/>
    <p:sldId id="798" r:id="rId10"/>
    <p:sldId id="800"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725"/>
    <p:restoredTop sz="93121"/>
  </p:normalViewPr>
  <p:slideViewPr>
    <p:cSldViewPr snapToGrid="0" snapToObjects="1">
      <p:cViewPr varScale="1">
        <p:scale>
          <a:sx n="95" d="100"/>
          <a:sy n="95" d="100"/>
        </p:scale>
        <p:origin x="1680" y="17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4/6/18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273249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3</a:t>
            </a:fld>
            <a:endParaRPr lang="en-US"/>
          </a:p>
        </p:txBody>
      </p:sp>
    </p:spTree>
    <p:extLst>
      <p:ext uri="{BB962C8B-B14F-4D97-AF65-F5344CB8AC3E}">
        <p14:creationId xmlns:p14="http://schemas.microsoft.com/office/powerpoint/2010/main" val="3767679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4</a:t>
            </a:fld>
            <a:endParaRPr lang="en-US"/>
          </a:p>
        </p:txBody>
      </p:sp>
    </p:spTree>
    <p:extLst>
      <p:ext uri="{BB962C8B-B14F-4D97-AF65-F5344CB8AC3E}">
        <p14:creationId xmlns:p14="http://schemas.microsoft.com/office/powerpoint/2010/main" val="1074925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5</a:t>
            </a:fld>
            <a:endParaRPr lang="en-US"/>
          </a:p>
        </p:txBody>
      </p:sp>
    </p:spTree>
    <p:extLst>
      <p:ext uri="{BB962C8B-B14F-4D97-AF65-F5344CB8AC3E}">
        <p14:creationId xmlns:p14="http://schemas.microsoft.com/office/powerpoint/2010/main" val="1693763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6</a:t>
            </a:fld>
            <a:endParaRPr lang="en-US"/>
          </a:p>
        </p:txBody>
      </p:sp>
    </p:spTree>
    <p:extLst>
      <p:ext uri="{BB962C8B-B14F-4D97-AF65-F5344CB8AC3E}">
        <p14:creationId xmlns:p14="http://schemas.microsoft.com/office/powerpoint/2010/main" val="1041521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7</a:t>
            </a:fld>
            <a:endParaRPr lang="en-US"/>
          </a:p>
        </p:txBody>
      </p:sp>
    </p:spTree>
    <p:extLst>
      <p:ext uri="{BB962C8B-B14F-4D97-AF65-F5344CB8AC3E}">
        <p14:creationId xmlns:p14="http://schemas.microsoft.com/office/powerpoint/2010/main" val="3844225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8</a:t>
            </a:fld>
            <a:endParaRPr lang="en-US"/>
          </a:p>
        </p:txBody>
      </p:sp>
    </p:spTree>
    <p:extLst>
      <p:ext uri="{BB962C8B-B14F-4D97-AF65-F5344CB8AC3E}">
        <p14:creationId xmlns:p14="http://schemas.microsoft.com/office/powerpoint/2010/main" val="2095645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9</a:t>
            </a:fld>
            <a:endParaRPr lang="en-US"/>
          </a:p>
        </p:txBody>
      </p:sp>
    </p:spTree>
    <p:extLst>
      <p:ext uri="{BB962C8B-B14F-4D97-AF65-F5344CB8AC3E}">
        <p14:creationId xmlns:p14="http://schemas.microsoft.com/office/powerpoint/2010/main" val="4012993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10</a:t>
            </a:fld>
            <a:endParaRPr lang="en-US"/>
          </a:p>
        </p:txBody>
      </p:sp>
    </p:spTree>
    <p:extLst>
      <p:ext uri="{BB962C8B-B14F-4D97-AF65-F5344CB8AC3E}">
        <p14:creationId xmlns:p14="http://schemas.microsoft.com/office/powerpoint/2010/main" val="3742736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4/6/18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4/6/18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4/6/18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4/6/18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lumMod val="75000"/>
            </a:schemeClr>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a:xfrm>
            <a:off x="822960" y="286605"/>
            <a:ext cx="7543800" cy="1285718"/>
          </a:xfrm>
        </p:spPr>
        <p:txBody>
          <a:bodyPr/>
          <a:lstStyle/>
          <a:p>
            <a:r>
              <a:rPr lang="en-US"/>
              <a:t>Click to edit Master title style</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4/6/18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a:solidFill>
                  <a:schemeClr val="bg1"/>
                </a:solidFill>
              </a:rPr>
              <a:t>Jason S. </a:t>
            </a:r>
            <a:r>
              <a:rPr lang="en-US" sz="2800" b="0" dirty="0" err="1">
                <a:solidFill>
                  <a:schemeClr val="bg1"/>
                </a:solidFill>
              </a:rPr>
              <a:t>DeRouchie</a:t>
            </a:r>
            <a:r>
              <a:rPr lang="en-US" sz="2800" b="0" dirty="0">
                <a:solidFill>
                  <a:schemeClr val="bg1"/>
                </a:solidFill>
              </a:rPr>
              <a:t>, PhD</a:t>
            </a:r>
          </a:p>
          <a:p>
            <a:pPr algn="l">
              <a:spcBef>
                <a:spcPts val="0"/>
              </a:spcBef>
            </a:pPr>
            <a:r>
              <a:rPr lang="en-US" sz="2400" b="0" dirty="0">
                <a:solidFill>
                  <a:schemeClr val="bg1">
                    <a:lumMod val="85000"/>
                  </a:schemeClr>
                </a:solidFill>
              </a:rPr>
              <a:t>Professor of Old Testament and Biblical Theology</a:t>
            </a:r>
          </a:p>
          <a:p>
            <a:pPr algn="l">
              <a:spcBef>
                <a:spcPts val="0"/>
              </a:spcBef>
            </a:pPr>
            <a:r>
              <a:rPr lang="en-US" sz="2400" b="0" dirty="0">
                <a:solidFill>
                  <a:schemeClr val="bg1">
                    <a:lumMod val="85000"/>
                  </a:schemeClr>
                </a:solidFill>
              </a:rPr>
              <a:t>Bethlehem College &amp; Seminary</a:t>
            </a:r>
          </a:p>
          <a:p>
            <a:pPr algn="l">
              <a:spcBef>
                <a:spcPts val="0"/>
              </a:spcBef>
            </a:pPr>
            <a:r>
              <a:rPr lang="en-US" sz="2400" b="0" dirty="0" err="1">
                <a:solidFill>
                  <a:schemeClr val="bg1">
                    <a:lumMod val="85000"/>
                  </a:schemeClr>
                </a:solidFill>
              </a:rPr>
              <a:t>www.jasonderouchie.com</a:t>
            </a:r>
            <a:endParaRPr lang="en-US" sz="2400" b="0" dirty="0">
              <a:solidFill>
                <a:schemeClr val="bg1">
                  <a:lumMod val="85000"/>
                </a:schemeClr>
              </a:solidFill>
            </a:endParaRPr>
          </a:p>
          <a:p>
            <a:pPr algn="l">
              <a:spcBef>
                <a:spcPts val="0"/>
              </a:spcBef>
            </a:pPr>
            <a:endParaRPr lang="en-US" sz="2400" b="0" dirty="0">
              <a:solidFill>
                <a:schemeClr val="bg1">
                  <a:lumMod val="85000"/>
                </a:schemeClr>
              </a:solidFill>
            </a:endParaRPr>
          </a:p>
          <a:p>
            <a:pPr algn="l">
              <a:spcBef>
                <a:spcPts val="0"/>
              </a:spcBef>
            </a:pPr>
            <a:r>
              <a:rPr lang="en-US" sz="2400" b="0" dirty="0">
                <a:solidFill>
                  <a:schemeClr val="bg1">
                    <a:lumMod val="85000"/>
                  </a:schemeClr>
                </a:solidFill>
              </a:rPr>
              <a:t>Bethlehem Baptist Church, spring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874588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2131541"/>
            <a:ext cx="8515350" cy="4726459"/>
          </a:xfrm>
        </p:spPr>
        <p:txBody>
          <a:bodyPr>
            <a:normAutofit/>
          </a:bodyPr>
          <a:lstStyle/>
          <a:p>
            <a:pPr marL="0" indent="0">
              <a:buNone/>
            </a:pPr>
            <a:endParaRPr lang="en-US" dirty="0"/>
          </a:p>
        </p:txBody>
      </p:sp>
      <p:sp>
        <p:nvSpPr>
          <p:cNvPr id="3" name="Title 2"/>
          <p:cNvSpPr>
            <a:spLocks noGrp="1"/>
          </p:cNvSpPr>
          <p:nvPr>
            <p:ph type="title"/>
          </p:nvPr>
        </p:nvSpPr>
        <p:spPr>
          <a:xfrm>
            <a:off x="628650" y="365126"/>
            <a:ext cx="7886700" cy="1564035"/>
          </a:xfrm>
        </p:spPr>
        <p:txBody>
          <a:bodyPr>
            <a:noAutofit/>
          </a:bodyPr>
          <a:lstStyle/>
          <a:p>
            <a:r>
              <a:rPr lang="en-US" sz="3600" dirty="0"/>
              <a:t>The Prophet Describes the Servant’s Substitutionary Suffering (53:1–10)</a:t>
            </a:r>
          </a:p>
        </p:txBody>
      </p:sp>
      <p:graphicFrame>
        <p:nvGraphicFramePr>
          <p:cNvPr id="4" name="Table 3">
            <a:extLst>
              <a:ext uri="{FF2B5EF4-FFF2-40B4-BE49-F238E27FC236}">
                <a16:creationId xmlns:a16="http://schemas.microsoft.com/office/drawing/2014/main" id="{148519F6-ED27-5E4D-AB9F-171A50B4DBC5}"/>
              </a:ext>
            </a:extLst>
          </p:cNvPr>
          <p:cNvGraphicFramePr>
            <a:graphicFrameLocks noGrp="1"/>
          </p:cNvGraphicFramePr>
          <p:nvPr>
            <p:extLst/>
          </p:nvPr>
        </p:nvGraphicFramePr>
        <p:xfrm>
          <a:off x="286265" y="2131541"/>
          <a:ext cx="8571470" cy="2286000"/>
        </p:xfrm>
        <a:graphic>
          <a:graphicData uri="http://schemas.openxmlformats.org/drawingml/2006/table">
            <a:tbl>
              <a:tblPr firstRow="1" bandRow="1">
                <a:tableStyleId>{16D9F66E-5EB9-4882-86FB-DCBF35E3C3E4}</a:tableStyleId>
              </a:tblPr>
              <a:tblGrid>
                <a:gridCol w="8571470">
                  <a:extLst>
                    <a:ext uri="{9D8B030D-6E8A-4147-A177-3AD203B41FA5}">
                      <a16:colId xmlns:a16="http://schemas.microsoft.com/office/drawing/2014/main" val="2800803804"/>
                    </a:ext>
                  </a:extLst>
                </a:gridCol>
              </a:tblGrid>
              <a:tr h="370840">
                <a:tc>
                  <a:txBody>
                    <a:bodyPr/>
                    <a:lstStyle/>
                    <a:p>
                      <a:pPr marL="344488" lvl="1" indent="-339725">
                        <a:buNone/>
                        <a:tabLst>
                          <a:tab pos="338138" algn="l"/>
                        </a:tabLst>
                      </a:pPr>
                      <a:r>
                        <a:rPr lang="en-US" sz="2400" dirty="0">
                          <a:solidFill>
                            <a:schemeClr val="tx1">
                              <a:lumMod val="75000"/>
                              <a:lumOff val="25000"/>
                            </a:schemeClr>
                          </a:solidFill>
                        </a:rPr>
                        <a:t>A.  The Servant’s Divine-Human Nature and Homeliness (vv. 1–2)</a:t>
                      </a:r>
                      <a:endParaRPr lang="en-US" sz="2400" b="1" dirty="0">
                        <a:solidFill>
                          <a:schemeClr val="tx1">
                            <a:lumMod val="75000"/>
                            <a:lumOff val="25000"/>
                          </a:schemeClr>
                        </a:solidFill>
                      </a:endParaRPr>
                    </a:p>
                  </a:txBody>
                  <a:tcPr/>
                </a:tc>
                <a:extLst>
                  <a:ext uri="{0D108BD9-81ED-4DB2-BD59-A6C34878D82A}">
                    <a16:rowId xmlns:a16="http://schemas.microsoft.com/office/drawing/2014/main" val="420065666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tab pos="338138" algn="l"/>
                        </a:tabLst>
                        <a:defRPr/>
                      </a:pPr>
                      <a:r>
                        <a:rPr lang="en-US" sz="2400" dirty="0">
                          <a:solidFill>
                            <a:schemeClr val="tx1">
                              <a:lumMod val="75000"/>
                              <a:lumOff val="25000"/>
                            </a:schemeClr>
                          </a:solidFill>
                        </a:rPr>
                        <a:t>B.  The Servant’s Experience of Suffering (53:3)</a:t>
                      </a:r>
                    </a:p>
                  </a:txBody>
                  <a:tcPr/>
                </a:tc>
                <a:extLst>
                  <a:ext uri="{0D108BD9-81ED-4DB2-BD59-A6C34878D82A}">
                    <a16:rowId xmlns:a16="http://schemas.microsoft.com/office/drawing/2014/main" val="195826333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tab pos="338138" algn="l"/>
                        </a:tabLst>
                        <a:defRPr/>
                      </a:pPr>
                      <a:r>
                        <a:rPr lang="en-US" sz="2400" b="1" dirty="0">
                          <a:solidFill>
                            <a:schemeClr val="tx1"/>
                          </a:solidFill>
                        </a:rPr>
                        <a:t>C.  The Substitutionary Nature of the Servant’s Suffering (53:4–6)</a:t>
                      </a:r>
                    </a:p>
                  </a:txBody>
                  <a:tcPr/>
                </a:tc>
                <a:extLst>
                  <a:ext uri="{0D108BD9-81ED-4DB2-BD59-A6C34878D82A}">
                    <a16:rowId xmlns:a16="http://schemas.microsoft.com/office/drawing/2014/main" val="295278977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tab pos="338138" algn="l"/>
                        </a:tabLst>
                        <a:defRPr/>
                      </a:pPr>
                      <a:r>
                        <a:rPr lang="en-US" sz="2400" dirty="0">
                          <a:solidFill>
                            <a:schemeClr val="tx1">
                              <a:lumMod val="75000"/>
                              <a:lumOff val="25000"/>
                            </a:schemeClr>
                          </a:solidFill>
                        </a:rPr>
                        <a:t>B’. The Servant’s Humble Response to His Suffering (53:7)</a:t>
                      </a:r>
                    </a:p>
                  </a:txBody>
                  <a:tcPr/>
                </a:tc>
                <a:extLst>
                  <a:ext uri="{0D108BD9-81ED-4DB2-BD59-A6C34878D82A}">
                    <a16:rowId xmlns:a16="http://schemas.microsoft.com/office/drawing/2014/main" val="36644850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tab pos="338138" algn="l"/>
                        </a:tabLst>
                        <a:defRPr/>
                      </a:pPr>
                      <a:r>
                        <a:rPr lang="en-US" sz="2400" b="1" dirty="0">
                          <a:solidFill>
                            <a:schemeClr val="tx1">
                              <a:lumMod val="75000"/>
                              <a:lumOff val="25000"/>
                            </a:schemeClr>
                          </a:solidFill>
                        </a:rPr>
                        <a:t>A’. The Human and Divine Perspective on His Suffering (53:8–10)</a:t>
                      </a:r>
                    </a:p>
                  </a:txBody>
                  <a:tcPr/>
                </a:tc>
                <a:extLst>
                  <a:ext uri="{0D108BD9-81ED-4DB2-BD59-A6C34878D82A}">
                    <a16:rowId xmlns:a16="http://schemas.microsoft.com/office/drawing/2014/main" val="603514610"/>
                  </a:ext>
                </a:extLst>
              </a:tr>
            </a:tbl>
          </a:graphicData>
        </a:graphic>
      </p:graphicFrame>
    </p:spTree>
    <p:extLst>
      <p:ext uri="{BB962C8B-B14F-4D97-AF65-F5344CB8AC3E}">
        <p14:creationId xmlns:p14="http://schemas.microsoft.com/office/powerpoint/2010/main" val="2732318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828801"/>
            <a:ext cx="7886699" cy="5029200"/>
          </a:xfrm>
        </p:spPr>
        <p:txBody>
          <a:bodyPr>
            <a:normAutofit fontScale="92500" lnSpcReduction="10000"/>
          </a:bodyPr>
          <a:lstStyle/>
          <a:p>
            <a:r>
              <a:rPr lang="en-US" dirty="0"/>
              <a:t>What others did: </a:t>
            </a:r>
            <a:r>
              <a:rPr lang="en-US" b="0" dirty="0"/>
              <a:t>Oppress and afflict</a:t>
            </a:r>
          </a:p>
          <a:p>
            <a:r>
              <a:rPr lang="en-US" dirty="0"/>
              <a:t>The Servant’s response: </a:t>
            </a:r>
            <a:r>
              <a:rPr lang="en-US" b="0" dirty="0"/>
              <a:t>Silence</a:t>
            </a:r>
          </a:p>
          <a:p>
            <a:pPr lvl="1"/>
            <a:r>
              <a:rPr lang="en-US" i="1" dirty="0"/>
              <a:t>Before Caiaphas and the council</a:t>
            </a:r>
          </a:p>
          <a:p>
            <a:pPr lvl="2"/>
            <a:r>
              <a:rPr lang="en-US" u="sng" dirty="0"/>
              <a:t>Mark 14:60–61</a:t>
            </a:r>
            <a:r>
              <a:rPr lang="en-US" dirty="0"/>
              <a:t>. And the high priest stood up in the midst and asked Jesus, “Have you no answer to make? What is it that these men testify against you?” </a:t>
            </a:r>
            <a:r>
              <a:rPr lang="en-US" baseline="30000" dirty="0"/>
              <a:t>61</a:t>
            </a:r>
            <a:r>
              <a:rPr lang="en-US" dirty="0"/>
              <a:t> But he remained silent and made no answer. Again the high priest asked him, “Are you the Christ, the Son of the Blessed?”</a:t>
            </a:r>
          </a:p>
          <a:p>
            <a:pPr lvl="1"/>
            <a:r>
              <a:rPr lang="en-US" i="1" dirty="0"/>
              <a:t>Before Pilate</a:t>
            </a:r>
          </a:p>
          <a:p>
            <a:pPr lvl="2"/>
            <a:r>
              <a:rPr lang="en-US" u="sng" dirty="0"/>
              <a:t>Mark 15:4–5</a:t>
            </a:r>
            <a:r>
              <a:rPr lang="en-US" dirty="0"/>
              <a:t>. And Pilate again asked him, “Have you no answer to make? See how many charges they bring against you.” </a:t>
            </a:r>
            <a:r>
              <a:rPr lang="en-US" baseline="30000" dirty="0"/>
              <a:t>5</a:t>
            </a:r>
            <a:r>
              <a:rPr lang="en-US" dirty="0"/>
              <a:t> But Jesus made no further answer, so that Pilate was amazed.</a:t>
            </a:r>
          </a:p>
        </p:txBody>
      </p:sp>
      <p:sp>
        <p:nvSpPr>
          <p:cNvPr id="3" name="Title 2"/>
          <p:cNvSpPr>
            <a:spLocks noGrp="1"/>
          </p:cNvSpPr>
          <p:nvPr>
            <p:ph type="title"/>
          </p:nvPr>
        </p:nvSpPr>
        <p:spPr>
          <a:xfrm>
            <a:off x="628650" y="365126"/>
            <a:ext cx="7886700" cy="1216539"/>
          </a:xfrm>
          <a:solidFill>
            <a:schemeClr val="accent2">
              <a:lumMod val="75000"/>
            </a:schemeClr>
          </a:solidFill>
          <a:ln>
            <a:solidFill>
              <a:schemeClr val="accent2">
                <a:lumMod val="75000"/>
              </a:schemeClr>
            </a:solidFill>
          </a:ln>
        </p:spPr>
        <p:txBody>
          <a:bodyPr>
            <a:noAutofit/>
          </a:bodyPr>
          <a:lstStyle/>
          <a:p>
            <a:r>
              <a:rPr lang="en-US" sz="3600" dirty="0"/>
              <a:t>The Servant’s Humble Response to His Suffering (53:7)</a:t>
            </a:r>
          </a:p>
        </p:txBody>
      </p:sp>
    </p:spTree>
    <p:extLst>
      <p:ext uri="{BB962C8B-B14F-4D97-AF65-F5344CB8AC3E}">
        <p14:creationId xmlns:p14="http://schemas.microsoft.com/office/powerpoint/2010/main" val="104659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mph" presetSubtype="0" nodeType="clickEffect">
                                  <p:stCondLst>
                                    <p:cond delay="0"/>
                                  </p:stCondLst>
                                  <p:childTnLst>
                                    <p:set>
                                      <p:cBhvr>
                                        <p:cTn id="20" dur="indefinite"/>
                                        <p:tgtEl>
                                          <p:spTgt spid="2">
                                            <p:txEl>
                                              <p:pRg st="2" end="2"/>
                                            </p:txEl>
                                          </p:spTgt>
                                        </p:tgtEl>
                                        <p:attrNameLst>
                                          <p:attrName>style.opacity</p:attrName>
                                        </p:attrNameLst>
                                      </p:cBhvr>
                                      <p:to>
                                        <p:strVal val="0.5"/>
                                      </p:to>
                                    </p:set>
                                    <p:animEffect filter="image" prLst="opacity: 0.5">
                                      <p:cBhvr rctx="IE">
                                        <p:cTn id="21" dur="indefinite"/>
                                        <p:tgtEl>
                                          <p:spTgt spid="2">
                                            <p:txEl>
                                              <p:pRg st="2" end="2"/>
                                            </p:txEl>
                                          </p:spTgt>
                                        </p:tgtEl>
                                      </p:cBhvr>
                                    </p:animEffect>
                                  </p:childTnLst>
                                </p:cTn>
                              </p:par>
                              <p:par>
                                <p:cTn id="22" presetID="9" presetClass="emph" presetSubtype="0" nodeType="withEffect">
                                  <p:stCondLst>
                                    <p:cond delay="0"/>
                                  </p:stCondLst>
                                  <p:childTnLst>
                                    <p:set>
                                      <p:cBhvr>
                                        <p:cTn id="23" dur="indefinite"/>
                                        <p:tgtEl>
                                          <p:spTgt spid="2">
                                            <p:txEl>
                                              <p:pRg st="3" end="3"/>
                                            </p:txEl>
                                          </p:spTgt>
                                        </p:tgtEl>
                                        <p:attrNameLst>
                                          <p:attrName>style.opacity</p:attrName>
                                        </p:attrNameLst>
                                      </p:cBhvr>
                                      <p:to>
                                        <p:strVal val="0.5"/>
                                      </p:to>
                                    </p:set>
                                    <p:animEffect filter="image" prLst="opacity: 0.5">
                                      <p:cBhvr rctx="IE">
                                        <p:cTn id="24" dur="indefinite"/>
                                        <p:tgtEl>
                                          <p:spTgt spid="2">
                                            <p:txEl>
                                              <p:pRg st="3" end="3"/>
                                            </p:txEl>
                                          </p:spTgt>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58346"/>
            <a:ext cx="7886699" cy="6499655"/>
          </a:xfrm>
        </p:spPr>
        <p:txBody>
          <a:bodyPr>
            <a:normAutofit/>
          </a:bodyPr>
          <a:lstStyle/>
          <a:p>
            <a:pPr lvl="1"/>
            <a:r>
              <a:rPr lang="en-US" sz="2600" i="1" dirty="0"/>
              <a:t>Before Herod</a:t>
            </a:r>
          </a:p>
          <a:p>
            <a:pPr lvl="2"/>
            <a:r>
              <a:rPr lang="en-US" sz="2400" u="sng" dirty="0"/>
              <a:t>Luke 23:8–9</a:t>
            </a:r>
            <a:r>
              <a:rPr lang="en-US" sz="2400" dirty="0"/>
              <a:t>. When Herod saw Jesus, he was very glad, for he had long desired to see him, because he had heard about him, and he was hoping to see some sign done by him. </a:t>
            </a:r>
            <a:r>
              <a:rPr lang="en-US" sz="2400" baseline="30000" dirty="0"/>
              <a:t>9</a:t>
            </a:r>
            <a:r>
              <a:rPr lang="en-US" sz="2400" dirty="0"/>
              <a:t> So he questioned him at some length, but he made no answer.</a:t>
            </a:r>
          </a:p>
        </p:txBody>
      </p:sp>
    </p:spTree>
    <p:extLst>
      <p:ext uri="{BB962C8B-B14F-4D97-AF65-F5344CB8AC3E}">
        <p14:creationId xmlns:p14="http://schemas.microsoft.com/office/powerpoint/2010/main" val="2791658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1"/>
            <a:r>
              <a:rPr lang="en-US" i="1" dirty="0"/>
              <a:t>The Servant is Jesus.</a:t>
            </a:r>
          </a:p>
          <a:p>
            <a:pPr lvl="2"/>
            <a:r>
              <a:rPr lang="en-US" sz="2400" u="sng" dirty="0"/>
              <a:t>Acts 8:32–35</a:t>
            </a:r>
            <a:r>
              <a:rPr lang="en-US" sz="2400" dirty="0"/>
              <a:t>. Now the passage of the Scripture that he was reading was this: “Like a sheep he was led to the slaughter and like a lamb before its shearer is silent, so he opens not his mouth. </a:t>
            </a:r>
            <a:r>
              <a:rPr lang="en-US" sz="2400" baseline="30000" dirty="0"/>
              <a:t>33</a:t>
            </a:r>
            <a:r>
              <a:rPr lang="en-US" sz="2400" dirty="0"/>
              <a:t> In his humiliation justice was denied him. Who can describe his generation? For his life is taken away from the earth.” </a:t>
            </a:r>
            <a:r>
              <a:rPr lang="en-US" sz="2400" baseline="30000" dirty="0"/>
              <a:t>34</a:t>
            </a:r>
            <a:r>
              <a:rPr lang="en-US" sz="2400" dirty="0"/>
              <a:t> And the eunuch said to Philip, “About whom, I ask you, does the prophet say this, about himself or about someone else?” </a:t>
            </a:r>
            <a:r>
              <a:rPr lang="en-US" sz="2400" baseline="30000" dirty="0"/>
              <a:t>35</a:t>
            </a:r>
            <a:r>
              <a:rPr lang="en-US" sz="2400" dirty="0"/>
              <a:t> Then Philip opened his mouth, and </a:t>
            </a:r>
            <a:r>
              <a:rPr lang="en-US" sz="2400" b="1" dirty="0"/>
              <a:t>beginning with this Scripture he told him the good news about Jesus</a:t>
            </a:r>
            <a:r>
              <a:rPr lang="en-US" sz="2400" dirty="0"/>
              <a:t>.  </a:t>
            </a:r>
          </a:p>
          <a:p>
            <a:pPr lvl="2"/>
            <a:r>
              <a:rPr lang="en-US" sz="2400" u="sng" dirty="0"/>
              <a:t>John 1:29</a:t>
            </a:r>
            <a:r>
              <a:rPr lang="en-US" sz="2400" dirty="0"/>
              <a:t>. The next day [John the Baptist] saw Jesus coming toward him, and said, “Behold, the Lamb of God, who takes away the sin of the world!”</a:t>
            </a:r>
          </a:p>
        </p:txBody>
      </p:sp>
    </p:spTree>
    <p:extLst>
      <p:ext uri="{BB962C8B-B14F-4D97-AF65-F5344CB8AC3E}">
        <p14:creationId xmlns:p14="http://schemas.microsoft.com/office/powerpoint/2010/main" val="66711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1"/>
            <a:r>
              <a:rPr lang="en-US" i="1" dirty="0"/>
              <a:t>The synthesis and unexpected call</a:t>
            </a:r>
          </a:p>
          <a:p>
            <a:pPr lvl="2"/>
            <a:r>
              <a:rPr lang="en-US" sz="2400" b="0" u="sng" dirty="0"/>
              <a:t>1 Pet 2:21–25</a:t>
            </a:r>
            <a:r>
              <a:rPr lang="en-US" sz="2400" b="0" dirty="0"/>
              <a:t>. Christ also suffered for you, </a:t>
            </a:r>
            <a:r>
              <a:rPr lang="en-US" sz="2400" b="1" dirty="0"/>
              <a:t>leaving you an example, so that you might follow in his steps</a:t>
            </a:r>
            <a:r>
              <a:rPr lang="en-US" sz="2400" b="0" dirty="0"/>
              <a:t>. </a:t>
            </a:r>
            <a:r>
              <a:rPr lang="en-US" sz="2400" b="0" baseline="30000" dirty="0"/>
              <a:t>22</a:t>
            </a:r>
            <a:r>
              <a:rPr lang="en-US" sz="2400" b="0" dirty="0"/>
              <a:t> He committed no sin, neither was deceit found in his mouth. </a:t>
            </a:r>
            <a:r>
              <a:rPr lang="en-US" sz="2400" b="0" baseline="30000" dirty="0"/>
              <a:t>23</a:t>
            </a:r>
            <a:r>
              <a:rPr lang="en-US" sz="2400" b="0" dirty="0"/>
              <a:t> </a:t>
            </a:r>
            <a:r>
              <a:rPr lang="en-US" sz="2400" dirty="0"/>
              <a:t>When he was reviled, he did not revile in return; when he suffered, he did not threaten, but continued entrusting himself to him who judges justly. </a:t>
            </a:r>
            <a:r>
              <a:rPr lang="en-US" sz="2400" baseline="30000" dirty="0"/>
              <a:t>24</a:t>
            </a:r>
            <a:r>
              <a:rPr lang="en-US" sz="2400" dirty="0"/>
              <a:t> He himself bore our sins in his body on the tree, that we might die to sin and live to righteousness. By his wounds you have been healed. </a:t>
            </a:r>
            <a:r>
              <a:rPr lang="en-US" sz="2400" baseline="30000" dirty="0"/>
              <a:t>25</a:t>
            </a:r>
            <a:r>
              <a:rPr lang="en-US" sz="2400" dirty="0"/>
              <a:t> For you were straying like sheep, but have now returned to the Shepherd and Overseer of your souls.</a:t>
            </a:r>
          </a:p>
          <a:p>
            <a:pPr lvl="1"/>
            <a:endParaRPr lang="en-US" dirty="0"/>
          </a:p>
        </p:txBody>
      </p:sp>
    </p:spTree>
    <p:extLst>
      <p:ext uri="{BB962C8B-B14F-4D97-AF65-F5344CB8AC3E}">
        <p14:creationId xmlns:p14="http://schemas.microsoft.com/office/powerpoint/2010/main" val="3506532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2"/>
            <a:r>
              <a:rPr lang="en-US" sz="2400" u="sng" dirty="0"/>
              <a:t>Rev 13:5–10</a:t>
            </a:r>
            <a:r>
              <a:rPr lang="en-US" sz="2400" dirty="0"/>
              <a:t>. And the beast was given a mouth uttering haughty and blasphemous words, and it was allowed to exercise authority for forty-two months. </a:t>
            </a:r>
            <a:r>
              <a:rPr lang="en-US" sz="2400" baseline="30000" dirty="0"/>
              <a:t>6</a:t>
            </a:r>
            <a:r>
              <a:rPr lang="en-US" sz="2400" dirty="0"/>
              <a:t> It opened its mouth to utter blasphemies against God, blaspheming his name and his dwelling, that is, those who dwell in heaven. </a:t>
            </a:r>
            <a:r>
              <a:rPr lang="en-US" sz="2400" baseline="30000" dirty="0"/>
              <a:t>7</a:t>
            </a:r>
            <a:r>
              <a:rPr lang="en-US" sz="2400" dirty="0"/>
              <a:t> Also it was allowed to make war on the saints and to conquer them. And authority was given it over every tribe and people and language and nation, </a:t>
            </a:r>
            <a:r>
              <a:rPr lang="en-US" sz="2400" baseline="30000" dirty="0"/>
              <a:t>8</a:t>
            </a:r>
            <a:r>
              <a:rPr lang="en-US" sz="2400" dirty="0"/>
              <a:t> and all who dwell on earth will worship it, everyone whose name has not been written before the foundation of the world in the book of life of </a:t>
            </a:r>
            <a:r>
              <a:rPr lang="en-US" sz="2400" b="1" dirty="0"/>
              <a:t>the Lamb who was slain</a:t>
            </a:r>
            <a:r>
              <a:rPr lang="en-US" sz="2400" dirty="0"/>
              <a:t>. </a:t>
            </a:r>
            <a:r>
              <a:rPr lang="en-US" sz="2400" baseline="30000" dirty="0"/>
              <a:t>9</a:t>
            </a:r>
            <a:r>
              <a:rPr lang="en-US" sz="2400" dirty="0"/>
              <a:t> If anyone has an ear, let him hear: </a:t>
            </a:r>
            <a:r>
              <a:rPr lang="en-US" sz="2400" baseline="30000" dirty="0"/>
              <a:t>10</a:t>
            </a:r>
            <a:r>
              <a:rPr lang="en-US" sz="2400" dirty="0"/>
              <a:t> If anyone is to be taken captive, to captivity he goes; if anyone is to be slain with the sword, with the sword must he be slain. </a:t>
            </a:r>
            <a:r>
              <a:rPr lang="en-US" sz="2400" b="1" dirty="0"/>
              <a:t>Here is a call for the endurance and faith of the saints.</a:t>
            </a:r>
          </a:p>
          <a:p>
            <a:pPr lvl="2"/>
            <a:endParaRPr lang="en-US" sz="2400" dirty="0"/>
          </a:p>
          <a:p>
            <a:pPr lvl="1"/>
            <a:endParaRPr lang="en-US" dirty="0"/>
          </a:p>
        </p:txBody>
      </p:sp>
    </p:spTree>
    <p:extLst>
      <p:ext uri="{BB962C8B-B14F-4D97-AF65-F5344CB8AC3E}">
        <p14:creationId xmlns:p14="http://schemas.microsoft.com/office/powerpoint/2010/main" val="1438435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828801"/>
            <a:ext cx="7886699" cy="5029200"/>
          </a:xfrm>
        </p:spPr>
        <p:txBody>
          <a:bodyPr>
            <a:normAutofit/>
          </a:bodyPr>
          <a:lstStyle/>
          <a:p>
            <a:r>
              <a:rPr lang="en-US" dirty="0"/>
              <a:t>The Human Perspective (vv. 8–9)</a:t>
            </a:r>
          </a:p>
          <a:p>
            <a:pPr lvl="1"/>
            <a:r>
              <a:rPr lang="en-US" dirty="0"/>
              <a:t>“Who considered/protested?”</a:t>
            </a:r>
          </a:p>
          <a:p>
            <a:pPr lvl="2"/>
            <a:r>
              <a:rPr lang="en-US" i="1" dirty="0"/>
              <a:t>Jesus’s perspective</a:t>
            </a:r>
          </a:p>
          <a:p>
            <a:pPr lvl="3"/>
            <a:r>
              <a:rPr lang="en-US" u="sng" dirty="0"/>
              <a:t>Luke 23:34</a:t>
            </a:r>
            <a:r>
              <a:rPr lang="en-US" dirty="0"/>
              <a:t>. And Jesus said, “Father, forgive them, for </a:t>
            </a:r>
            <a:r>
              <a:rPr lang="en-US" b="1" dirty="0"/>
              <a:t>they know not what they do</a:t>
            </a:r>
            <a:r>
              <a:rPr lang="en-US" dirty="0"/>
              <a:t>.”</a:t>
            </a:r>
          </a:p>
        </p:txBody>
      </p:sp>
      <p:sp>
        <p:nvSpPr>
          <p:cNvPr id="3" name="Title 2"/>
          <p:cNvSpPr>
            <a:spLocks noGrp="1"/>
          </p:cNvSpPr>
          <p:nvPr>
            <p:ph type="title"/>
          </p:nvPr>
        </p:nvSpPr>
        <p:spPr>
          <a:xfrm>
            <a:off x="628650" y="365126"/>
            <a:ext cx="7886700" cy="1216539"/>
          </a:xfrm>
          <a:solidFill>
            <a:schemeClr val="accent2">
              <a:lumMod val="75000"/>
            </a:schemeClr>
          </a:solidFill>
          <a:ln>
            <a:solidFill>
              <a:schemeClr val="accent2">
                <a:lumMod val="75000"/>
              </a:schemeClr>
            </a:solidFill>
          </a:ln>
        </p:spPr>
        <p:txBody>
          <a:bodyPr>
            <a:noAutofit/>
          </a:bodyPr>
          <a:lstStyle/>
          <a:p>
            <a:r>
              <a:rPr lang="en-US" sz="3600" dirty="0"/>
              <a:t>The Human and Divine Perspective on His Suffering (53:8–10)</a:t>
            </a:r>
          </a:p>
        </p:txBody>
      </p:sp>
    </p:spTree>
    <p:extLst>
      <p:ext uri="{BB962C8B-B14F-4D97-AF65-F5344CB8AC3E}">
        <p14:creationId xmlns:p14="http://schemas.microsoft.com/office/powerpoint/2010/main" val="43013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2"/>
            <a:r>
              <a:rPr lang="en-US" i="1" dirty="0"/>
              <a:t>Peter’s perspective</a:t>
            </a:r>
          </a:p>
          <a:p>
            <a:pPr lvl="3"/>
            <a:r>
              <a:rPr lang="en-US" u="sng" dirty="0"/>
              <a:t>Acts 3:14–15, 17–18</a:t>
            </a:r>
            <a:r>
              <a:rPr lang="en-US" dirty="0"/>
              <a:t>. But you denied the Holy and Righteous One, and asked for a murderer to be granted to you, </a:t>
            </a:r>
            <a:r>
              <a:rPr lang="en-US" baseline="30000" dirty="0"/>
              <a:t>15</a:t>
            </a:r>
            <a:r>
              <a:rPr lang="en-US" dirty="0"/>
              <a:t> and you killed the Author of life, whom God raised from the dead. To this we are witnesses…. </a:t>
            </a:r>
            <a:r>
              <a:rPr lang="en-US" baseline="30000" dirty="0"/>
              <a:t>17</a:t>
            </a:r>
            <a:r>
              <a:rPr lang="en-US" dirty="0"/>
              <a:t> And now, brothers, I know that </a:t>
            </a:r>
            <a:r>
              <a:rPr lang="en-US" b="1" dirty="0"/>
              <a:t>you acted in ignorance, as did also your rulers</a:t>
            </a:r>
            <a:r>
              <a:rPr lang="en-US" dirty="0"/>
              <a:t>. </a:t>
            </a:r>
            <a:r>
              <a:rPr lang="en-US" baseline="30000" dirty="0"/>
              <a:t>18</a:t>
            </a:r>
            <a:r>
              <a:rPr lang="en-US" dirty="0"/>
              <a:t> But what God foretold by the mouth of all the prophets, that his Christ would suffer, he thus fulfilled.</a:t>
            </a:r>
          </a:p>
          <a:p>
            <a:pPr lvl="2"/>
            <a:r>
              <a:rPr lang="en-US" i="1" dirty="0"/>
              <a:t>Paul’s perspective</a:t>
            </a:r>
          </a:p>
          <a:p>
            <a:pPr lvl="3"/>
            <a:r>
              <a:rPr lang="en-US" u="sng" dirty="0"/>
              <a:t>1 </a:t>
            </a:r>
            <a:r>
              <a:rPr lang="en-US" u="sng" dirty="0" err="1"/>
              <a:t>Cor</a:t>
            </a:r>
            <a:r>
              <a:rPr lang="en-US" u="sng" dirty="0"/>
              <a:t> 2:8</a:t>
            </a:r>
            <a:r>
              <a:rPr lang="en-US" dirty="0"/>
              <a:t>. </a:t>
            </a:r>
            <a:r>
              <a:rPr lang="en-US" b="1" dirty="0"/>
              <a:t>None of the rulers of this age understood this [wisdom of God found in the cross]</a:t>
            </a:r>
            <a:r>
              <a:rPr lang="en-US" dirty="0"/>
              <a:t>, for if they had, they would not have crucified the Lord of glory.</a:t>
            </a:r>
          </a:p>
        </p:txBody>
      </p:sp>
    </p:spTree>
    <p:extLst>
      <p:ext uri="{BB962C8B-B14F-4D97-AF65-F5344CB8AC3E}">
        <p14:creationId xmlns:p14="http://schemas.microsoft.com/office/powerpoint/2010/main" val="143244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9" presetClass="emph" presetSubtype="0" nodeType="withEffect">
                                  <p:stCondLst>
                                    <p:cond delay="0"/>
                                  </p:stCondLst>
                                  <p:childTnLst>
                                    <p:set>
                                      <p:cBhvr>
                                        <p:cTn id="9" dur="indefinite"/>
                                        <p:tgtEl>
                                          <p:spTgt spid="2">
                                            <p:txEl>
                                              <p:pRg st="1" end="1"/>
                                            </p:txEl>
                                          </p:spTgt>
                                        </p:tgtEl>
                                        <p:attrNameLst>
                                          <p:attrName>style.opacity</p:attrName>
                                        </p:attrNameLst>
                                      </p:cBhvr>
                                      <p:to>
                                        <p:strVal val="0.5"/>
                                      </p:to>
                                    </p:set>
                                    <p:animEffect filter="image" prLst="opacity: 0.5">
                                      <p:cBhvr rctx="IE">
                                        <p:cTn id="10" dur="indefinite"/>
                                        <p:tgtEl>
                                          <p:spTgt spid="2">
                                            <p:txEl>
                                              <p:pRg st="1" end="1"/>
                                            </p:txEl>
                                          </p:spTgt>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6881"/>
            <a:ext cx="7886699" cy="6481120"/>
          </a:xfrm>
        </p:spPr>
        <p:txBody>
          <a:bodyPr>
            <a:normAutofit/>
          </a:bodyPr>
          <a:lstStyle/>
          <a:p>
            <a:pPr lvl="1"/>
            <a:r>
              <a:rPr lang="en-US" dirty="0"/>
              <a:t>“They made his grave with the wicked”</a:t>
            </a:r>
          </a:p>
          <a:p>
            <a:pPr lvl="2"/>
            <a:r>
              <a:rPr lang="en-US" sz="2400" u="sng" dirty="0"/>
              <a:t>Matt 27:38</a:t>
            </a:r>
            <a:r>
              <a:rPr lang="en-US" sz="2400" dirty="0"/>
              <a:t>. Then two robbers were crucified with him, one on the right and one on the left.</a:t>
            </a:r>
          </a:p>
          <a:p>
            <a:pPr lvl="1"/>
            <a:r>
              <a:rPr lang="en-US" dirty="0"/>
              <a:t>“They made his grave … with a rich man”</a:t>
            </a:r>
          </a:p>
          <a:p>
            <a:pPr lvl="2"/>
            <a:r>
              <a:rPr lang="en-US" sz="2400" u="sng" dirty="0"/>
              <a:t>Matt 27:57–60</a:t>
            </a:r>
            <a:r>
              <a:rPr lang="en-US" sz="2400" dirty="0"/>
              <a:t>. When it was evening, there came a rich man from Arimathea, named Joseph, who also was a disciple of Jesus. </a:t>
            </a:r>
            <a:r>
              <a:rPr lang="en-US" sz="2400" baseline="30000" dirty="0"/>
              <a:t>58</a:t>
            </a:r>
            <a:r>
              <a:rPr lang="en-US" sz="2400" dirty="0"/>
              <a:t> He went to Pilate and asked for the body of Jesus. Then Pilate ordered it to be given to him. </a:t>
            </a:r>
            <a:r>
              <a:rPr lang="en-US" sz="2400" baseline="30000" dirty="0"/>
              <a:t>59</a:t>
            </a:r>
            <a:r>
              <a:rPr lang="en-US" sz="2400" dirty="0"/>
              <a:t> And Joseph took the body and wrapped it in a clean linen shroud </a:t>
            </a:r>
            <a:r>
              <a:rPr lang="en-US" sz="2400" baseline="30000" dirty="0"/>
              <a:t>60</a:t>
            </a:r>
            <a:r>
              <a:rPr lang="en-US" sz="2400" dirty="0"/>
              <a:t> and laid it in his own new tomb, which he had cut in the rock. And he rolled a great stone to the entrance of the tomb and went away.</a:t>
            </a:r>
          </a:p>
        </p:txBody>
      </p:sp>
    </p:spTree>
    <p:extLst>
      <p:ext uri="{BB962C8B-B14F-4D97-AF65-F5344CB8AC3E}">
        <p14:creationId xmlns:p14="http://schemas.microsoft.com/office/powerpoint/2010/main" val="23579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9" presetClass="emph" presetSubtype="0" nodeType="withEffect">
                                  <p:stCondLst>
                                    <p:cond delay="0"/>
                                  </p:stCondLst>
                                  <p:childTnLst>
                                    <p:set>
                                      <p:cBhvr>
                                        <p:cTn id="9" dur="indefinite"/>
                                        <p:tgtEl>
                                          <p:spTgt spid="2">
                                            <p:txEl>
                                              <p:pRg st="1" end="1"/>
                                            </p:txEl>
                                          </p:spTgt>
                                        </p:tgtEl>
                                        <p:attrNameLst>
                                          <p:attrName>style.opacity</p:attrName>
                                        </p:attrNameLst>
                                      </p:cBhvr>
                                      <p:to>
                                        <p:strVal val="0.5"/>
                                      </p:to>
                                    </p:set>
                                    <p:animEffect filter="image" prLst="opacity: 0.5">
                                      <p:cBhvr rctx="IE">
                                        <p:cTn id="10" dur="indefinite"/>
                                        <p:tgtEl>
                                          <p:spTgt spid="2">
                                            <p:txEl>
                                              <p:pRg st="1" end="1"/>
                                            </p:txEl>
                                          </p:spTgt>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136763</TotalTime>
  <Words>1010</Words>
  <Application>Microsoft Macintosh PowerPoint</Application>
  <PresentationFormat>On-screen Show (4:3)</PresentationFormat>
  <Paragraphs>56</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Courier New</vt:lpstr>
      <vt:lpstr>Wingdings</vt:lpstr>
      <vt:lpstr>Office Theme</vt:lpstr>
      <vt:lpstr>Celebrating the Servant-Savior</vt:lpstr>
      <vt:lpstr>The Prophet Describes the Servant’s Substitutionary Suffering (53:1–10)</vt:lpstr>
      <vt:lpstr>The Servant’s Humble Response to His Suffering (53:7)</vt:lpstr>
      <vt:lpstr>PowerPoint Presentation</vt:lpstr>
      <vt:lpstr>PowerPoint Presentation</vt:lpstr>
      <vt:lpstr>PowerPoint Presentation</vt:lpstr>
      <vt:lpstr>PowerPoint Presentation</vt:lpstr>
      <vt:lpstr>The Human and Divine Perspective on His Suffering (53:8–10)</vt:lpstr>
      <vt:lpstr>PowerPoint Presentation</vt:lpstr>
      <vt:lpstr>PowerPoint Presentation</vt:lpstr>
    </vt:vector>
  </TitlesOfParts>
  <Company>Bethlehem College and Seminary</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1289</cp:revision>
  <dcterms:created xsi:type="dcterms:W3CDTF">2015-09-20T10:17:33Z</dcterms:created>
  <dcterms:modified xsi:type="dcterms:W3CDTF">2018-04-06T14:31:31Z</dcterms:modified>
</cp:coreProperties>
</file>