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4"/>
  </p:notesMasterIdLst>
  <p:sldIdLst>
    <p:sldId id="787" r:id="rId2"/>
    <p:sldId id="789" r:id="rId3"/>
    <p:sldId id="778" r:id="rId4"/>
    <p:sldId id="781" r:id="rId5"/>
    <p:sldId id="782" r:id="rId6"/>
    <p:sldId id="783" r:id="rId7"/>
    <p:sldId id="776" r:id="rId8"/>
    <p:sldId id="785" r:id="rId9"/>
    <p:sldId id="784" r:id="rId10"/>
    <p:sldId id="779" r:id="rId11"/>
    <p:sldId id="780" r:id="rId12"/>
    <p:sldId id="78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725"/>
    <p:restoredTop sz="93121"/>
  </p:normalViewPr>
  <p:slideViewPr>
    <p:cSldViewPr snapToGrid="0" snapToObjects="1">
      <p:cViewPr varScale="1">
        <p:scale>
          <a:sx n="95" d="100"/>
          <a:sy n="95" d="100"/>
        </p:scale>
        <p:origin x="1680" y="1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4201816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056F3CF-DD11-2948-8740-1768DF17D4A6}" type="slidenum">
              <a:rPr lang="en-US" smtClean="0"/>
              <a:t>3</a:t>
            </a:fld>
            <a:endParaRPr lang="en-US"/>
          </a:p>
        </p:txBody>
      </p:sp>
    </p:spTree>
    <p:extLst>
      <p:ext uri="{BB962C8B-B14F-4D97-AF65-F5344CB8AC3E}">
        <p14:creationId xmlns:p14="http://schemas.microsoft.com/office/powerpoint/2010/main" val="3082322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556156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131541"/>
            <a:ext cx="8515350" cy="4726459"/>
          </a:xfrm>
        </p:spPr>
        <p:txBody>
          <a:bodyPr>
            <a:normAutofit/>
          </a:bodyPr>
          <a:lstStyle/>
          <a:p>
            <a:pPr marL="0" indent="0">
              <a:buNone/>
            </a:pPr>
            <a:endParaRPr lang="en-US" dirty="0"/>
          </a:p>
        </p:txBody>
      </p:sp>
      <p:sp>
        <p:nvSpPr>
          <p:cNvPr id="3" name="Title 2"/>
          <p:cNvSpPr>
            <a:spLocks noGrp="1"/>
          </p:cNvSpPr>
          <p:nvPr>
            <p:ph type="title"/>
          </p:nvPr>
        </p:nvSpPr>
        <p:spPr>
          <a:xfrm>
            <a:off x="628650" y="365126"/>
            <a:ext cx="7886700" cy="1564035"/>
          </a:xfrm>
        </p:spPr>
        <p:txBody>
          <a:bodyPr>
            <a:noAutofit/>
          </a:bodyPr>
          <a:lstStyle/>
          <a:p>
            <a:r>
              <a:rPr lang="en-US" sz="3600" dirty="0"/>
              <a:t>The Prophet Describes the Servant’s Substitutionary Suffering (53:1–10)</a:t>
            </a:r>
          </a:p>
        </p:txBody>
      </p:sp>
      <p:graphicFrame>
        <p:nvGraphicFramePr>
          <p:cNvPr id="4" name="Table 3">
            <a:extLst>
              <a:ext uri="{FF2B5EF4-FFF2-40B4-BE49-F238E27FC236}">
                <a16:creationId xmlns:a16="http://schemas.microsoft.com/office/drawing/2014/main" id="{148519F6-ED27-5E4D-AB9F-171A50B4DBC5}"/>
              </a:ext>
            </a:extLst>
          </p:cNvPr>
          <p:cNvGraphicFramePr>
            <a:graphicFrameLocks noGrp="1"/>
          </p:cNvGraphicFramePr>
          <p:nvPr>
            <p:extLst/>
          </p:nvPr>
        </p:nvGraphicFramePr>
        <p:xfrm>
          <a:off x="286265" y="2131541"/>
          <a:ext cx="8571470" cy="2286000"/>
        </p:xfrm>
        <a:graphic>
          <a:graphicData uri="http://schemas.openxmlformats.org/drawingml/2006/table">
            <a:tbl>
              <a:tblPr firstRow="1" bandRow="1">
                <a:tableStyleId>{16D9F66E-5EB9-4882-86FB-DCBF35E3C3E4}</a:tableStyleId>
              </a:tblPr>
              <a:tblGrid>
                <a:gridCol w="8571470">
                  <a:extLst>
                    <a:ext uri="{9D8B030D-6E8A-4147-A177-3AD203B41FA5}">
                      <a16:colId xmlns:a16="http://schemas.microsoft.com/office/drawing/2014/main" val="2800803804"/>
                    </a:ext>
                  </a:extLst>
                </a:gridCol>
              </a:tblGrid>
              <a:tr h="370840">
                <a:tc>
                  <a:txBody>
                    <a:bodyPr/>
                    <a:lstStyle/>
                    <a:p>
                      <a:pPr marL="344488" lvl="1" indent="-339725">
                        <a:buNone/>
                        <a:tabLst>
                          <a:tab pos="338138" algn="l"/>
                        </a:tabLst>
                      </a:pPr>
                      <a:r>
                        <a:rPr lang="en-US" sz="2400" dirty="0">
                          <a:solidFill>
                            <a:schemeClr val="tx1">
                              <a:lumMod val="75000"/>
                              <a:lumOff val="25000"/>
                            </a:schemeClr>
                          </a:solidFill>
                        </a:rPr>
                        <a:t>A.  The Servant’s Divine-Human Nature and Homeliness (vv. 1–2)</a:t>
                      </a:r>
                      <a:endParaRPr lang="en-US" sz="2400" b="1" dirty="0">
                        <a:solidFill>
                          <a:schemeClr val="tx1">
                            <a:lumMod val="75000"/>
                            <a:lumOff val="25000"/>
                          </a:schemeClr>
                        </a:solidFill>
                      </a:endParaRPr>
                    </a:p>
                  </a:txBody>
                  <a:tcPr/>
                </a:tc>
                <a:extLst>
                  <a:ext uri="{0D108BD9-81ED-4DB2-BD59-A6C34878D82A}">
                    <a16:rowId xmlns:a16="http://schemas.microsoft.com/office/drawing/2014/main" val="420065666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dirty="0">
                          <a:solidFill>
                            <a:schemeClr val="tx1">
                              <a:lumMod val="75000"/>
                              <a:lumOff val="25000"/>
                            </a:schemeClr>
                          </a:solidFill>
                        </a:rPr>
                        <a:t>B.  The Servant’s Experience of Suffering (53:3)</a:t>
                      </a:r>
                    </a:p>
                  </a:txBody>
                  <a:tcPr/>
                </a:tc>
                <a:extLst>
                  <a:ext uri="{0D108BD9-81ED-4DB2-BD59-A6C34878D82A}">
                    <a16:rowId xmlns:a16="http://schemas.microsoft.com/office/drawing/2014/main" val="19582633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b="1" dirty="0">
                          <a:solidFill>
                            <a:schemeClr val="tx1"/>
                          </a:solidFill>
                        </a:rPr>
                        <a:t>C.  The Substitutionary Nature of the Servant’s Suffering (53:4–6)</a:t>
                      </a:r>
                    </a:p>
                  </a:txBody>
                  <a:tcPr/>
                </a:tc>
                <a:extLst>
                  <a:ext uri="{0D108BD9-81ED-4DB2-BD59-A6C34878D82A}">
                    <a16:rowId xmlns:a16="http://schemas.microsoft.com/office/drawing/2014/main" val="295278977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dirty="0">
                          <a:solidFill>
                            <a:schemeClr val="tx1">
                              <a:lumMod val="75000"/>
                              <a:lumOff val="25000"/>
                            </a:schemeClr>
                          </a:solidFill>
                        </a:rPr>
                        <a:t>B’. The Servant’s Humble Response to His Suffering (53:7)</a:t>
                      </a:r>
                    </a:p>
                  </a:txBody>
                  <a:tcPr/>
                </a:tc>
                <a:extLst>
                  <a:ext uri="{0D108BD9-81ED-4DB2-BD59-A6C34878D82A}">
                    <a16:rowId xmlns:a16="http://schemas.microsoft.com/office/drawing/2014/main" val="3664485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b="1" dirty="0">
                          <a:solidFill>
                            <a:schemeClr val="tx1">
                              <a:lumMod val="75000"/>
                              <a:lumOff val="25000"/>
                            </a:schemeClr>
                          </a:solidFill>
                        </a:rPr>
                        <a:t>A’. The Human and Divine Perspective on His Suffering (53:8–10)</a:t>
                      </a:r>
                    </a:p>
                  </a:txBody>
                  <a:tcPr/>
                </a:tc>
                <a:extLst>
                  <a:ext uri="{0D108BD9-81ED-4DB2-BD59-A6C34878D82A}">
                    <a16:rowId xmlns:a16="http://schemas.microsoft.com/office/drawing/2014/main" val="603514610"/>
                  </a:ext>
                </a:extLst>
              </a:tr>
            </a:tbl>
          </a:graphicData>
        </a:graphic>
      </p:graphicFrame>
    </p:spTree>
    <p:extLst>
      <p:ext uri="{BB962C8B-B14F-4D97-AF65-F5344CB8AC3E}">
        <p14:creationId xmlns:p14="http://schemas.microsoft.com/office/powerpoint/2010/main" val="203274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28801"/>
            <a:ext cx="7886699" cy="5029200"/>
          </a:xfrm>
        </p:spPr>
        <p:txBody>
          <a:bodyPr>
            <a:normAutofit lnSpcReduction="10000"/>
          </a:bodyPr>
          <a:lstStyle/>
          <a:p>
            <a:r>
              <a:rPr lang="en-US" dirty="0"/>
              <a:t>The structure:</a:t>
            </a:r>
          </a:p>
          <a:p>
            <a:pPr lvl="1"/>
            <a:r>
              <a:rPr lang="en-US" b="1" dirty="0"/>
              <a:t>Thesis (v. 4ab): </a:t>
            </a:r>
            <a:r>
              <a:rPr lang="en-US" b="0" dirty="0"/>
              <a:t>Surely </a:t>
            </a:r>
            <a:r>
              <a:rPr lang="en-US" b="0" i="1" dirty="0"/>
              <a:t>our</a:t>
            </a:r>
            <a:r>
              <a:rPr lang="en-US" b="0" dirty="0"/>
              <a:t> griefs (sufferings) and sorrows (pains) he bore.</a:t>
            </a:r>
          </a:p>
          <a:p>
            <a:pPr lvl="1"/>
            <a:r>
              <a:rPr lang="en-US" b="1" dirty="0"/>
              <a:t>Incomplete human perspective (v. 4c): </a:t>
            </a:r>
            <a:r>
              <a:rPr lang="en-US" b="0" dirty="0"/>
              <a:t>God smote and afflicted him (for his own sins, like Job)</a:t>
            </a:r>
          </a:p>
          <a:p>
            <a:pPr lvl="1"/>
            <a:r>
              <a:rPr lang="en-US" b="1" dirty="0"/>
              <a:t>Complete divine perspective (vv. 5–6): </a:t>
            </a:r>
            <a:r>
              <a:rPr lang="en-US" b="0" dirty="0"/>
              <a:t>He was punished </a:t>
            </a:r>
            <a:r>
              <a:rPr lang="en-US" b="0" i="1" dirty="0"/>
              <a:t>for us</a:t>
            </a:r>
            <a:r>
              <a:rPr lang="en-US" b="0" dirty="0"/>
              <a:t>––our due punishment became his that we might be healed.</a:t>
            </a:r>
          </a:p>
          <a:p>
            <a:pPr marL="0" lvl="1" indent="0" algn="ctr">
              <a:buNone/>
            </a:pPr>
            <a:r>
              <a:rPr lang="en-US" b="0" dirty="0"/>
              <a:t>––––</a:t>
            </a:r>
          </a:p>
          <a:p>
            <a:pPr marL="0" lvl="1" indent="0" algn="ctr">
              <a:buNone/>
            </a:pPr>
            <a:r>
              <a:rPr lang="en-US" dirty="0">
                <a:solidFill>
                  <a:schemeClr val="accent6">
                    <a:lumMod val="75000"/>
                  </a:schemeClr>
                </a:solidFill>
              </a:rPr>
              <a:t>“The word of the cross is folly to those who are perishing, but to us who are being saved it is the power of God” (1 </a:t>
            </a:r>
            <a:r>
              <a:rPr lang="en-US" dirty="0" err="1">
                <a:solidFill>
                  <a:schemeClr val="accent6">
                    <a:lumMod val="75000"/>
                  </a:schemeClr>
                </a:solidFill>
              </a:rPr>
              <a:t>Cor</a:t>
            </a:r>
            <a:r>
              <a:rPr lang="en-US" dirty="0">
                <a:solidFill>
                  <a:schemeClr val="accent6">
                    <a:lumMod val="75000"/>
                  </a:schemeClr>
                </a:solidFill>
              </a:rPr>
              <a:t> 1:18).</a:t>
            </a:r>
            <a:endParaRPr lang="en-US" b="0" u="sng" dirty="0">
              <a:solidFill>
                <a:schemeClr val="accent6">
                  <a:lumMod val="75000"/>
                </a:schemeClr>
              </a:solidFill>
            </a:endParaRPr>
          </a:p>
        </p:txBody>
      </p:sp>
      <p:sp>
        <p:nvSpPr>
          <p:cNvPr id="3" name="Title 2"/>
          <p:cNvSpPr>
            <a:spLocks noGrp="1"/>
          </p:cNvSpPr>
          <p:nvPr>
            <p:ph type="title"/>
          </p:nvPr>
        </p:nvSpPr>
        <p:spPr>
          <a:xfrm>
            <a:off x="628650" y="365126"/>
            <a:ext cx="7886700" cy="1216539"/>
          </a:xfrm>
          <a:solidFill>
            <a:schemeClr val="accent2">
              <a:lumMod val="75000"/>
            </a:schemeClr>
          </a:solidFill>
          <a:ln>
            <a:solidFill>
              <a:schemeClr val="accent2">
                <a:lumMod val="75000"/>
              </a:schemeClr>
            </a:solidFill>
          </a:ln>
        </p:spPr>
        <p:txBody>
          <a:bodyPr>
            <a:noAutofit/>
          </a:bodyPr>
          <a:lstStyle/>
          <a:p>
            <a:r>
              <a:rPr lang="en-US" sz="3600" dirty="0"/>
              <a:t>The Substitutionary Nature of the Servant’s Suffering (53:4–6)</a:t>
            </a:r>
          </a:p>
        </p:txBody>
      </p:sp>
    </p:spTree>
    <p:extLst>
      <p:ext uri="{BB962C8B-B14F-4D97-AF65-F5344CB8AC3E}">
        <p14:creationId xmlns:p14="http://schemas.microsoft.com/office/powerpoint/2010/main" val="347835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lnSpcReduction="10000"/>
          </a:bodyPr>
          <a:lstStyle/>
          <a:p>
            <a:r>
              <a:rPr lang="en-US" dirty="0"/>
              <a:t>Our punishable state</a:t>
            </a:r>
          </a:p>
          <a:p>
            <a:pPr lvl="1"/>
            <a:r>
              <a:rPr lang="en-US" dirty="0"/>
              <a:t>“All we like sheep have gone astray/erred” (v. 6a)</a:t>
            </a:r>
          </a:p>
          <a:p>
            <a:pPr lvl="2"/>
            <a:r>
              <a:rPr lang="en-US" u="sng" dirty="0" err="1"/>
              <a:t>Jer</a:t>
            </a:r>
            <a:r>
              <a:rPr lang="en-US" u="sng" dirty="0"/>
              <a:t> 50:6</a:t>
            </a:r>
            <a:r>
              <a:rPr lang="en-US" dirty="0"/>
              <a:t>. My people have been lost sheep. Their shepherds have led them astray, turning them away on the mountains. From mountain to hill they have gone. They have forgotten their fold.</a:t>
            </a:r>
          </a:p>
          <a:p>
            <a:pPr lvl="2"/>
            <a:r>
              <a:rPr lang="en-US" u="sng" dirty="0" err="1"/>
              <a:t>Ezek</a:t>
            </a:r>
            <a:r>
              <a:rPr lang="en-US" u="sng" dirty="0"/>
              <a:t> 34:4–6</a:t>
            </a:r>
            <a:r>
              <a:rPr lang="en-US" dirty="0"/>
              <a:t>. The weak you have not strengthened, the sick you have not healed, the injured you have not bound up, the strayed you have not brought back, the lost you have not sought, and with force and harshness you have ruled them. </a:t>
            </a:r>
            <a:r>
              <a:rPr lang="en-US" baseline="30000" dirty="0"/>
              <a:t>5</a:t>
            </a:r>
            <a:r>
              <a:rPr lang="en-US" dirty="0"/>
              <a:t> So they were scattered, because there was no shepherd, and they became food for all the wild beasts. My sheep were scattered; </a:t>
            </a:r>
            <a:r>
              <a:rPr lang="en-US" baseline="30000" dirty="0"/>
              <a:t>6</a:t>
            </a:r>
            <a:r>
              <a:rPr lang="en-US" dirty="0"/>
              <a:t> they wandered over all the mountains and on every high hill. My sheep were scattered over all the face of the earth, with none to search or seek for them.</a:t>
            </a:r>
          </a:p>
        </p:txBody>
      </p:sp>
    </p:spTree>
    <p:extLst>
      <p:ext uri="{BB962C8B-B14F-4D97-AF65-F5344CB8AC3E}">
        <p14:creationId xmlns:p14="http://schemas.microsoft.com/office/powerpoint/2010/main" val="114090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r>
              <a:rPr lang="en-US" dirty="0"/>
              <a:t>Our punishable state</a:t>
            </a:r>
          </a:p>
          <a:p>
            <a:pPr lvl="1"/>
            <a:r>
              <a:rPr lang="en-US" dirty="0"/>
              <a:t>“All we like sheep have gone astray/erred” (v. 6a)</a:t>
            </a:r>
          </a:p>
          <a:p>
            <a:pPr lvl="1"/>
            <a:r>
              <a:rPr lang="en-US" dirty="0"/>
              <a:t>“Our transgressions … our iniquities” (v. 5ab)</a:t>
            </a:r>
          </a:p>
          <a:p>
            <a:pPr lvl="2"/>
            <a:r>
              <a:rPr lang="en-US" dirty="0"/>
              <a:t>We have all actually sinned:</a:t>
            </a:r>
          </a:p>
          <a:p>
            <a:pPr lvl="3"/>
            <a:r>
              <a:rPr lang="en-US" u="sng" dirty="0"/>
              <a:t>Rom 3:10–11</a:t>
            </a:r>
            <a:r>
              <a:rPr lang="en-US" dirty="0"/>
              <a:t>. None is righteous, no not one; </a:t>
            </a:r>
            <a:r>
              <a:rPr lang="en-US" baseline="30000" dirty="0"/>
              <a:t>11</a:t>
            </a:r>
            <a:r>
              <a:rPr lang="en-US" dirty="0"/>
              <a:t> no one understands; no one seeks for God.</a:t>
            </a:r>
          </a:p>
          <a:p>
            <a:pPr lvl="3"/>
            <a:r>
              <a:rPr lang="en-US" u="sng" dirty="0"/>
              <a:t>Rom 3:23</a:t>
            </a:r>
            <a:r>
              <a:rPr lang="en-US" dirty="0"/>
              <a:t>. For all have sinned and fall short of the glory of God. </a:t>
            </a:r>
          </a:p>
        </p:txBody>
      </p:sp>
    </p:spTree>
    <p:extLst>
      <p:ext uri="{BB962C8B-B14F-4D97-AF65-F5344CB8AC3E}">
        <p14:creationId xmlns:p14="http://schemas.microsoft.com/office/powerpoint/2010/main" val="423349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p:cTn id="12" dur="indefinite"/>
                                        <p:tgtEl>
                                          <p:spTgt spid="2">
                                            <p:txEl>
                                              <p:pRg st="4" end="4"/>
                                            </p:txEl>
                                          </p:spTgt>
                                        </p:tgtEl>
                                        <p:attrNameLst>
                                          <p:attrName>style.opacity</p:attrName>
                                        </p:attrNameLst>
                                      </p:cBhvr>
                                      <p:to>
                                        <p:strVal val="0.5"/>
                                      </p:to>
                                    </p:set>
                                    <p:animEffect filter="image" prLst="opacity: 0.5">
                                      <p:cBhvr rctx="IE">
                                        <p:cTn id="13" dur="indefinite"/>
                                        <p:tgtEl>
                                          <p:spTgt spid="2">
                                            <p:txEl>
                                              <p:pRg st="4" end="4"/>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2"/>
            <a:r>
              <a:rPr lang="en-US" dirty="0"/>
              <a:t>We are all guilty in Adam and therefore under God’s wrath from conception:</a:t>
            </a:r>
          </a:p>
          <a:p>
            <a:pPr lvl="3"/>
            <a:r>
              <a:rPr lang="en-US" u="sng" dirty="0"/>
              <a:t>Isa 43:27</a:t>
            </a:r>
            <a:r>
              <a:rPr lang="en-US" dirty="0"/>
              <a:t>. Your first father sinned, and your mediators transgressed against me.</a:t>
            </a:r>
          </a:p>
          <a:p>
            <a:pPr lvl="3"/>
            <a:r>
              <a:rPr lang="en-US" u="sng" dirty="0"/>
              <a:t>John 3:36</a:t>
            </a:r>
            <a:r>
              <a:rPr lang="en-US" dirty="0"/>
              <a:t>. Whoever believes in the Son has eternal life, whoever does not obey the Son shall not see life, but the wrath of God remains on him.</a:t>
            </a:r>
          </a:p>
          <a:p>
            <a:pPr lvl="3"/>
            <a:r>
              <a:rPr lang="en-US" u="sng" dirty="0" err="1"/>
              <a:t>Eph</a:t>
            </a:r>
            <a:r>
              <a:rPr lang="en-US" u="sng" dirty="0"/>
              <a:t> 2:1–3</a:t>
            </a:r>
            <a:r>
              <a:rPr lang="en-US" dirty="0"/>
              <a:t>. And you were dead in the trespasses and sins </a:t>
            </a:r>
            <a:r>
              <a:rPr lang="en-US" baseline="30000" dirty="0"/>
              <a:t>2</a:t>
            </a:r>
            <a:r>
              <a:rPr lang="en-US" dirty="0"/>
              <a:t> in which you once walked … </a:t>
            </a:r>
            <a:r>
              <a:rPr lang="en-US" baseline="30000" dirty="0"/>
              <a:t>3</a:t>
            </a:r>
            <a:r>
              <a:rPr lang="en-US" dirty="0"/>
              <a:t> and were by nature children of wrath, like the rest of mankind.</a:t>
            </a:r>
            <a:endParaRPr lang="en-US" u="sng" dirty="0"/>
          </a:p>
          <a:p>
            <a:pPr lvl="3"/>
            <a:r>
              <a:rPr lang="en-US" u="sng" dirty="0"/>
              <a:t>Rom 5:17–19</a:t>
            </a:r>
            <a:r>
              <a:rPr lang="en-US" dirty="0"/>
              <a:t>. Because of one’s man’s trespass, death reigned through that one man…. </a:t>
            </a:r>
            <a:r>
              <a:rPr lang="en-US" baseline="30000" dirty="0"/>
              <a:t>18</a:t>
            </a:r>
            <a:r>
              <a:rPr lang="en-US" dirty="0"/>
              <a:t> One trespass led to condemnation for all men…. </a:t>
            </a:r>
            <a:r>
              <a:rPr lang="en-US" baseline="30000" dirty="0"/>
              <a:t>19</a:t>
            </a:r>
            <a:r>
              <a:rPr lang="en-US" dirty="0"/>
              <a:t> By the one man’s disobedience </a:t>
            </a:r>
            <a:r>
              <a:rPr lang="en-US" i="1" dirty="0"/>
              <a:t>the many </a:t>
            </a:r>
            <a:r>
              <a:rPr lang="en-US" dirty="0"/>
              <a:t>were made sinners, so by the one man’s obedience </a:t>
            </a:r>
            <a:r>
              <a:rPr lang="en-US" i="1" dirty="0"/>
              <a:t>the many </a:t>
            </a:r>
            <a:r>
              <a:rPr lang="en-US" dirty="0"/>
              <a:t>will be made righteous.</a:t>
            </a:r>
            <a:endParaRPr lang="en-US" u="sng" dirty="0"/>
          </a:p>
        </p:txBody>
      </p:sp>
    </p:spTree>
    <p:extLst>
      <p:ext uri="{BB962C8B-B14F-4D97-AF65-F5344CB8AC3E}">
        <p14:creationId xmlns:p14="http://schemas.microsoft.com/office/powerpoint/2010/main" val="53481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p:cTn id="24" dur="indefinite"/>
                                        <p:tgtEl>
                                          <p:spTgt spid="2">
                                            <p:txEl>
                                              <p:pRg st="3" end="3"/>
                                            </p:txEl>
                                          </p:spTgt>
                                        </p:tgtEl>
                                        <p:attrNameLst>
                                          <p:attrName>style.opacity</p:attrName>
                                        </p:attrNameLst>
                                      </p:cBhvr>
                                      <p:to>
                                        <p:strVal val="0.5"/>
                                      </p:to>
                                    </p:set>
                                    <p:animEffect filter="image" prLst="opacity: 0.5">
                                      <p:cBhvr rctx="IE">
                                        <p:cTn id="25" dur="indefinite"/>
                                        <p:tgtEl>
                                          <p:spTgt spid="2">
                                            <p:txEl>
                                              <p:pRg st="3" end="3"/>
                                            </p:txEl>
                                          </p:spTgt>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r>
              <a:rPr lang="en-US" dirty="0"/>
              <a:t>Full substitution:</a:t>
            </a:r>
          </a:p>
          <a:p>
            <a:pPr lvl="1"/>
            <a:r>
              <a:rPr lang="en-US" dirty="0"/>
              <a:t>What Christ underwent:</a:t>
            </a:r>
          </a:p>
          <a:p>
            <a:pPr lvl="2"/>
            <a:r>
              <a:rPr lang="en-US" dirty="0"/>
              <a:t>“He was pierced for our transgressions”</a:t>
            </a:r>
          </a:p>
          <a:p>
            <a:pPr lvl="3"/>
            <a:r>
              <a:rPr lang="en-US" u="sng" dirty="0"/>
              <a:t>Ps 22:16</a:t>
            </a:r>
            <a:r>
              <a:rPr lang="en-US" dirty="0"/>
              <a:t>.  For dogs encompass me; a company of evildoers encircles me; they have pierced my hands and feet.</a:t>
            </a:r>
          </a:p>
          <a:p>
            <a:pPr lvl="3"/>
            <a:r>
              <a:rPr lang="en-US" u="sng" dirty="0" err="1"/>
              <a:t>Zech</a:t>
            </a:r>
            <a:r>
              <a:rPr lang="en-US" u="sng" dirty="0"/>
              <a:t> 12:10</a:t>
            </a:r>
            <a:r>
              <a:rPr lang="en-US" dirty="0"/>
              <a:t>. And I will pour out on the house of David and the inhabitants of Jerusalem a spirit of grace and pleas for mercy, so that, when they look on me, on him whom they have pierced, they shall mourn for him, as one mourns for an only child, and weep bitterly over him, as one weeps over a firstborn.</a:t>
            </a:r>
          </a:p>
          <a:p>
            <a:pPr lvl="3"/>
            <a:r>
              <a:rPr lang="en-US" u="sng" dirty="0"/>
              <a:t>John 19:34</a:t>
            </a:r>
            <a:r>
              <a:rPr lang="en-US" dirty="0"/>
              <a:t>. But one of the soldiers pierced his side with a spear, and at once there came out blood and water.</a:t>
            </a:r>
          </a:p>
        </p:txBody>
      </p:sp>
    </p:spTree>
    <p:extLst>
      <p:ext uri="{BB962C8B-B14F-4D97-AF65-F5344CB8AC3E}">
        <p14:creationId xmlns:p14="http://schemas.microsoft.com/office/powerpoint/2010/main" val="80235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mph" presetSubtype="0" nodeType="clickEffect">
                                  <p:stCondLst>
                                    <p:cond delay="0"/>
                                  </p:stCondLst>
                                  <p:childTnLst>
                                    <p:set>
                                      <p:cBhvr>
                                        <p:cTn id="18" dur="indefinite"/>
                                        <p:tgtEl>
                                          <p:spTgt spid="2">
                                            <p:txEl>
                                              <p:pRg st="3" end="3"/>
                                            </p:txEl>
                                          </p:spTgt>
                                        </p:tgtEl>
                                        <p:attrNameLst>
                                          <p:attrName>style.opacity</p:attrName>
                                        </p:attrNameLst>
                                      </p:cBhvr>
                                      <p:to>
                                        <p:strVal val="0.5"/>
                                      </p:to>
                                    </p:set>
                                    <p:animEffect filter="image" prLst="opacity: 0.5">
                                      <p:cBhvr rctx="IE">
                                        <p:cTn id="19" dur="indefinite"/>
                                        <p:tgtEl>
                                          <p:spTgt spid="2">
                                            <p:txEl>
                                              <p:pRg st="3" end="3"/>
                                            </p:txEl>
                                          </p:spTgt>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9" presetClass="emph" presetSubtype="0" nodeType="clickEffect">
                                  <p:stCondLst>
                                    <p:cond delay="0"/>
                                  </p:stCondLst>
                                  <p:childTnLst>
                                    <p:set>
                                      <p:cBhvr>
                                        <p:cTn id="25" dur="indefinite"/>
                                        <p:tgtEl>
                                          <p:spTgt spid="2">
                                            <p:txEl>
                                              <p:pRg st="4" end="4"/>
                                            </p:txEl>
                                          </p:spTgt>
                                        </p:tgtEl>
                                        <p:attrNameLst>
                                          <p:attrName>style.opacity</p:attrName>
                                        </p:attrNameLst>
                                      </p:cBhvr>
                                      <p:to>
                                        <p:strVal val="0.5"/>
                                      </p:to>
                                    </p:set>
                                    <p:animEffect filter="image" prLst="opacity: 0.5">
                                      <p:cBhvr rctx="IE">
                                        <p:cTn id="26" dur="indefinite"/>
                                        <p:tgtEl>
                                          <p:spTgt spid="2">
                                            <p:txEl>
                                              <p:pRg st="4" end="4"/>
                                            </p:tx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r>
              <a:rPr lang="en-US" dirty="0"/>
              <a:t>Full substitution:</a:t>
            </a:r>
          </a:p>
          <a:p>
            <a:pPr lvl="1"/>
            <a:r>
              <a:rPr lang="en-US" dirty="0"/>
              <a:t>What Christ underwent:</a:t>
            </a:r>
          </a:p>
          <a:p>
            <a:pPr lvl="2"/>
            <a:r>
              <a:rPr lang="en-US" dirty="0"/>
              <a:t>“He was pierced for our transgressions”</a:t>
            </a:r>
          </a:p>
          <a:p>
            <a:pPr lvl="2"/>
            <a:r>
              <a:rPr lang="en-US" dirty="0"/>
              <a:t>“With his wounds [bruises/slashes] we are healed”</a:t>
            </a:r>
          </a:p>
          <a:p>
            <a:pPr lvl="3"/>
            <a:r>
              <a:rPr lang="en-US" u="sng" dirty="0"/>
              <a:t>Isa 1:6</a:t>
            </a:r>
            <a:r>
              <a:rPr lang="en-US" dirty="0"/>
              <a:t>. From the sole of the foot even to the head, there is no soundness in it, but </a:t>
            </a:r>
            <a:r>
              <a:rPr lang="en-US" b="1" dirty="0"/>
              <a:t>bruises</a:t>
            </a:r>
            <a:r>
              <a:rPr lang="en-US" dirty="0"/>
              <a:t> and sores and raw wounds; they are not pressed out or bound up or softened with oil.</a:t>
            </a:r>
          </a:p>
          <a:p>
            <a:pPr lvl="3"/>
            <a:r>
              <a:rPr lang="en-US" u="sng" dirty="0"/>
              <a:t>Matt 27:26</a:t>
            </a:r>
            <a:r>
              <a:rPr lang="en-US" dirty="0"/>
              <a:t>. Then [Pilate] released for them Barabbas, and having scourged Jesus, delivered him to be crucified.</a:t>
            </a:r>
          </a:p>
          <a:p>
            <a:pPr lvl="3"/>
            <a:r>
              <a:rPr lang="en-US" u="sng" dirty="0"/>
              <a:t>John 19:1</a:t>
            </a:r>
            <a:r>
              <a:rPr lang="en-US" dirty="0"/>
              <a:t>. Then Pilate took Jesus and flogged him.</a:t>
            </a:r>
          </a:p>
          <a:p>
            <a:pPr lvl="3"/>
            <a:endParaRPr lang="en-US" dirty="0"/>
          </a:p>
          <a:p>
            <a:pPr lvl="3"/>
            <a:endParaRPr lang="en-US" u="sng" dirty="0"/>
          </a:p>
        </p:txBody>
      </p:sp>
    </p:spTree>
    <p:extLst>
      <p:ext uri="{BB962C8B-B14F-4D97-AF65-F5344CB8AC3E}">
        <p14:creationId xmlns:p14="http://schemas.microsoft.com/office/powerpoint/2010/main" val="403399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4" end="4"/>
                                            </p:txEl>
                                          </p:spTgt>
                                        </p:tgtEl>
                                        <p:attrNameLst>
                                          <p:attrName>style.opacity</p:attrName>
                                        </p:attrNameLst>
                                      </p:cBhvr>
                                      <p:to>
                                        <p:strVal val="0.5"/>
                                      </p:to>
                                    </p:set>
                                    <p:animEffect filter="image" prLst="opacity: 0.5">
                                      <p:cBhvr rctx="IE">
                                        <p:cTn id="11" dur="indefinite"/>
                                        <p:tgtEl>
                                          <p:spTgt spid="2">
                                            <p:txEl>
                                              <p:pRg st="4" end="4"/>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
                                            <p:txEl>
                                              <p:pRg st="5" end="5"/>
                                            </p:txEl>
                                          </p:spTgt>
                                        </p:tgtEl>
                                        <p:attrNameLst>
                                          <p:attrName>style.opacity</p:attrName>
                                        </p:attrNameLst>
                                      </p:cBhvr>
                                      <p:to>
                                        <p:strVal val="0.5"/>
                                      </p:to>
                                    </p:set>
                                    <p:animEffect filter="image" prLst="opacity: 0.5">
                                      <p:cBhvr rctx="IE">
                                        <p:cTn id="18" dur="indefinite"/>
                                        <p:tgtEl>
                                          <p:spTgt spid="2">
                                            <p:txEl>
                                              <p:pRg st="5" end="5"/>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r>
              <a:rPr lang="en-US" dirty="0"/>
              <a:t>Full substitution:</a:t>
            </a:r>
          </a:p>
          <a:p>
            <a:pPr lvl="1"/>
            <a:r>
              <a:rPr lang="en-US" i="1" dirty="0"/>
              <a:t>Negative imputation</a:t>
            </a:r>
            <a:r>
              <a:rPr lang="en-US" dirty="0"/>
              <a:t>––Christ’s punishment was for our faults, not his:</a:t>
            </a:r>
          </a:p>
          <a:p>
            <a:pPr lvl="2"/>
            <a:r>
              <a:rPr lang="en-US" dirty="0"/>
              <a:t>He has borne </a:t>
            </a:r>
            <a:r>
              <a:rPr lang="en-US" b="1" i="1" dirty="0"/>
              <a:t>our</a:t>
            </a:r>
            <a:r>
              <a:rPr lang="en-US" dirty="0"/>
              <a:t> griefs (v. 4a)</a:t>
            </a:r>
          </a:p>
          <a:p>
            <a:pPr lvl="2"/>
            <a:r>
              <a:rPr lang="en-US" dirty="0"/>
              <a:t>He has carried </a:t>
            </a:r>
            <a:r>
              <a:rPr lang="en-US" b="1" i="1" dirty="0"/>
              <a:t>our</a:t>
            </a:r>
            <a:r>
              <a:rPr lang="en-US" dirty="0"/>
              <a:t> sorrows (v. 4b)</a:t>
            </a:r>
          </a:p>
          <a:p>
            <a:pPr lvl="2"/>
            <a:r>
              <a:rPr lang="en-US" dirty="0"/>
              <a:t>He was pierced for </a:t>
            </a:r>
            <a:r>
              <a:rPr lang="en-US" b="1" i="1" dirty="0"/>
              <a:t>our</a:t>
            </a:r>
            <a:r>
              <a:rPr lang="en-US" dirty="0"/>
              <a:t> transgressions (v. 5a)</a:t>
            </a:r>
          </a:p>
          <a:p>
            <a:pPr lvl="2"/>
            <a:r>
              <a:rPr lang="en-US" dirty="0"/>
              <a:t>He was crushed for </a:t>
            </a:r>
            <a:r>
              <a:rPr lang="en-US" b="1" i="1" dirty="0"/>
              <a:t>our</a:t>
            </a:r>
            <a:r>
              <a:rPr lang="en-US" dirty="0"/>
              <a:t> iniquities (v. 5b)</a:t>
            </a:r>
          </a:p>
          <a:p>
            <a:pPr lvl="2"/>
            <a:r>
              <a:rPr lang="en-US" b="1" i="1" dirty="0"/>
              <a:t>We</a:t>
            </a:r>
            <a:r>
              <a:rPr lang="en-US" dirty="0"/>
              <a:t> went astray, but he carried the iniquity of </a:t>
            </a:r>
            <a:r>
              <a:rPr lang="en-US" b="1" i="1" dirty="0"/>
              <a:t>us</a:t>
            </a:r>
            <a:r>
              <a:rPr lang="en-US" dirty="0"/>
              <a:t> all (v. 6)</a:t>
            </a:r>
          </a:p>
          <a:p>
            <a:pPr lvl="1"/>
            <a:r>
              <a:rPr lang="en-US" i="1" dirty="0"/>
              <a:t>Positive imputation</a:t>
            </a:r>
            <a:r>
              <a:rPr lang="en-US" dirty="0"/>
              <a:t>––the peace and healing Christ should have known became ours:</a:t>
            </a:r>
          </a:p>
          <a:p>
            <a:pPr lvl="2"/>
            <a:r>
              <a:rPr lang="en-US" dirty="0"/>
              <a:t>His chastisement brought </a:t>
            </a:r>
            <a:r>
              <a:rPr lang="en-US" b="1" i="1" dirty="0"/>
              <a:t>us</a:t>
            </a:r>
            <a:r>
              <a:rPr lang="en-US" dirty="0"/>
              <a:t> peace (v. 5c)</a:t>
            </a:r>
          </a:p>
          <a:p>
            <a:pPr lvl="2"/>
            <a:r>
              <a:rPr lang="en-US" dirty="0"/>
              <a:t>With his wounds </a:t>
            </a:r>
            <a:r>
              <a:rPr lang="en-US" b="1" i="1" dirty="0"/>
              <a:t>we</a:t>
            </a:r>
            <a:r>
              <a:rPr lang="en-US" dirty="0"/>
              <a:t> are healed (v. 5d)</a:t>
            </a:r>
          </a:p>
        </p:txBody>
      </p:sp>
    </p:spTree>
    <p:extLst>
      <p:ext uri="{BB962C8B-B14F-4D97-AF65-F5344CB8AC3E}">
        <p14:creationId xmlns:p14="http://schemas.microsoft.com/office/powerpoint/2010/main" val="367032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r>
              <a:rPr lang="en-US" dirty="0"/>
              <a:t>Full substitution brings </a:t>
            </a:r>
            <a:r>
              <a:rPr lang="en-US" i="1" dirty="0"/>
              <a:t>spiritual healing</a:t>
            </a:r>
            <a:r>
              <a:rPr lang="en-US" dirty="0"/>
              <a:t>––full reconciliation with God:</a:t>
            </a:r>
          </a:p>
          <a:p>
            <a:pPr lvl="1"/>
            <a:r>
              <a:rPr lang="en-US" u="sng" dirty="0"/>
              <a:t>Rom 4:25</a:t>
            </a:r>
            <a:r>
              <a:rPr lang="en-US" dirty="0"/>
              <a:t>. [Jesus our Lord] was delivered up for </a:t>
            </a:r>
            <a:r>
              <a:rPr lang="en-US" b="1" i="1" dirty="0"/>
              <a:t>our</a:t>
            </a:r>
            <a:r>
              <a:rPr lang="en-US" dirty="0"/>
              <a:t> trespasses and raised for </a:t>
            </a:r>
            <a:r>
              <a:rPr lang="en-US" i="1" dirty="0"/>
              <a:t>our</a:t>
            </a:r>
            <a:r>
              <a:rPr lang="en-US" dirty="0"/>
              <a:t> justification. </a:t>
            </a:r>
          </a:p>
          <a:p>
            <a:pPr lvl="1"/>
            <a:r>
              <a:rPr lang="en-US" u="sng" dirty="0"/>
              <a:t>2 </a:t>
            </a:r>
            <a:r>
              <a:rPr lang="en-US" u="sng" dirty="0" err="1"/>
              <a:t>Cor</a:t>
            </a:r>
            <a:r>
              <a:rPr lang="en-US" u="sng" dirty="0"/>
              <a:t> 5:21</a:t>
            </a:r>
            <a:r>
              <a:rPr lang="en-US" dirty="0"/>
              <a:t>. For </a:t>
            </a:r>
            <a:r>
              <a:rPr lang="en-US" i="1" dirty="0"/>
              <a:t>our</a:t>
            </a:r>
            <a:r>
              <a:rPr lang="en-US" dirty="0"/>
              <a:t> sake [God] made [Christ] to be sin who knew no sin, so that in him we might become the righteousness of God. </a:t>
            </a:r>
          </a:p>
          <a:p>
            <a:pPr lvl="1"/>
            <a:r>
              <a:rPr lang="en-US" u="sng" dirty="0"/>
              <a:t>1 Pet 2:24–25</a:t>
            </a:r>
            <a:r>
              <a:rPr lang="en-US" dirty="0"/>
              <a:t>. [Christ] himself bore </a:t>
            </a:r>
            <a:r>
              <a:rPr lang="en-US" i="1" dirty="0"/>
              <a:t>our</a:t>
            </a:r>
            <a:r>
              <a:rPr lang="en-US" dirty="0"/>
              <a:t> sins in his body on the tree, that </a:t>
            </a:r>
            <a:r>
              <a:rPr lang="en-US" i="1" dirty="0"/>
              <a:t>we</a:t>
            </a:r>
            <a:r>
              <a:rPr lang="en-US" dirty="0"/>
              <a:t> might die to sin and live to righteousness. </a:t>
            </a:r>
            <a:r>
              <a:rPr lang="en-US" b="1" dirty="0"/>
              <a:t>By his wounds </a:t>
            </a:r>
            <a:r>
              <a:rPr lang="en-US" b="1" i="1" dirty="0"/>
              <a:t>you</a:t>
            </a:r>
            <a:r>
              <a:rPr lang="en-US" b="1" dirty="0"/>
              <a:t> have been healed. </a:t>
            </a:r>
            <a:r>
              <a:rPr lang="en-US" b="1" baseline="30000" dirty="0"/>
              <a:t>25</a:t>
            </a:r>
            <a:r>
              <a:rPr lang="en-US" b="1" dirty="0"/>
              <a:t> For you were straying like sheep </a:t>
            </a:r>
            <a:r>
              <a:rPr lang="en-US" dirty="0"/>
              <a:t>[Isa 53:5d–6a], but have now returned to the Shepherd and Overseer of your souls.</a:t>
            </a:r>
          </a:p>
        </p:txBody>
      </p:sp>
    </p:spTree>
    <p:extLst>
      <p:ext uri="{BB962C8B-B14F-4D97-AF65-F5344CB8AC3E}">
        <p14:creationId xmlns:p14="http://schemas.microsoft.com/office/powerpoint/2010/main" val="345536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lnSpcReduction="10000"/>
          </a:bodyPr>
          <a:lstStyle/>
          <a:p>
            <a:r>
              <a:rPr lang="en-US" dirty="0"/>
              <a:t>Full substitution secures </a:t>
            </a:r>
            <a:r>
              <a:rPr lang="en-US" i="1" dirty="0"/>
              <a:t>physical healing</a:t>
            </a:r>
            <a:r>
              <a:rPr lang="en-US" dirty="0"/>
              <a:t>––full freedom from the curse:</a:t>
            </a:r>
          </a:p>
          <a:p>
            <a:pPr lvl="1"/>
            <a:r>
              <a:rPr lang="en-US" u="sng" dirty="0"/>
              <a:t>Matt 8:16–17</a:t>
            </a:r>
            <a:r>
              <a:rPr lang="en-US" dirty="0"/>
              <a:t>. That evening they brought to him many who were oppressed by demons, and he cast out the spirits with a word and healed all who were sick. </a:t>
            </a:r>
            <a:r>
              <a:rPr lang="en-US" baseline="30000" dirty="0"/>
              <a:t>17</a:t>
            </a:r>
            <a:r>
              <a:rPr lang="en-US" dirty="0"/>
              <a:t> This was to fulfill what was spoken by the prophet Isaiah: </a:t>
            </a:r>
            <a:r>
              <a:rPr lang="en-US" b="1" dirty="0"/>
              <a:t>“He took our illnesses and bore our diseases” </a:t>
            </a:r>
            <a:r>
              <a:rPr lang="en-US" dirty="0"/>
              <a:t>[Isa 53:4].</a:t>
            </a:r>
          </a:p>
          <a:p>
            <a:pPr lvl="1"/>
            <a:r>
              <a:rPr lang="en-US" u="sng" dirty="0"/>
              <a:t>Jas 5:13–15</a:t>
            </a:r>
            <a:r>
              <a:rPr lang="en-US" dirty="0"/>
              <a:t>. Is anyone among you suffering? Let him pray. Is anyone cheerful? Let him sing praise. </a:t>
            </a:r>
            <a:r>
              <a:rPr lang="en-US" baseline="30000" dirty="0"/>
              <a:t>14</a:t>
            </a:r>
            <a:r>
              <a:rPr lang="en-US" dirty="0"/>
              <a:t> Is anyone among you sick? Let him call for the elders of the church, and let them pray over him, anointing him with oil in the name of the Lord. </a:t>
            </a:r>
            <a:r>
              <a:rPr lang="en-US" baseline="30000" dirty="0"/>
              <a:t>15</a:t>
            </a:r>
            <a:r>
              <a:rPr lang="en-US" dirty="0"/>
              <a:t> And the prayer of faith will save [/heal] the one who is sick, and the Lord will raise him up. And if he has committed sins, he will be forgiven.</a:t>
            </a:r>
          </a:p>
        </p:txBody>
      </p:sp>
    </p:spTree>
    <p:extLst>
      <p:ext uri="{BB962C8B-B14F-4D97-AF65-F5344CB8AC3E}">
        <p14:creationId xmlns:p14="http://schemas.microsoft.com/office/powerpoint/2010/main" val="397592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15097"/>
            <a:ext cx="7886699" cy="6542904"/>
          </a:xfrm>
        </p:spPr>
        <p:txBody>
          <a:bodyPr>
            <a:normAutofit/>
          </a:bodyPr>
          <a:lstStyle/>
          <a:p>
            <a:pPr lvl="1"/>
            <a:r>
              <a:rPr lang="en-US" u="sng" dirty="0"/>
              <a:t>Matt 11:4–6</a:t>
            </a:r>
            <a:r>
              <a:rPr lang="en-US" dirty="0"/>
              <a:t>.  And Jesus answered them, “Go and tell John what you hear and see: </a:t>
            </a:r>
            <a:r>
              <a:rPr lang="en-US" baseline="30000" dirty="0"/>
              <a:t>5</a:t>
            </a:r>
            <a:r>
              <a:rPr lang="en-US" dirty="0"/>
              <a:t> the blind receive their sight and the lame walk, lepers are cleansed and the deaf hear, and the dead are raised up, and the poor have good news preached to them. </a:t>
            </a:r>
            <a:r>
              <a:rPr lang="en-US" baseline="30000" dirty="0"/>
              <a:t>6</a:t>
            </a:r>
            <a:r>
              <a:rPr lang="en-US" dirty="0"/>
              <a:t> And blessed is the one who is not offended by me.”</a:t>
            </a:r>
          </a:p>
        </p:txBody>
      </p:sp>
    </p:spTree>
    <p:extLst>
      <p:ext uri="{BB962C8B-B14F-4D97-AF65-F5344CB8AC3E}">
        <p14:creationId xmlns:p14="http://schemas.microsoft.com/office/powerpoint/2010/main" val="1125975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136763</TotalTime>
  <Words>1139</Words>
  <Application>Microsoft Macintosh PowerPoint</Application>
  <PresentationFormat>On-screen Show (4:3)</PresentationFormat>
  <Paragraphs>70</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Courier New</vt:lpstr>
      <vt:lpstr>Wingdings</vt:lpstr>
      <vt:lpstr>Office Theme</vt:lpstr>
      <vt:lpstr>Celebrating the Servant-Savior</vt:lpstr>
      <vt:lpstr>The Prophet Describes the Servant’s Substitutionary Suffering (53:1–10)</vt:lpstr>
      <vt:lpstr>The Substitutionary Nature of the Servant’s Suffering (53:4–6)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1289</cp:revision>
  <dcterms:created xsi:type="dcterms:W3CDTF">2015-09-20T10:17:33Z</dcterms:created>
  <dcterms:modified xsi:type="dcterms:W3CDTF">2018-04-06T14:30:40Z</dcterms:modified>
</cp:coreProperties>
</file>