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0"/>
  </p:notesMasterIdLst>
  <p:sldIdLst>
    <p:sldId id="774" r:id="rId2"/>
    <p:sldId id="775" r:id="rId3"/>
    <p:sldId id="765" r:id="rId4"/>
    <p:sldId id="766" r:id="rId5"/>
    <p:sldId id="767" r:id="rId6"/>
    <p:sldId id="768" r:id="rId7"/>
    <p:sldId id="769" r:id="rId8"/>
    <p:sldId id="77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725"/>
    <p:restoredTop sz="93121"/>
  </p:normalViewPr>
  <p:slideViewPr>
    <p:cSldViewPr snapToGrid="0" snapToObjects="1">
      <p:cViewPr varScale="1">
        <p:scale>
          <a:sx n="95" d="100"/>
          <a:sy n="95" d="100"/>
        </p:scale>
        <p:origin x="1680"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5624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3195848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056F3CF-DD11-2948-8740-1768DF17D4A6}" type="slidenum">
              <a:rPr lang="en-US" smtClean="0"/>
              <a:t>6</a:t>
            </a:fld>
            <a:endParaRPr lang="en-US"/>
          </a:p>
        </p:txBody>
      </p:sp>
    </p:spTree>
    <p:extLst>
      <p:ext uri="{BB962C8B-B14F-4D97-AF65-F5344CB8AC3E}">
        <p14:creationId xmlns:p14="http://schemas.microsoft.com/office/powerpoint/2010/main" val="2478126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30000" dirty="0"/>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658079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578800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b="0" dirty="0"/>
              <a:t>I. 	Yahweh Foresees His Servant’s Global Exaltation through Substitutionary Suffering (52:13–15)</a:t>
            </a:r>
          </a:p>
          <a:p>
            <a:pPr marL="458788" indent="-458788">
              <a:buNone/>
            </a:pPr>
            <a:r>
              <a:rPr lang="en-US" sz="2800" dirty="0">
                <a:solidFill>
                  <a:schemeClr val="accent6">
                    <a:lumMod val="75000"/>
                  </a:schemeClr>
                </a:solidFill>
              </a:rPr>
              <a:t>II.	The Prophet Describes the Servant’s Substitutionary Suffering (53:1–10)</a:t>
            </a:r>
          </a:p>
          <a:p>
            <a:pPr marL="458788" indent="-458788">
              <a:buNone/>
            </a:pPr>
            <a:r>
              <a:rPr lang="en-US" sz="2800" b="0" dirty="0"/>
              <a:t>III. Yahweh Promises to Reward His Servant’s Substitutionary Suffering with the Prize of a Global People (53:11–12)</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52:13–53:12</a:t>
            </a:r>
            <a:br>
              <a:rPr lang="en-US" sz="3600" dirty="0"/>
            </a:br>
            <a:r>
              <a:rPr lang="en-US" sz="3200" dirty="0"/>
              <a:t>The Servant’s Global Exaltation and Reward through Substitutionary Suffering</a:t>
            </a:r>
          </a:p>
        </p:txBody>
      </p:sp>
    </p:spTree>
    <p:extLst>
      <p:ext uri="{BB962C8B-B14F-4D97-AF65-F5344CB8AC3E}">
        <p14:creationId xmlns:p14="http://schemas.microsoft.com/office/powerpoint/2010/main" val="1876629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131541"/>
            <a:ext cx="8515350" cy="4726459"/>
          </a:xfrm>
        </p:spPr>
        <p:txBody>
          <a:bodyPr>
            <a:normAutofit/>
          </a:bodyPr>
          <a:lstStyle/>
          <a:p>
            <a:pPr marL="0" indent="0">
              <a:buNone/>
            </a:pPr>
            <a:endParaRPr lang="en-US" dirty="0"/>
          </a:p>
        </p:txBody>
      </p:sp>
      <p:sp>
        <p:nvSpPr>
          <p:cNvPr id="3" name="Title 2"/>
          <p:cNvSpPr>
            <a:spLocks noGrp="1"/>
          </p:cNvSpPr>
          <p:nvPr>
            <p:ph type="title"/>
          </p:nvPr>
        </p:nvSpPr>
        <p:spPr>
          <a:xfrm>
            <a:off x="628650" y="365126"/>
            <a:ext cx="7886700" cy="1564035"/>
          </a:xfrm>
        </p:spPr>
        <p:txBody>
          <a:bodyPr>
            <a:noAutofit/>
          </a:bodyPr>
          <a:lstStyle/>
          <a:p>
            <a:r>
              <a:rPr lang="en-US" sz="3600" dirty="0"/>
              <a:t>The Prophet Describes the Servant’s Substitutionary Suffering (53:1–10)</a:t>
            </a:r>
          </a:p>
        </p:txBody>
      </p:sp>
      <p:graphicFrame>
        <p:nvGraphicFramePr>
          <p:cNvPr id="4" name="Table 3">
            <a:extLst>
              <a:ext uri="{FF2B5EF4-FFF2-40B4-BE49-F238E27FC236}">
                <a16:creationId xmlns:a16="http://schemas.microsoft.com/office/drawing/2014/main" id="{148519F6-ED27-5E4D-AB9F-171A50B4DBC5}"/>
              </a:ext>
            </a:extLst>
          </p:cNvPr>
          <p:cNvGraphicFramePr>
            <a:graphicFrameLocks noGrp="1"/>
          </p:cNvGraphicFramePr>
          <p:nvPr>
            <p:extLst>
              <p:ext uri="{D42A27DB-BD31-4B8C-83A1-F6EECF244321}">
                <p14:modId xmlns:p14="http://schemas.microsoft.com/office/powerpoint/2010/main" val="2115801921"/>
              </p:ext>
            </p:extLst>
          </p:nvPr>
        </p:nvGraphicFramePr>
        <p:xfrm>
          <a:off x="286265" y="2131541"/>
          <a:ext cx="8571470" cy="2286000"/>
        </p:xfrm>
        <a:graphic>
          <a:graphicData uri="http://schemas.openxmlformats.org/drawingml/2006/table">
            <a:tbl>
              <a:tblPr firstRow="1" bandRow="1">
                <a:tableStyleId>{16D9F66E-5EB9-4882-86FB-DCBF35E3C3E4}</a:tableStyleId>
              </a:tblPr>
              <a:tblGrid>
                <a:gridCol w="8571470">
                  <a:extLst>
                    <a:ext uri="{9D8B030D-6E8A-4147-A177-3AD203B41FA5}">
                      <a16:colId xmlns:a16="http://schemas.microsoft.com/office/drawing/2014/main" val="2800803804"/>
                    </a:ext>
                  </a:extLst>
                </a:gridCol>
              </a:tblGrid>
              <a:tr h="370840">
                <a:tc>
                  <a:txBody>
                    <a:bodyPr/>
                    <a:lstStyle/>
                    <a:p>
                      <a:pPr marL="344488" lvl="1" indent="-339725">
                        <a:buNone/>
                        <a:tabLst>
                          <a:tab pos="338138" algn="l"/>
                        </a:tabLst>
                      </a:pPr>
                      <a:r>
                        <a:rPr lang="en-US" sz="2400" dirty="0">
                          <a:solidFill>
                            <a:schemeClr val="tx1">
                              <a:lumMod val="75000"/>
                              <a:lumOff val="25000"/>
                            </a:schemeClr>
                          </a:solidFill>
                        </a:rPr>
                        <a:t>A.  The Servant’s Divine-Human Nature and Homeliness (vv. 1–2)</a:t>
                      </a:r>
                      <a:endParaRPr lang="en-US" sz="2400" b="1" dirty="0">
                        <a:solidFill>
                          <a:schemeClr val="tx1">
                            <a:lumMod val="75000"/>
                            <a:lumOff val="25000"/>
                          </a:schemeClr>
                        </a:solidFill>
                      </a:endParaRPr>
                    </a:p>
                  </a:txBody>
                  <a:tcPr/>
                </a:tc>
                <a:extLst>
                  <a:ext uri="{0D108BD9-81ED-4DB2-BD59-A6C34878D82A}">
                    <a16:rowId xmlns:a16="http://schemas.microsoft.com/office/drawing/2014/main" val="420065666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Experience of Suffering (53:3)</a:t>
                      </a:r>
                    </a:p>
                  </a:txBody>
                  <a:tcPr/>
                </a:tc>
                <a:extLst>
                  <a:ext uri="{0D108BD9-81ED-4DB2-BD59-A6C34878D82A}">
                    <a16:rowId xmlns:a16="http://schemas.microsoft.com/office/drawing/2014/main" val="1958263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solidFill>
                        </a:rPr>
                        <a:t>C.  The Substitutionary Nature of the Servant’s Suffering (53:4–6)</a:t>
                      </a:r>
                    </a:p>
                  </a:txBody>
                  <a:tcPr/>
                </a:tc>
                <a:extLst>
                  <a:ext uri="{0D108BD9-81ED-4DB2-BD59-A6C34878D82A}">
                    <a16:rowId xmlns:a16="http://schemas.microsoft.com/office/drawing/2014/main" val="29527897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dirty="0">
                          <a:solidFill>
                            <a:schemeClr val="tx1">
                              <a:lumMod val="75000"/>
                              <a:lumOff val="25000"/>
                            </a:schemeClr>
                          </a:solidFill>
                        </a:rPr>
                        <a:t>B’. The Servant’s Humble Response to His Suffering (53:7)</a:t>
                      </a:r>
                    </a:p>
                  </a:txBody>
                  <a:tcPr/>
                </a:tc>
                <a:extLst>
                  <a:ext uri="{0D108BD9-81ED-4DB2-BD59-A6C34878D82A}">
                    <a16:rowId xmlns:a16="http://schemas.microsoft.com/office/drawing/2014/main" val="3664485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tab pos="338138" algn="l"/>
                        </a:tabLst>
                        <a:defRPr/>
                      </a:pPr>
                      <a:r>
                        <a:rPr lang="en-US" sz="2400" b="1" dirty="0">
                          <a:solidFill>
                            <a:schemeClr val="tx1">
                              <a:lumMod val="75000"/>
                              <a:lumOff val="25000"/>
                            </a:schemeClr>
                          </a:solidFill>
                        </a:rPr>
                        <a:t>A’. The Human and Divine Perspective on His Suffering (53:8–10)</a:t>
                      </a:r>
                    </a:p>
                  </a:txBody>
                  <a:tcPr/>
                </a:tc>
                <a:extLst>
                  <a:ext uri="{0D108BD9-81ED-4DB2-BD59-A6C34878D82A}">
                    <a16:rowId xmlns:a16="http://schemas.microsoft.com/office/drawing/2014/main" val="603514610"/>
                  </a:ext>
                </a:extLst>
              </a:tr>
            </a:tbl>
          </a:graphicData>
        </a:graphic>
      </p:graphicFrame>
    </p:spTree>
    <p:extLst>
      <p:ext uri="{BB962C8B-B14F-4D97-AF65-F5344CB8AC3E}">
        <p14:creationId xmlns:p14="http://schemas.microsoft.com/office/powerpoint/2010/main" val="386523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1"/>
            <a:ext cx="7886699" cy="5029200"/>
          </a:xfrm>
        </p:spPr>
        <p:txBody>
          <a:bodyPr>
            <a:normAutofit/>
          </a:bodyPr>
          <a:lstStyle/>
          <a:p>
            <a:r>
              <a:rPr lang="en-US" dirty="0"/>
              <a:t>The identity of the “who” and “whom”––the initial audience of the servant’s ministry (v. 1)?</a:t>
            </a:r>
          </a:p>
          <a:p>
            <a:pPr lvl="1"/>
            <a:r>
              <a:rPr lang="en-US" dirty="0"/>
              <a:t>Contrast 52:15 and compare the “we” or “our” of vv. 2, 3, 5, 6 and the “my people” of v. 8.</a:t>
            </a:r>
          </a:p>
          <a:p>
            <a:pPr lvl="1"/>
            <a:r>
              <a:rPr lang="en-US" u="sng" dirty="0"/>
              <a:t>John 12:37–41</a:t>
            </a:r>
            <a:r>
              <a:rPr lang="en-US" dirty="0"/>
              <a:t>. </a:t>
            </a:r>
          </a:p>
          <a:p>
            <a:pPr lvl="1"/>
            <a:r>
              <a:rPr lang="en-US" u="sng" dirty="0"/>
              <a:t>Rom 10:15–21</a:t>
            </a:r>
            <a:r>
              <a:rPr lang="en-US" dirty="0"/>
              <a:t>. </a:t>
            </a:r>
            <a:endParaRPr lang="en-US" sz="2200" dirty="0"/>
          </a:p>
        </p:txBody>
      </p:sp>
      <p:sp>
        <p:nvSpPr>
          <p:cNvPr id="3" name="Title 2"/>
          <p:cNvSpPr>
            <a:spLocks noGrp="1"/>
          </p:cNvSpPr>
          <p:nvPr>
            <p:ph type="title"/>
          </p:nvPr>
        </p:nvSpPr>
        <p:spPr>
          <a:xfrm>
            <a:off x="628650" y="365126"/>
            <a:ext cx="7886700" cy="1216539"/>
          </a:xfrm>
          <a:solidFill>
            <a:schemeClr val="accent2">
              <a:lumMod val="75000"/>
            </a:schemeClr>
          </a:solidFill>
          <a:ln>
            <a:solidFill>
              <a:schemeClr val="accent2">
                <a:lumMod val="75000"/>
              </a:schemeClr>
            </a:solidFill>
          </a:ln>
        </p:spPr>
        <p:txBody>
          <a:bodyPr>
            <a:noAutofit/>
          </a:bodyPr>
          <a:lstStyle/>
          <a:p>
            <a:r>
              <a:rPr lang="en-US" sz="3600" dirty="0"/>
              <a:t>The Servant’s Divine-Human Nature and Homeliness (53:1–2)</a:t>
            </a:r>
          </a:p>
        </p:txBody>
      </p:sp>
    </p:spTree>
    <p:extLst>
      <p:ext uri="{BB962C8B-B14F-4D97-AF65-F5344CB8AC3E}">
        <p14:creationId xmlns:p14="http://schemas.microsoft.com/office/powerpoint/2010/main" val="160622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0703"/>
            <a:ext cx="7886699" cy="6487298"/>
          </a:xfrm>
        </p:spPr>
        <p:txBody>
          <a:bodyPr>
            <a:normAutofit/>
          </a:bodyPr>
          <a:lstStyle/>
          <a:p>
            <a:r>
              <a:rPr lang="en-US" dirty="0"/>
              <a:t>The servant’s divine nature as “the arm of the LORD”</a:t>
            </a:r>
          </a:p>
          <a:p>
            <a:pPr lvl="1"/>
            <a:r>
              <a:rPr lang="en-US" u="sng" dirty="0"/>
              <a:t>Isa 40:10</a:t>
            </a:r>
            <a:r>
              <a:rPr lang="en-US" dirty="0"/>
              <a:t>.  Behold, the Lord GOD comes with might, and his arm rules for him.</a:t>
            </a:r>
          </a:p>
          <a:p>
            <a:pPr lvl="1"/>
            <a:r>
              <a:rPr lang="en-US" u="sng" dirty="0"/>
              <a:t>Isa 52:10</a:t>
            </a:r>
            <a:r>
              <a:rPr lang="en-US" dirty="0"/>
              <a:t>. The LORD has bared his holy arm before the eyes of all the nations, and all the ends of the earth shall see the salvation of our God.</a:t>
            </a:r>
          </a:p>
          <a:p>
            <a:pPr lvl="1"/>
            <a:endParaRPr lang="en-US" sz="2200" dirty="0"/>
          </a:p>
        </p:txBody>
      </p:sp>
    </p:spTree>
    <p:extLst>
      <p:ext uri="{BB962C8B-B14F-4D97-AF65-F5344CB8AC3E}">
        <p14:creationId xmlns:p14="http://schemas.microsoft.com/office/powerpoint/2010/main" val="263385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0703"/>
            <a:ext cx="7886699" cy="6487298"/>
          </a:xfrm>
        </p:spPr>
        <p:txBody>
          <a:bodyPr>
            <a:normAutofit/>
          </a:bodyPr>
          <a:lstStyle/>
          <a:p>
            <a:r>
              <a:rPr lang="en-US" dirty="0"/>
              <a:t>The servant’s homely human nature (v. 2)</a:t>
            </a:r>
          </a:p>
          <a:p>
            <a:pPr lvl="1"/>
            <a:r>
              <a:rPr lang="en-US" i="1" dirty="0"/>
              <a:t>“A young plant”: </a:t>
            </a:r>
            <a:r>
              <a:rPr lang="en-US" u="sng" dirty="0"/>
              <a:t>Isa 11:8–9</a:t>
            </a:r>
            <a:r>
              <a:rPr lang="en-US" dirty="0"/>
              <a:t>. The </a:t>
            </a:r>
            <a:r>
              <a:rPr lang="en-US" b="1" dirty="0"/>
              <a:t>nursing child </a:t>
            </a:r>
            <a:r>
              <a:rPr lang="en-US" dirty="0"/>
              <a:t>shall play over the hole of the cobra, and the weaned child shall put his hand on the adder’s den. </a:t>
            </a:r>
            <a:r>
              <a:rPr lang="en-US" baseline="30000" dirty="0"/>
              <a:t>9</a:t>
            </a:r>
            <a:r>
              <a:rPr lang="en-US" dirty="0"/>
              <a:t> They shall not hurt or destroy in all my holy mountain; for the earth shall be full of the knowledge of the LORD as the waters cover the sea. (Cf. Isa 7:14; 9:6)</a:t>
            </a:r>
          </a:p>
          <a:p>
            <a:pPr lvl="1"/>
            <a:r>
              <a:rPr lang="en-US" i="1" dirty="0"/>
              <a:t>“A root”: </a:t>
            </a:r>
            <a:r>
              <a:rPr lang="en-US" u="sng" dirty="0"/>
              <a:t>Isa 11:1, 10</a:t>
            </a:r>
            <a:r>
              <a:rPr lang="en-US" dirty="0"/>
              <a:t>. There shall come forth a shoot from the stump of Jesse, and a branch from its </a:t>
            </a:r>
            <a:r>
              <a:rPr lang="en-US" b="1" dirty="0"/>
              <a:t>roots</a:t>
            </a:r>
            <a:r>
              <a:rPr lang="en-US" dirty="0"/>
              <a:t> shall bear fruit…. </a:t>
            </a:r>
            <a:r>
              <a:rPr lang="en-US" baseline="30000" dirty="0"/>
              <a:t>10</a:t>
            </a:r>
            <a:r>
              <a:rPr lang="en-US" dirty="0"/>
              <a:t> In that day the </a:t>
            </a:r>
            <a:r>
              <a:rPr lang="en-US" b="1" dirty="0"/>
              <a:t>root</a:t>
            </a:r>
            <a:r>
              <a:rPr lang="en-US" dirty="0"/>
              <a:t> of Jesse, who shall stand as a signal for the peoples––of him shall the nations inquire, and his resting place shall be glorious. (Cf. Rom 15:12)</a:t>
            </a:r>
          </a:p>
          <a:p>
            <a:pPr lvl="1"/>
            <a:endParaRPr lang="en-US" sz="2200" dirty="0"/>
          </a:p>
        </p:txBody>
      </p:sp>
    </p:spTree>
    <p:extLst>
      <p:ext uri="{BB962C8B-B14F-4D97-AF65-F5344CB8AC3E}">
        <p14:creationId xmlns:p14="http://schemas.microsoft.com/office/powerpoint/2010/main" val="139258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1"/>
            <a:ext cx="7886699" cy="5029200"/>
          </a:xfrm>
        </p:spPr>
        <p:txBody>
          <a:bodyPr>
            <a:normAutofit/>
          </a:bodyPr>
          <a:lstStyle/>
          <a:p>
            <a:r>
              <a:rPr lang="en-US" dirty="0"/>
              <a:t>His own nation despises him.</a:t>
            </a:r>
          </a:p>
          <a:p>
            <a:pPr lvl="1"/>
            <a:r>
              <a:rPr lang="en-US" u="sng" dirty="0"/>
              <a:t>Isa 49:7</a:t>
            </a:r>
            <a:r>
              <a:rPr lang="en-US" dirty="0"/>
              <a:t>. Thus says the LORD, the Redeemer of Israel </a:t>
            </a:r>
            <a:r>
              <a:rPr lang="en-US" strike="sngStrike" dirty="0"/>
              <a:t>and</a:t>
            </a:r>
            <a:r>
              <a:rPr lang="en-US" dirty="0"/>
              <a:t> his Holy One, to one deeply </a:t>
            </a:r>
            <a:r>
              <a:rPr lang="en-US" b="1" dirty="0"/>
              <a:t>despised</a:t>
            </a:r>
            <a:r>
              <a:rPr lang="en-US" dirty="0"/>
              <a:t>, abhorred by the nation, the servant of rulers: “Kings shall see and arise; princes, and they shall prostrate themselves; because of the LORD, who is faithful, the Holy One of Israel, who has chosen you.”</a:t>
            </a:r>
          </a:p>
          <a:p>
            <a:pPr lvl="1"/>
            <a:r>
              <a:rPr lang="en-US" u="sng" dirty="0"/>
              <a:t>John 1:10–11</a:t>
            </a:r>
            <a:r>
              <a:rPr lang="en-US" dirty="0"/>
              <a:t>. He was in the world, and the world was made through him, yet the world did not know him. </a:t>
            </a:r>
            <a:r>
              <a:rPr lang="en-US" baseline="30000" dirty="0"/>
              <a:t>11</a:t>
            </a:r>
            <a:r>
              <a:rPr lang="en-US" dirty="0"/>
              <a:t> He came to his own, and his own people did not receive him.</a:t>
            </a:r>
          </a:p>
        </p:txBody>
      </p:sp>
      <p:sp>
        <p:nvSpPr>
          <p:cNvPr id="3" name="Title 2"/>
          <p:cNvSpPr>
            <a:spLocks noGrp="1"/>
          </p:cNvSpPr>
          <p:nvPr>
            <p:ph type="title"/>
          </p:nvPr>
        </p:nvSpPr>
        <p:spPr>
          <a:xfrm>
            <a:off x="628650" y="365126"/>
            <a:ext cx="7886700" cy="1216539"/>
          </a:xfrm>
          <a:solidFill>
            <a:schemeClr val="accent2">
              <a:lumMod val="75000"/>
            </a:schemeClr>
          </a:solidFill>
          <a:ln>
            <a:solidFill>
              <a:schemeClr val="accent2">
                <a:lumMod val="75000"/>
              </a:schemeClr>
            </a:solidFill>
          </a:ln>
        </p:spPr>
        <p:txBody>
          <a:bodyPr>
            <a:noAutofit/>
          </a:bodyPr>
          <a:lstStyle/>
          <a:p>
            <a:r>
              <a:rPr lang="en-US" sz="3600" dirty="0"/>
              <a:t>The Servant’s Experience of Suffering (53:3)</a:t>
            </a:r>
          </a:p>
        </p:txBody>
      </p:sp>
    </p:spTree>
    <p:extLst>
      <p:ext uri="{BB962C8B-B14F-4D97-AF65-F5344CB8AC3E}">
        <p14:creationId xmlns:p14="http://schemas.microsoft.com/office/powerpoint/2010/main" val="351619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1" end="1"/>
                                            </p:txEl>
                                          </p:spTgt>
                                        </p:tgtEl>
                                        <p:attrNameLst>
                                          <p:attrName>style.opacity</p:attrName>
                                        </p:attrNameLst>
                                      </p:cBhvr>
                                      <p:to>
                                        <p:strVal val="0.5"/>
                                      </p:to>
                                    </p:set>
                                    <p:animEffect filter="image" prLst="opacity: 0.5">
                                      <p:cBhvr rctx="IE">
                                        <p:cTn id="15" dur="indefinite"/>
                                        <p:tgtEl>
                                          <p:spTgt spid="2">
                                            <p:txEl>
                                              <p:pRg st="1" end="1"/>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0703"/>
            <a:ext cx="7886699" cy="6487298"/>
          </a:xfrm>
        </p:spPr>
        <p:txBody>
          <a:bodyPr>
            <a:normAutofit fontScale="92500" lnSpcReduction="10000"/>
          </a:bodyPr>
          <a:lstStyle/>
          <a:p>
            <a:r>
              <a:rPr lang="en-US" dirty="0"/>
              <a:t>A man of sorrows (pains) and grief (suffering)</a:t>
            </a:r>
          </a:p>
          <a:p>
            <a:pPr lvl="1"/>
            <a:r>
              <a:rPr lang="en-US" u="sng" dirty="0"/>
              <a:t>Matt 16:21</a:t>
            </a:r>
            <a:r>
              <a:rPr lang="en-US" dirty="0"/>
              <a:t>. From that time on Jesus began to explain to his disciples that he must go to Jerusalem and suffer many things at the hands of the elders, the chief priests and the teachers of the law, and that he must be killed and on the third day be raised to life.</a:t>
            </a:r>
          </a:p>
          <a:p>
            <a:pPr lvl="1"/>
            <a:r>
              <a:rPr lang="en-US" u="sng" dirty="0"/>
              <a:t>Matt 26:38–39</a:t>
            </a:r>
            <a:r>
              <a:rPr lang="en-US" dirty="0"/>
              <a:t>. Then he said to them, “My soul is very sorrowful, even to death; remain here, and watch with me.” </a:t>
            </a:r>
            <a:r>
              <a:rPr lang="en-US" baseline="30000" dirty="0"/>
              <a:t>39</a:t>
            </a:r>
            <a:r>
              <a:rPr lang="en-US" dirty="0"/>
              <a:t> And going a little farther he fell on his face and prayed, saying, “My Father, if it is possible, let this cup pass from me; nevertheless, not as I will, but as you will.” </a:t>
            </a:r>
          </a:p>
          <a:p>
            <a:pPr lvl="1"/>
            <a:r>
              <a:rPr lang="en-US" u="sng" dirty="0" err="1"/>
              <a:t>Heb</a:t>
            </a:r>
            <a:r>
              <a:rPr lang="en-US" u="sng" dirty="0"/>
              <a:t> 5:7–8</a:t>
            </a:r>
            <a:r>
              <a:rPr lang="en-US" dirty="0"/>
              <a:t>. In the days of his flesh, Jesus offered up prayers and supplications, with loud cries and tears, to him was able to save him from death, and he was heard because of his reverence. </a:t>
            </a:r>
            <a:r>
              <a:rPr lang="en-US" baseline="30000" dirty="0"/>
              <a:t>8</a:t>
            </a:r>
            <a:r>
              <a:rPr lang="en-US" dirty="0"/>
              <a:t> Although he was a son, he learned obedience through what he suffered.</a:t>
            </a:r>
            <a:endParaRPr lang="en-US" u="sng" dirty="0"/>
          </a:p>
        </p:txBody>
      </p:sp>
    </p:spTree>
    <p:extLst>
      <p:ext uri="{BB962C8B-B14F-4D97-AF65-F5344CB8AC3E}">
        <p14:creationId xmlns:p14="http://schemas.microsoft.com/office/powerpoint/2010/main" val="370922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673</Words>
  <Application>Microsoft Macintosh PowerPoint</Application>
  <PresentationFormat>On-screen Show (4:3)</PresentationFormat>
  <Paragraphs>41</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Courier New</vt:lpstr>
      <vt:lpstr>Wingdings</vt:lpstr>
      <vt:lpstr>Office Theme</vt:lpstr>
      <vt:lpstr>Celebrating the Servant-Savior</vt:lpstr>
      <vt:lpstr>ISAIAH 52:13–53:12 The Servant’s Global Exaltation and Reward through Substitutionary Suffering</vt:lpstr>
      <vt:lpstr>The Prophet Describes the Servant’s Substitutionary Suffering (53:1–10)</vt:lpstr>
      <vt:lpstr>The Servant’s Divine-Human Nature and Homeliness (53:1–2)</vt:lpstr>
      <vt:lpstr>PowerPoint Presentation</vt:lpstr>
      <vt:lpstr>PowerPoint Presentation</vt:lpstr>
      <vt:lpstr>The Servant’s Experience of Suffering (53:3)</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2018-04-06T14:29:43Z</dcterms:modified>
</cp:coreProperties>
</file>