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8"/>
  </p:notesMasterIdLst>
  <p:sldIdLst>
    <p:sldId id="772" r:id="rId2"/>
    <p:sldId id="773" r:id="rId3"/>
    <p:sldId id="761" r:id="rId4"/>
    <p:sldId id="762" r:id="rId5"/>
    <p:sldId id="763" r:id="rId6"/>
    <p:sldId id="7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25"/>
    <p:restoredTop sz="93121"/>
  </p:normalViewPr>
  <p:slideViewPr>
    <p:cSldViewPr snapToGrid="0" snapToObjects="1">
      <p:cViewPr varScale="1">
        <p:scale>
          <a:sx n="90" d="100"/>
          <a:sy n="90" d="100"/>
        </p:scale>
        <p:origin x="1744" y="20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3601309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271832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264362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1036894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2247652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b="0" dirty="0"/>
              <a:t>I. 	Yahweh Foresees His Servant’s Global Exaltation through Substitutionary Suffering (52:13–15)</a:t>
            </a:r>
          </a:p>
          <a:p>
            <a:pPr marL="917575" indent="-455613">
              <a:buNone/>
            </a:pPr>
            <a:r>
              <a:rPr lang="en-US" sz="2400" b="0" dirty="0">
                <a:solidFill>
                  <a:schemeClr val="tx1">
                    <a:lumMod val="75000"/>
                    <a:lumOff val="25000"/>
                  </a:schemeClr>
                </a:solidFill>
              </a:rPr>
              <a:t>A. The declaration of his exaltation (52:13)</a:t>
            </a:r>
          </a:p>
          <a:p>
            <a:pPr marL="917575" indent="-455613">
              <a:buNone/>
            </a:pPr>
            <a:r>
              <a:rPr lang="en-US" sz="2400" dirty="0">
                <a:solidFill>
                  <a:schemeClr val="accent6">
                    <a:lumMod val="75000"/>
                  </a:schemeClr>
                </a:solidFill>
              </a:rPr>
              <a:t>B. The means of his exaltation (52:14–15)</a:t>
            </a:r>
          </a:p>
          <a:p>
            <a:pPr marL="458788" indent="-458788">
              <a:buNone/>
            </a:pPr>
            <a:r>
              <a:rPr lang="en-US" sz="2800" b="0" dirty="0"/>
              <a:t>II.	The Prophet Describes the Servant’s Substitutionary Suffering (53:1–10)</a:t>
            </a:r>
          </a:p>
          <a:p>
            <a:pPr marL="458788" indent="-458788">
              <a:buNone/>
            </a:pPr>
            <a:r>
              <a:rPr lang="en-US" sz="2800" b="0" dirty="0"/>
              <a:t>III. Yahweh Promises to Reward His Servant’s Substitutionary Suffering with the Prize of a Global People (53:11–12)</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52:13–53:12</a:t>
            </a:r>
            <a:br>
              <a:rPr lang="en-US" sz="3600" dirty="0"/>
            </a:br>
            <a:r>
              <a:rPr lang="en-US" sz="3200" dirty="0"/>
              <a:t>The Servant’s Global Exaltation and Reward through Substitutionary Suffering</a:t>
            </a:r>
          </a:p>
        </p:txBody>
      </p:sp>
    </p:spTree>
    <p:extLst>
      <p:ext uri="{BB962C8B-B14F-4D97-AF65-F5344CB8AC3E}">
        <p14:creationId xmlns:p14="http://schemas.microsoft.com/office/powerpoint/2010/main" val="294729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19861-4DEA-6B47-83E6-7526AFF8D235}"/>
              </a:ext>
            </a:extLst>
          </p:cNvPr>
          <p:cNvSpPr>
            <a:spLocks noGrp="1"/>
          </p:cNvSpPr>
          <p:nvPr>
            <p:ph idx="1"/>
          </p:nvPr>
        </p:nvSpPr>
        <p:spPr>
          <a:xfrm>
            <a:off x="628650" y="333633"/>
            <a:ext cx="7886699" cy="6524368"/>
          </a:xfrm>
        </p:spPr>
        <p:txBody>
          <a:bodyPr/>
          <a:lstStyle/>
          <a:p>
            <a:r>
              <a:rPr lang="en-US" dirty="0"/>
              <a:t>The Means of His Exaltation (52:14–15)</a:t>
            </a:r>
          </a:p>
          <a:p>
            <a:pPr lvl="1"/>
            <a:r>
              <a:rPr lang="en-US" b="1" dirty="0"/>
              <a:t>“Marred beyond human semblance” (v. 14)</a:t>
            </a:r>
          </a:p>
          <a:p>
            <a:pPr lvl="2"/>
            <a:r>
              <a:rPr lang="en-US" i="1" dirty="0"/>
              <a:t>Tortured suffering. </a:t>
            </a:r>
            <a:r>
              <a:rPr lang="en-US" u="sng" dirty="0"/>
              <a:t>Isa 50:6</a:t>
            </a:r>
            <a:r>
              <a:rPr lang="en-US" dirty="0"/>
              <a:t>. I gave my back to those who strike, and my cheeks to those who pull out the beard; I had not my face from disgrace and spitting.</a:t>
            </a:r>
            <a:endParaRPr lang="en-US" u="sng" dirty="0"/>
          </a:p>
          <a:p>
            <a:pPr lvl="2"/>
            <a:r>
              <a:rPr lang="en-US" i="1" dirty="0"/>
              <a:t>Like a blemished animal not acceptable for sacrifice</a:t>
            </a:r>
            <a:r>
              <a:rPr lang="en-US" dirty="0"/>
              <a:t>. </a:t>
            </a:r>
            <a:r>
              <a:rPr lang="en-US" u="sng" dirty="0"/>
              <a:t>Mal 1:14</a:t>
            </a:r>
            <a:r>
              <a:rPr lang="en-US" dirty="0"/>
              <a:t>. Cursed be the cheat who has a male in his flock, and vows it, and yet sacrifices to the Lord what is </a:t>
            </a:r>
            <a:r>
              <a:rPr lang="en-US" b="1" dirty="0"/>
              <a:t>blemished</a:t>
            </a:r>
            <a:r>
              <a:rPr lang="en-US" dirty="0"/>
              <a:t>. For I am a great King, says the LORD of hosts, and my name will be feared among the nations. (Cf. 1 </a:t>
            </a:r>
            <a:r>
              <a:rPr lang="en-US" dirty="0" err="1"/>
              <a:t>Cor</a:t>
            </a:r>
            <a:r>
              <a:rPr lang="en-US" dirty="0"/>
              <a:t> 5:21)</a:t>
            </a:r>
          </a:p>
        </p:txBody>
      </p:sp>
    </p:spTree>
    <p:extLst>
      <p:ext uri="{BB962C8B-B14F-4D97-AF65-F5344CB8AC3E}">
        <p14:creationId xmlns:p14="http://schemas.microsoft.com/office/powerpoint/2010/main" val="216031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19861-4DEA-6B47-83E6-7526AFF8D235}"/>
              </a:ext>
            </a:extLst>
          </p:cNvPr>
          <p:cNvSpPr>
            <a:spLocks noGrp="1"/>
          </p:cNvSpPr>
          <p:nvPr>
            <p:ph idx="1"/>
          </p:nvPr>
        </p:nvSpPr>
        <p:spPr>
          <a:xfrm>
            <a:off x="628650" y="333633"/>
            <a:ext cx="7886699" cy="6524368"/>
          </a:xfrm>
        </p:spPr>
        <p:txBody>
          <a:bodyPr>
            <a:normAutofit/>
          </a:bodyPr>
          <a:lstStyle/>
          <a:p>
            <a:pPr lvl="1"/>
            <a:r>
              <a:rPr lang="en-US" b="1" dirty="0"/>
              <a:t>“He shall sprinkle many nations” (v. 15) </a:t>
            </a:r>
            <a:r>
              <a:rPr lang="en-US" dirty="0"/>
              <a:t>for cleansing from sin and for holiness:</a:t>
            </a:r>
          </a:p>
          <a:p>
            <a:pPr lvl="2"/>
            <a:r>
              <a:rPr lang="en-US" i="1" dirty="0"/>
              <a:t>Under the Mosaic law:</a:t>
            </a:r>
          </a:p>
          <a:p>
            <a:pPr lvl="3"/>
            <a:r>
              <a:rPr lang="en-US" u="sng" dirty="0"/>
              <a:t>Lev 14:7</a:t>
            </a:r>
            <a:r>
              <a:rPr lang="en-US" dirty="0"/>
              <a:t>. And he shall sprinkle it seven times on him who is to be cleansed of the leprous disease. Then he shall pronounce him clean and shall let the living bird go into the open field.</a:t>
            </a:r>
          </a:p>
          <a:p>
            <a:pPr lvl="3"/>
            <a:r>
              <a:rPr lang="en-US" u="sng" dirty="0"/>
              <a:t>Lev 16:18–19</a:t>
            </a:r>
            <a:r>
              <a:rPr lang="en-US" dirty="0"/>
              <a:t>. Then he shall go out to the altar that is before the LORD and make atonement for it, and shall take some of the blood of the bull and some of the blood of the goat, and put it on the horns of the altar all around. </a:t>
            </a:r>
            <a:r>
              <a:rPr lang="en-US" baseline="30000" dirty="0"/>
              <a:t>19</a:t>
            </a:r>
            <a:r>
              <a:rPr lang="en-US" dirty="0"/>
              <a:t> And he shall sprinkle some of the blood on it with his finger seven times, and cleanse it and consecrate it from the </a:t>
            </a:r>
            <a:r>
              <a:rPr lang="en-US" dirty="0" err="1"/>
              <a:t>uncleannesses</a:t>
            </a:r>
            <a:r>
              <a:rPr lang="en-US" dirty="0"/>
              <a:t> of the people of Israel.</a:t>
            </a:r>
          </a:p>
          <a:p>
            <a:pPr lvl="3"/>
            <a:r>
              <a:rPr lang="en-US" u="sng" dirty="0" err="1"/>
              <a:t>Heb</a:t>
            </a:r>
            <a:r>
              <a:rPr lang="en-US" u="sng" dirty="0"/>
              <a:t> 9:22</a:t>
            </a:r>
            <a:r>
              <a:rPr lang="en-US" dirty="0"/>
              <a:t>. Indeed, under the law almost everything is purified with blood, and without the shedding of blood there is no forgiveness of sins.</a:t>
            </a:r>
          </a:p>
          <a:p>
            <a:pPr lvl="3"/>
            <a:endParaRPr lang="en-US" dirty="0"/>
          </a:p>
          <a:p>
            <a:pPr lvl="3"/>
            <a:endParaRPr lang="en-US" u="sng" dirty="0"/>
          </a:p>
        </p:txBody>
      </p:sp>
    </p:spTree>
    <p:extLst>
      <p:ext uri="{BB962C8B-B14F-4D97-AF65-F5344CB8AC3E}">
        <p14:creationId xmlns:p14="http://schemas.microsoft.com/office/powerpoint/2010/main" val="47063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19861-4DEA-6B47-83E6-7526AFF8D235}"/>
              </a:ext>
            </a:extLst>
          </p:cNvPr>
          <p:cNvSpPr>
            <a:spLocks noGrp="1"/>
          </p:cNvSpPr>
          <p:nvPr>
            <p:ph idx="1"/>
          </p:nvPr>
        </p:nvSpPr>
        <p:spPr>
          <a:xfrm>
            <a:off x="628650" y="333633"/>
            <a:ext cx="7886699" cy="6524368"/>
          </a:xfrm>
        </p:spPr>
        <p:txBody>
          <a:bodyPr>
            <a:normAutofit/>
          </a:bodyPr>
          <a:lstStyle/>
          <a:p>
            <a:pPr lvl="2"/>
            <a:r>
              <a:rPr lang="en-US" i="1" dirty="0"/>
              <a:t>Through Christ in the new covenant:</a:t>
            </a:r>
          </a:p>
          <a:p>
            <a:pPr lvl="3"/>
            <a:r>
              <a:rPr lang="en-US" u="sng" dirty="0" err="1"/>
              <a:t>Heb</a:t>
            </a:r>
            <a:r>
              <a:rPr lang="en-US" u="sng" dirty="0"/>
              <a:t> 9:13–14</a:t>
            </a:r>
            <a:r>
              <a:rPr lang="en-US" dirty="0"/>
              <a:t>. For if the blood of goats and bulls, and </a:t>
            </a:r>
            <a:r>
              <a:rPr lang="en-US" b="1" dirty="0"/>
              <a:t>the sprinkling of defiled persons </a:t>
            </a:r>
            <a:r>
              <a:rPr lang="en-US" dirty="0"/>
              <a:t>with the ashes of a heifer, sanctify for the purification of the flesh, </a:t>
            </a:r>
            <a:r>
              <a:rPr lang="en-US" baseline="30000" dirty="0"/>
              <a:t>14</a:t>
            </a:r>
            <a:r>
              <a:rPr lang="en-US" dirty="0"/>
              <a:t> how much more will the blood of Christ, who through the eternal Spirit offered himself without blemish to God, purify our conscience from dead works to serve the living God.</a:t>
            </a:r>
          </a:p>
          <a:p>
            <a:pPr lvl="3"/>
            <a:r>
              <a:rPr lang="en-US" u="sng" dirty="0" err="1"/>
              <a:t>Heb</a:t>
            </a:r>
            <a:r>
              <a:rPr lang="en-US" u="sng" dirty="0"/>
              <a:t> 10:19, 22</a:t>
            </a:r>
            <a:r>
              <a:rPr lang="en-US" dirty="0"/>
              <a:t>. Therefore, brothers, since we have confidence to enter the holy places by the blood of Jesus, … </a:t>
            </a:r>
            <a:r>
              <a:rPr lang="en-US" baseline="30000" dirty="0"/>
              <a:t>22</a:t>
            </a:r>
            <a:r>
              <a:rPr lang="en-US" dirty="0"/>
              <a:t> let us draw near with a true heart in full assurance of faith, with </a:t>
            </a:r>
            <a:r>
              <a:rPr lang="en-US" b="1" dirty="0"/>
              <a:t>our hearts sprinkled clean </a:t>
            </a:r>
            <a:r>
              <a:rPr lang="en-US" dirty="0"/>
              <a:t>from an evil conscience.</a:t>
            </a:r>
          </a:p>
          <a:p>
            <a:pPr lvl="3"/>
            <a:r>
              <a:rPr lang="en-US" u="sng" dirty="0" err="1"/>
              <a:t>Heb</a:t>
            </a:r>
            <a:r>
              <a:rPr lang="en-US" u="sng" dirty="0"/>
              <a:t> 12:22–24</a:t>
            </a:r>
            <a:r>
              <a:rPr lang="en-US" dirty="0"/>
              <a:t>. But you have come to Mount Zion and to the city of the living God, the heavenly Jerusalem, … </a:t>
            </a:r>
            <a:r>
              <a:rPr lang="en-US" baseline="30000" dirty="0"/>
              <a:t>24</a:t>
            </a:r>
            <a:r>
              <a:rPr lang="en-US" dirty="0"/>
              <a:t> and to Jesus, the mediator of a new covenant, and to </a:t>
            </a:r>
            <a:r>
              <a:rPr lang="en-US" b="1" dirty="0"/>
              <a:t>the sprinkled blood </a:t>
            </a:r>
            <a:r>
              <a:rPr lang="en-US" dirty="0"/>
              <a:t>that speaks a better word than the blood of Abel.</a:t>
            </a:r>
          </a:p>
          <a:p>
            <a:pPr lvl="3"/>
            <a:endParaRPr lang="en-US" dirty="0"/>
          </a:p>
          <a:p>
            <a:pPr lvl="3"/>
            <a:endParaRPr lang="en-US" u="sng" dirty="0"/>
          </a:p>
        </p:txBody>
      </p:sp>
    </p:spTree>
    <p:extLst>
      <p:ext uri="{BB962C8B-B14F-4D97-AF65-F5344CB8AC3E}">
        <p14:creationId xmlns:p14="http://schemas.microsoft.com/office/powerpoint/2010/main" val="401259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2">
                                            <p:txEl>
                                              <p:pRg st="2" end="2"/>
                                            </p:txEl>
                                          </p:spTgt>
                                        </p:tgtEl>
                                        <p:attrNameLst>
                                          <p:attrName>style.opacity</p:attrName>
                                        </p:attrNameLst>
                                      </p:cBhvr>
                                      <p:to>
                                        <p:strVal val="0.5"/>
                                      </p:to>
                                    </p:set>
                                    <p:animEffect filter="image" prLst="opacity: 0.5">
                                      <p:cBhvr rctx="IE">
                                        <p:cTn id="14" dur="indefinite"/>
                                        <p:tgtEl>
                                          <p:spTgt spid="2">
                                            <p:txEl>
                                              <p:pRg st="2" end="2"/>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19861-4DEA-6B47-83E6-7526AFF8D235}"/>
              </a:ext>
            </a:extLst>
          </p:cNvPr>
          <p:cNvSpPr>
            <a:spLocks noGrp="1"/>
          </p:cNvSpPr>
          <p:nvPr>
            <p:ph idx="1"/>
          </p:nvPr>
        </p:nvSpPr>
        <p:spPr>
          <a:xfrm>
            <a:off x="628650" y="333633"/>
            <a:ext cx="7886699" cy="6524368"/>
          </a:xfrm>
        </p:spPr>
        <p:txBody>
          <a:bodyPr>
            <a:normAutofit/>
          </a:bodyPr>
          <a:lstStyle/>
          <a:p>
            <a:pPr lvl="1"/>
            <a:r>
              <a:rPr lang="en-US" b="1" dirty="0"/>
              <a:t>“nations … kings … see and understand” (v. 15)</a:t>
            </a:r>
          </a:p>
          <a:p>
            <a:pPr lvl="2"/>
            <a:r>
              <a:rPr lang="en-US" sz="2400" u="sng" dirty="0"/>
              <a:t>Isa 49:7</a:t>
            </a:r>
            <a:r>
              <a:rPr lang="en-US" sz="2400" dirty="0"/>
              <a:t>. Kings shall see and arise; princes, and they shall prostrate themselves; because of the LORD, who is faithful, the Holy One of Israel, who has chosen you.</a:t>
            </a:r>
          </a:p>
          <a:p>
            <a:pPr lvl="2"/>
            <a:r>
              <a:rPr lang="en-US" sz="2400" u="sng" dirty="0"/>
              <a:t>Rom 15:20–21</a:t>
            </a:r>
            <a:r>
              <a:rPr lang="en-US" sz="2400" dirty="0"/>
              <a:t>. And thus I make it my ambition to preach the gospel, not where Christ has already been named, lest I build on someone else’s foundation, </a:t>
            </a:r>
            <a:r>
              <a:rPr lang="en-US" sz="2400" baseline="30000" dirty="0"/>
              <a:t>21</a:t>
            </a:r>
            <a:r>
              <a:rPr lang="en-US" sz="2400" dirty="0"/>
              <a:t> but as it is written, “Those who have never been told of him will see, and those who have never heard will understand.”</a:t>
            </a:r>
          </a:p>
          <a:p>
            <a:pPr lvl="2"/>
            <a:r>
              <a:rPr lang="en-US" sz="2400" u="sng" dirty="0"/>
              <a:t>Rom 15:4</a:t>
            </a:r>
            <a:r>
              <a:rPr lang="en-US" sz="2400" dirty="0"/>
              <a:t>. For whatever was written in former days was written for our instruction, that through endurance and through the encouragement of the Scriptures we might have hope. </a:t>
            </a:r>
          </a:p>
          <a:p>
            <a:pPr lvl="3"/>
            <a:endParaRPr lang="en-US" u="sng" dirty="0"/>
          </a:p>
        </p:txBody>
      </p:sp>
    </p:spTree>
    <p:extLst>
      <p:ext uri="{BB962C8B-B14F-4D97-AF65-F5344CB8AC3E}">
        <p14:creationId xmlns:p14="http://schemas.microsoft.com/office/powerpoint/2010/main" val="4482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661</Words>
  <Application>Microsoft Macintosh PowerPoint</Application>
  <PresentationFormat>On-screen Show (4:3)</PresentationFormat>
  <Paragraphs>35</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Courier New</vt:lpstr>
      <vt:lpstr>Wingdings</vt:lpstr>
      <vt:lpstr>Office Theme</vt:lpstr>
      <vt:lpstr>Celebrating the Servant-Savior</vt:lpstr>
      <vt:lpstr>ISAIAH 52:13–53:12 The Servant’s Global Exaltation and Reward through Substitutionary Suffering</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2018-04-06T14:29:03Z</dcterms:modified>
</cp:coreProperties>
</file>