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5" r:id="rId1"/>
  </p:sldMasterIdLst>
  <p:notesMasterIdLst>
    <p:notesMasterId r:id="rId7"/>
  </p:notesMasterIdLst>
  <p:sldIdLst>
    <p:sldId id="688" r:id="rId2"/>
    <p:sldId id="759" r:id="rId3"/>
    <p:sldId id="760" r:id="rId4"/>
    <p:sldId id="770" r:id="rId5"/>
    <p:sldId id="771"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45"/>
    <p:restoredTop sz="93057"/>
  </p:normalViewPr>
  <p:slideViewPr>
    <p:cSldViewPr snapToGrid="0" snapToObjects="1">
      <p:cViewPr varScale="1">
        <p:scale>
          <a:sx n="147" d="100"/>
          <a:sy n="147" d="100"/>
        </p:scale>
        <p:origin x="2744" y="184"/>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6DC763-114C-D341-9AE2-A44CC367268A}" type="datetimeFigureOut">
              <a:rPr lang="en-US" smtClean="0"/>
              <a:t>4/6/18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56F3CF-DD11-2948-8740-1768DF17D4A6}" type="slidenum">
              <a:rPr lang="en-US" smtClean="0"/>
              <a:t>‹#›</a:t>
            </a:fld>
            <a:endParaRPr lang="en-US"/>
          </a:p>
        </p:txBody>
      </p:sp>
    </p:spTree>
    <p:extLst>
      <p:ext uri="{BB962C8B-B14F-4D97-AF65-F5344CB8AC3E}">
        <p14:creationId xmlns:p14="http://schemas.microsoft.com/office/powerpoint/2010/main" val="581496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2</a:t>
            </a:fld>
            <a:endParaRPr lang="en-US"/>
          </a:p>
        </p:txBody>
      </p:sp>
    </p:spTree>
    <p:extLst>
      <p:ext uri="{BB962C8B-B14F-4D97-AF65-F5344CB8AC3E}">
        <p14:creationId xmlns:p14="http://schemas.microsoft.com/office/powerpoint/2010/main" val="1346447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56F3CF-DD11-2948-8740-1768DF17D4A6}" type="slidenum">
              <a:rPr lang="en-US" smtClean="0"/>
              <a:t>3</a:t>
            </a:fld>
            <a:endParaRPr lang="en-US"/>
          </a:p>
        </p:txBody>
      </p:sp>
    </p:spTree>
    <p:extLst>
      <p:ext uri="{BB962C8B-B14F-4D97-AF65-F5344CB8AC3E}">
        <p14:creationId xmlns:p14="http://schemas.microsoft.com/office/powerpoint/2010/main" val="2623107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216C5678-EE20-4FA5-88E2-6E0BD67A2E26}" type="datetime1">
              <a:rPr lang="en-US" smtClean="0"/>
              <a:t>4/6/18</a:t>
            </a:fld>
            <a:endParaRPr lang="en-US" dirty="0"/>
          </a:p>
        </p:txBody>
      </p:sp>
      <p:sp>
        <p:nvSpPr>
          <p:cNvPr id="5" name="Footer Placeholder 4"/>
          <p:cNvSpPr>
            <a:spLocks noGrp="1"/>
          </p:cNvSpPr>
          <p:nvPr>
            <p:ph type="ftr" sz="quarter" idx="11"/>
          </p:nvPr>
        </p:nvSpPr>
        <p:spPr/>
        <p:txBody>
          <a:bodyPr/>
          <a:lstStyle/>
          <a:p>
            <a:r>
              <a:rPr lang="en-US"/>
              <a:t>Footer Text</a:t>
            </a:r>
            <a:endParaRPr lang="en-US" dirty="0"/>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158001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2038737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CAEA93-55E7-4DA9-90C2-089A26EEFEC4}"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96112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34CF3C7-6809-4F39-BD67-A75817BDDE0A}"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979263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7EAEB24-CE78-465C-A726-91D0868FA48F}" type="datetime1">
              <a:rPr lang="en-US" smtClean="0"/>
              <a:t>4/6/18</a:t>
            </a:fld>
            <a:endParaRPr lang="en-US"/>
          </a:p>
        </p:txBody>
      </p:sp>
      <p:sp>
        <p:nvSpPr>
          <p:cNvPr id="8" name="Footer Placeholder 7"/>
          <p:cNvSpPr>
            <a:spLocks noGrp="1"/>
          </p:cNvSpPr>
          <p:nvPr>
            <p:ph type="ftr" sz="quarter" idx="11"/>
          </p:nvPr>
        </p:nvSpPr>
        <p:spPr/>
        <p:txBody>
          <a:bodyPr/>
          <a:lstStyle/>
          <a:p>
            <a:r>
              <a:rPr lang="en-US"/>
              <a:t>Footer Text</a:t>
            </a:r>
          </a:p>
        </p:txBody>
      </p:sp>
      <p:sp>
        <p:nvSpPr>
          <p:cNvPr id="9" name="Slide Number Placeholder 8"/>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595283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0BAADF0-1749-4E8B-9691-B44A5F8C0895}" type="datetime1">
              <a:rPr lang="en-US" smtClean="0"/>
              <a:t>4/6/18</a:t>
            </a:fld>
            <a:endParaRPr lang="en-US"/>
          </a:p>
        </p:txBody>
      </p:sp>
      <p:sp>
        <p:nvSpPr>
          <p:cNvPr id="4" name="Footer Placeholder 3"/>
          <p:cNvSpPr>
            <a:spLocks noGrp="1"/>
          </p:cNvSpPr>
          <p:nvPr>
            <p:ph type="ftr" sz="quarter" idx="11"/>
          </p:nvPr>
        </p:nvSpPr>
        <p:spPr/>
        <p:txBody>
          <a:bodyPr/>
          <a:lstStyle/>
          <a:p>
            <a:r>
              <a:rPr lang="en-US"/>
              <a:t>Footer Text</a:t>
            </a:r>
          </a:p>
        </p:txBody>
      </p:sp>
      <p:sp>
        <p:nvSpPr>
          <p:cNvPr id="5" name="Slide Number Placeholder 4"/>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134076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AF628A-A867-4937-BBE5-207DB6F9C51A}" type="datetime1">
              <a:rPr lang="en-US" smtClean="0"/>
              <a:t>4/6/18</a:t>
            </a:fld>
            <a:endParaRPr lang="en-US"/>
          </a:p>
        </p:txBody>
      </p:sp>
      <p:sp>
        <p:nvSpPr>
          <p:cNvPr id="3" name="Footer Placeholder 2"/>
          <p:cNvSpPr>
            <a:spLocks noGrp="1"/>
          </p:cNvSpPr>
          <p:nvPr>
            <p:ph type="ftr" sz="quarter" idx="11"/>
          </p:nvPr>
        </p:nvSpPr>
        <p:spPr/>
        <p:txBody>
          <a:bodyPr/>
          <a:lstStyle/>
          <a:p>
            <a:r>
              <a:rPr lang="en-US"/>
              <a:t>Footer Text</a:t>
            </a:r>
          </a:p>
        </p:txBody>
      </p:sp>
      <p:sp>
        <p:nvSpPr>
          <p:cNvPr id="4" name="Slide Number Placeholder 3"/>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9932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18BBB94-68E6-4675-A946-F1C5994EDBD7}"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6030353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C3B8377-21E3-4835-B75D-4E2847E2750F}" type="datetime1">
              <a:rPr lang="en-US" smtClean="0"/>
              <a:t>4/6/18</a:t>
            </a:fld>
            <a:endParaRPr lang="en-US"/>
          </a:p>
        </p:txBody>
      </p:sp>
      <p:sp>
        <p:nvSpPr>
          <p:cNvPr id="6" name="Footer Placeholder 5"/>
          <p:cNvSpPr>
            <a:spLocks noGrp="1"/>
          </p:cNvSpPr>
          <p:nvPr>
            <p:ph type="ftr" sz="quarter" idx="11"/>
          </p:nvPr>
        </p:nvSpPr>
        <p:spPr/>
        <p:txBody>
          <a:bodyPr/>
          <a:lstStyle/>
          <a:p>
            <a:r>
              <a:rPr lang="en-US"/>
              <a:t>Footer Text</a:t>
            </a:r>
          </a:p>
        </p:txBody>
      </p:sp>
      <p:sp>
        <p:nvSpPr>
          <p:cNvPr id="7" name="Slide Number Placeholder 6"/>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240570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AAC1FD-925A-B340-8EB5-DBA9C3397271}" type="datetimeFigureOut">
              <a:rPr lang="en-US" smtClean="0"/>
              <a:t>4/6/18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BE5503-B384-F040-A244-85913E229CCB}" type="slidenum">
              <a:rPr lang="en-US" smtClean="0"/>
              <a:t>‹#›</a:t>
            </a:fld>
            <a:endParaRPr lang="en-US"/>
          </a:p>
        </p:txBody>
      </p:sp>
    </p:spTree>
    <p:extLst>
      <p:ext uri="{BB962C8B-B14F-4D97-AF65-F5344CB8AC3E}">
        <p14:creationId xmlns:p14="http://schemas.microsoft.com/office/powerpoint/2010/main" val="347631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A600BB2-27C5-458B-ABCE-839C88CF47CE}" type="datetime1">
              <a:rPr lang="en-US" smtClean="0"/>
              <a:t>4/6/18</a:t>
            </a:fld>
            <a:endParaRPr lang="en-US"/>
          </a:p>
        </p:txBody>
      </p:sp>
      <p:sp>
        <p:nvSpPr>
          <p:cNvPr id="5" name="Footer Placeholder 4"/>
          <p:cNvSpPr>
            <a:spLocks noGrp="1"/>
          </p:cNvSpPr>
          <p:nvPr>
            <p:ph type="ftr" sz="quarter" idx="11"/>
          </p:nvPr>
        </p:nvSpPr>
        <p:spPr/>
        <p:txBody>
          <a:bodyPr/>
          <a:lstStyle/>
          <a:p>
            <a:r>
              <a:rPr lang="en-US"/>
              <a:t>Footer Text</a:t>
            </a:r>
          </a:p>
        </p:txBody>
      </p:sp>
      <p:sp>
        <p:nvSpPr>
          <p:cNvPr id="6" name="Slide Number Placeholder 5"/>
          <p:cNvSpPr>
            <a:spLocks noGrp="1"/>
          </p:cNvSpPr>
          <p:nvPr>
            <p:ph type="sldNum" sz="quarter" idx="12"/>
          </p:nvPr>
        </p:nvSpPr>
        <p:spPr/>
        <p:txBody>
          <a:bodyPr/>
          <a:lstStyle/>
          <a:p>
            <a:fld id="{BA9B540C-44DA-4F69-89C9-7C84606640D3}" type="slidenum">
              <a:rPr lang="en-US" smtClean="0"/>
              <a:pPr/>
              <a:t>‹#›</a:t>
            </a:fld>
            <a:endParaRPr lang="en-US"/>
          </a:p>
        </p:txBody>
      </p:sp>
    </p:spTree>
    <p:extLst>
      <p:ext uri="{BB962C8B-B14F-4D97-AF65-F5344CB8AC3E}">
        <p14:creationId xmlns:p14="http://schemas.microsoft.com/office/powerpoint/2010/main" val="14808820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929161"/>
            <a:ext cx="7886699" cy="4928839"/>
          </a:xfrm>
        </p:spPr>
        <p:txBody>
          <a:bodyPr>
            <a:normAutofit/>
          </a:bodyPr>
          <a:lstStyle>
            <a:lvl1pPr marL="344488" indent="-344488">
              <a:buSzPct val="125000"/>
              <a:buFont typeface="Wingdings" charset="2"/>
              <a:buChar char="§"/>
              <a:tabLst/>
              <a:defRPr sz="3200" b="1"/>
            </a:lvl1pPr>
            <a:lvl2pPr marL="690563" indent="-334963">
              <a:buFont typeface="Courier New" charset="0"/>
              <a:buChar char="o"/>
              <a:tabLst/>
              <a:defRPr sz="2800">
                <a:solidFill>
                  <a:schemeClr val="tx1">
                    <a:lumMod val="75000"/>
                    <a:lumOff val="25000"/>
                  </a:schemeClr>
                </a:solidFill>
              </a:defRPr>
            </a:lvl2pPr>
            <a:lvl3pPr marL="1035050" indent="-344488">
              <a:buFont typeface="Wingdings" charset="2"/>
              <a:buChar char="§"/>
              <a:tabLst/>
              <a:defRPr sz="2600">
                <a:solidFill>
                  <a:schemeClr val="tx1">
                    <a:lumMod val="75000"/>
                    <a:lumOff val="25000"/>
                  </a:schemeClr>
                </a:solidFill>
              </a:defRPr>
            </a:lvl3pPr>
            <a:lvl4pPr marL="1381125" indent="-346075">
              <a:buSzPct val="75000"/>
              <a:buFont typeface="Courier New" charset="0"/>
              <a:buChar char="o"/>
              <a:tabLst/>
              <a:defRPr sz="2400">
                <a:solidFill>
                  <a:schemeClr val="tx1">
                    <a:lumMod val="75000"/>
                    <a:lumOff val="25000"/>
                  </a:schemeClr>
                </a:solidFill>
              </a:defRPr>
            </a:lvl4pPr>
            <a:lvl5pPr marL="1714500" indent="-344488">
              <a:buFont typeface="Arial" charset="0"/>
              <a:buChar char="•"/>
              <a:tabLst/>
              <a:defRPr sz="2400">
                <a:solidFill>
                  <a:schemeClr val="tx1">
                    <a:lumMod val="75000"/>
                    <a:lumOff val="25000"/>
                  </a:schemeClr>
                </a:solidFill>
              </a:defRPr>
            </a:lvl5pPr>
            <a:lvl6pPr marL="2000250" indent="-285750">
              <a:buFont typeface="Arial" charset="0"/>
              <a:buChar char="•"/>
              <a:defRPr sz="2400">
                <a:solidFill>
                  <a:schemeClr val="tx1">
                    <a:lumMod val="75000"/>
                    <a:lumOff val="25000"/>
                  </a:schemeClr>
                </a:solidFill>
              </a:defRPr>
            </a:lvl6pPr>
            <a:lvl7pPr>
              <a:defRPr sz="2400">
                <a:solidFill>
                  <a:schemeClr val="tx1">
                    <a:lumMod val="75000"/>
                    <a:lumOff val="25000"/>
                  </a:schemeClr>
                </a:solidFill>
              </a:defRPr>
            </a:lvl7pPr>
            <a:lvl8pPr>
              <a:defRPr sz="2400">
                <a:solidFill>
                  <a:schemeClr val="tx1">
                    <a:lumMod val="75000"/>
                    <a:lumOff val="25000"/>
                  </a:schemeClr>
                </a:solidFill>
              </a:defRPr>
            </a:lvl8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sz="2400" dirty="0"/>
              <a:t>Eighth level</a:t>
            </a:r>
            <a:endParaRPr lang="en-US" dirty="0"/>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6">
              <a:lumMod val="75000"/>
            </a:schemeClr>
          </a:solidFill>
          <a:ln>
            <a:solidFill>
              <a:schemeClr val="accent6">
                <a:lumMod val="75000"/>
              </a:schemeClr>
            </a:solidFill>
          </a:ln>
        </p:spPr>
        <p:txBody>
          <a:bodyPr>
            <a:normAutofit/>
          </a:bodyPr>
          <a:lstStyle>
            <a:lvl1pPr marL="128588" indent="0">
              <a:tabLst/>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588108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2959" y="1929161"/>
            <a:ext cx="7543801" cy="4928839"/>
          </a:xfrm>
        </p:spPr>
        <p:txBody>
          <a:bodyPr>
            <a:normAutofit/>
          </a:bodyPr>
          <a:lstStyle>
            <a:lvl1pPr>
              <a:defRPr sz="3200" b="1"/>
            </a:lvl1pPr>
            <a:lvl2pPr marL="577850" indent="-222250">
              <a:tabLst/>
              <a:defRPr sz="2800"/>
            </a:lvl2pPr>
            <a:lvl3pPr marL="801688" indent="-223838">
              <a:tabLst/>
              <a:defRPr sz="2400"/>
            </a:lvl3pPr>
            <a:lvl4pPr marL="1035050" indent="-233363">
              <a:tabLst/>
              <a:defRPr sz="2400"/>
            </a:lvl4pPr>
            <a:lvl5pPr marL="1257300" indent="-233363">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6010507" y="1750741"/>
            <a:ext cx="184731" cy="369332"/>
          </a:xfrm>
          <a:prstGeom prst="rect">
            <a:avLst/>
          </a:prstGeom>
          <a:noFill/>
        </p:spPr>
        <p:txBody>
          <a:bodyPr wrap="none" rtlCol="0">
            <a:spAutoFit/>
          </a:bodyPr>
          <a:lstStyle/>
          <a:p>
            <a:endParaRPr lang="en-US" dirty="0"/>
          </a:p>
        </p:txBody>
      </p:sp>
      <p:sp>
        <p:nvSpPr>
          <p:cNvPr id="12" name="Title 11"/>
          <p:cNvSpPr>
            <a:spLocks noGrp="1"/>
          </p:cNvSpPr>
          <p:nvPr>
            <p:ph type="title"/>
          </p:nvPr>
        </p:nvSpPr>
        <p:spPr>
          <a:solidFill>
            <a:schemeClr val="accent2">
              <a:lumMod val="75000"/>
            </a:schemeClr>
          </a:solidFill>
        </p:spPr>
        <p:txBody>
          <a:bodyPr>
            <a:normAutofit/>
          </a:bodyPr>
          <a:lstStyle>
            <a:lvl1pPr>
              <a:defRPr sz="4400" b="1">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16499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p:txBody>
          <a:bodyPr vert="horz" lIns="45720" tIns="0" rIns="45720" bIns="0"/>
          <a:lstStyle>
            <a:lvl1pPr marL="344488" indent="-344488">
              <a:buSzPct val="125000"/>
              <a:buFont typeface="Wingdings" charset="2"/>
              <a:buChar char="§"/>
              <a:tabLst/>
              <a:defRPr sz="3200" b="1"/>
            </a:lvl1pPr>
            <a:lvl2pPr marL="690563" indent="-346075">
              <a:buFont typeface="Courier New" charset="0"/>
              <a:buChar char="o"/>
              <a:tabLst/>
              <a:defRPr sz="2800"/>
            </a:lvl2pPr>
            <a:lvl3pPr marL="1035050" indent="-344488">
              <a:buFont typeface="Wingdings" charset="2"/>
              <a:buChar char="§"/>
              <a:tabLst/>
              <a:defRPr sz="2400"/>
            </a:lvl3pPr>
            <a:lvl4pPr marL="1381125" indent="-346075">
              <a:buSzPct val="75000"/>
              <a:buFont typeface="Courier New" charset="0"/>
              <a:buChar char="o"/>
              <a:tabLst/>
              <a:defRPr sz="2400"/>
            </a:lvl4pPr>
            <a:lvl5pPr marL="1714500" indent="-355600">
              <a:buFont typeface="Arial" charset="0"/>
              <a:buChar char="•"/>
              <a:tabLst/>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p:cNvSpPr>
            <a:spLocks noGrp="1"/>
          </p:cNvSpPr>
          <p:nvPr>
            <p:ph type="title"/>
          </p:nvPr>
        </p:nvSpPr>
        <p:spPr>
          <a:xfrm>
            <a:off x="822960" y="286605"/>
            <a:ext cx="7543800" cy="1285718"/>
          </a:xfrm>
        </p:spPr>
        <p:txBody>
          <a:bodyPr/>
          <a:lstStyle/>
          <a:p>
            <a:r>
              <a:rPr lang="en-US"/>
              <a:t>Click to edit Master title style</a:t>
            </a:r>
          </a:p>
        </p:txBody>
      </p:sp>
    </p:spTree>
    <p:extLst>
      <p:ext uri="{BB962C8B-B14F-4D97-AF65-F5344CB8AC3E}">
        <p14:creationId xmlns:p14="http://schemas.microsoft.com/office/powerpoint/2010/main" val="750440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4986D-6BE9-4264-908F-02DB36FD8D6C}" type="datetime1">
              <a:rPr lang="en-US" smtClean="0"/>
              <a:t>4/6/18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US"/>
              <a:t>Footer Text</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A9B540C-44DA-4F69-89C9-7C84606640D3}" type="slidenum">
              <a:rPr lang="en-US" smtClean="0"/>
              <a:pPr/>
              <a:t>‹#›</a:t>
            </a:fld>
            <a:endParaRPr lang="en-US" dirty="0"/>
          </a:p>
        </p:txBody>
      </p:sp>
    </p:spTree>
    <p:extLst>
      <p:ext uri="{BB962C8B-B14F-4D97-AF65-F5344CB8AC3E}">
        <p14:creationId xmlns:p14="http://schemas.microsoft.com/office/powerpoint/2010/main" val="154331323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34" r:id="rId12"/>
    <p:sldLayoutId id="2147483744" r:id="rId13"/>
    <p:sldLayoutId id="2147483742"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53138"/>
            <a:ext cx="7772400" cy="2302334"/>
          </a:xfrm>
          <a:solidFill>
            <a:schemeClr val="tx2">
              <a:lumMod val="20000"/>
              <a:lumOff val="80000"/>
            </a:schemeClr>
          </a:solidFill>
        </p:spPr>
        <p:txBody>
          <a:bodyPr>
            <a:normAutofit fontScale="90000"/>
          </a:bodyPr>
          <a:lstStyle/>
          <a:p>
            <a:pPr algn="ctr"/>
            <a:r>
              <a:rPr lang="en-US" sz="8800" b="1" dirty="0">
                <a:solidFill>
                  <a:schemeClr val="tx1"/>
                </a:solidFill>
              </a:rPr>
              <a:t>Celebrating the Servant-Savior</a:t>
            </a:r>
            <a:endParaRPr lang="en-US" sz="6000" dirty="0"/>
          </a:p>
        </p:txBody>
      </p:sp>
      <p:sp>
        <p:nvSpPr>
          <p:cNvPr id="3" name="Subtitle 2"/>
          <p:cNvSpPr>
            <a:spLocks noGrp="1"/>
          </p:cNvSpPr>
          <p:nvPr>
            <p:ph type="subTitle" idx="1"/>
          </p:nvPr>
        </p:nvSpPr>
        <p:spPr>
          <a:xfrm>
            <a:off x="685800" y="4526295"/>
            <a:ext cx="7772400" cy="2227117"/>
          </a:xfrm>
        </p:spPr>
        <p:txBody>
          <a:bodyPr>
            <a:noAutofit/>
          </a:bodyPr>
          <a:lstStyle/>
          <a:p>
            <a:pPr algn="l">
              <a:spcBef>
                <a:spcPts val="0"/>
              </a:spcBef>
            </a:pPr>
            <a:r>
              <a:rPr lang="en-US" sz="2800" b="0" dirty="0">
                <a:solidFill>
                  <a:schemeClr val="bg1"/>
                </a:solidFill>
              </a:rPr>
              <a:t>Jason S. </a:t>
            </a:r>
            <a:r>
              <a:rPr lang="en-US" sz="2800" b="0" dirty="0" err="1">
                <a:solidFill>
                  <a:schemeClr val="bg1"/>
                </a:solidFill>
              </a:rPr>
              <a:t>DeRouchie</a:t>
            </a:r>
            <a:r>
              <a:rPr lang="en-US" sz="2800" b="0" dirty="0">
                <a:solidFill>
                  <a:schemeClr val="bg1"/>
                </a:solidFill>
              </a:rPr>
              <a:t>, PhD</a:t>
            </a:r>
          </a:p>
          <a:p>
            <a:pPr algn="l">
              <a:spcBef>
                <a:spcPts val="0"/>
              </a:spcBef>
            </a:pPr>
            <a:r>
              <a:rPr lang="en-US" sz="2400" b="0" dirty="0">
                <a:solidFill>
                  <a:schemeClr val="bg1">
                    <a:lumMod val="85000"/>
                  </a:schemeClr>
                </a:solidFill>
              </a:rPr>
              <a:t>Professor of Old Testament and Biblical Theology</a:t>
            </a:r>
          </a:p>
          <a:p>
            <a:pPr algn="l">
              <a:spcBef>
                <a:spcPts val="0"/>
              </a:spcBef>
            </a:pPr>
            <a:r>
              <a:rPr lang="en-US" sz="2400" b="0" dirty="0">
                <a:solidFill>
                  <a:schemeClr val="bg1">
                    <a:lumMod val="85000"/>
                  </a:schemeClr>
                </a:solidFill>
              </a:rPr>
              <a:t>Bethlehem College &amp; Seminary</a:t>
            </a:r>
          </a:p>
          <a:p>
            <a:pPr algn="l">
              <a:spcBef>
                <a:spcPts val="0"/>
              </a:spcBef>
            </a:pPr>
            <a:r>
              <a:rPr lang="en-US" sz="2400" b="0" dirty="0" err="1">
                <a:solidFill>
                  <a:schemeClr val="bg1">
                    <a:lumMod val="85000"/>
                  </a:schemeClr>
                </a:solidFill>
              </a:rPr>
              <a:t>www.jasonderouchie.com</a:t>
            </a:r>
            <a:endParaRPr lang="en-US" sz="2400" b="0" dirty="0">
              <a:solidFill>
                <a:schemeClr val="bg1">
                  <a:lumMod val="85000"/>
                </a:schemeClr>
              </a:solidFill>
            </a:endParaRPr>
          </a:p>
          <a:p>
            <a:pPr algn="l">
              <a:spcBef>
                <a:spcPts val="0"/>
              </a:spcBef>
            </a:pPr>
            <a:endParaRPr lang="en-US" sz="2400" b="0" dirty="0">
              <a:solidFill>
                <a:schemeClr val="bg1">
                  <a:lumMod val="85000"/>
                </a:schemeClr>
              </a:solidFill>
            </a:endParaRPr>
          </a:p>
          <a:p>
            <a:pPr algn="l">
              <a:spcBef>
                <a:spcPts val="0"/>
              </a:spcBef>
            </a:pPr>
            <a:r>
              <a:rPr lang="en-US" sz="2400" b="0" dirty="0">
                <a:solidFill>
                  <a:schemeClr val="bg1">
                    <a:lumMod val="85000"/>
                  </a:schemeClr>
                </a:solidFill>
              </a:rPr>
              <a:t>Bethlehem Baptist Church, spring 2018</a:t>
            </a:r>
          </a:p>
        </p:txBody>
      </p:sp>
      <p:sp>
        <p:nvSpPr>
          <p:cNvPr id="4" name="TextBox 3"/>
          <p:cNvSpPr txBox="1"/>
          <p:nvPr/>
        </p:nvSpPr>
        <p:spPr>
          <a:xfrm>
            <a:off x="1094014" y="3233052"/>
            <a:ext cx="6939643" cy="1015663"/>
          </a:xfrm>
          <a:prstGeom prst="rect">
            <a:avLst/>
          </a:prstGeom>
          <a:solidFill>
            <a:schemeClr val="tx2">
              <a:lumMod val="50000"/>
            </a:schemeClr>
          </a:solidFill>
        </p:spPr>
        <p:txBody>
          <a:bodyPr wrap="square" rtlCol="0">
            <a:spAutoFit/>
          </a:bodyPr>
          <a:lstStyle/>
          <a:p>
            <a:pPr algn="ctr"/>
            <a:r>
              <a:rPr lang="en-US" sz="6000" dirty="0">
                <a:solidFill>
                  <a:srgbClr val="FFFF00"/>
                </a:solidFill>
              </a:rPr>
              <a:t>The Gospel of Isaiah</a:t>
            </a:r>
          </a:p>
        </p:txBody>
      </p:sp>
    </p:spTree>
    <p:extLst>
      <p:ext uri="{BB962C8B-B14F-4D97-AF65-F5344CB8AC3E}">
        <p14:creationId xmlns:p14="http://schemas.microsoft.com/office/powerpoint/2010/main" val="625838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458788" indent="-458788">
              <a:buNone/>
            </a:pPr>
            <a:r>
              <a:rPr lang="en-US" sz="2800" b="0" dirty="0"/>
              <a:t>I. 	Yahweh Foresees His Servant’s Global Exaltation through Substitutionary Suffering (52:13–15)</a:t>
            </a:r>
          </a:p>
          <a:p>
            <a:pPr marL="458788" indent="-458788">
              <a:buNone/>
            </a:pPr>
            <a:r>
              <a:rPr lang="en-US" sz="2800" b="0" dirty="0">
                <a:solidFill>
                  <a:schemeClr val="tx1">
                    <a:lumMod val="75000"/>
                    <a:lumOff val="25000"/>
                  </a:schemeClr>
                </a:solidFill>
              </a:rPr>
              <a:t>II.	The Prophet Describes the Servant’s Substitutionary Suffering (53:1–10)</a:t>
            </a:r>
          </a:p>
          <a:p>
            <a:pPr marL="458788" indent="-458788">
              <a:buNone/>
            </a:pPr>
            <a:r>
              <a:rPr lang="en-US" sz="2800" b="0" dirty="0"/>
              <a:t>III. Yahweh Promises to Reward His Servant’s Substitutionary Suffering with the Prize of a Global People (53:11–12)</a:t>
            </a:r>
          </a:p>
        </p:txBody>
      </p:sp>
      <p:sp>
        <p:nvSpPr>
          <p:cNvPr id="3" name="Title 2"/>
          <p:cNvSpPr>
            <a:spLocks noGrp="1"/>
          </p:cNvSpPr>
          <p:nvPr>
            <p:ph type="title"/>
          </p:nvPr>
        </p:nvSpPr>
        <p:spPr>
          <a:xfrm>
            <a:off x="628650" y="228600"/>
            <a:ext cx="7886700" cy="1612557"/>
          </a:xfrm>
          <a:solidFill>
            <a:schemeClr val="accent2">
              <a:lumMod val="75000"/>
            </a:schemeClr>
          </a:solidFill>
          <a:ln>
            <a:solidFill>
              <a:schemeClr val="accent2">
                <a:lumMod val="75000"/>
              </a:schemeClr>
            </a:solidFill>
          </a:ln>
        </p:spPr>
        <p:txBody>
          <a:bodyPr>
            <a:noAutofit/>
          </a:bodyPr>
          <a:lstStyle/>
          <a:p>
            <a:r>
              <a:rPr lang="en-US" sz="3600" dirty="0"/>
              <a:t>ISAIAH 52:13–53:12</a:t>
            </a:r>
            <a:br>
              <a:rPr lang="en-US" sz="3600" dirty="0"/>
            </a:br>
            <a:r>
              <a:rPr lang="en-US" sz="3200" dirty="0"/>
              <a:t>The Servant’s Global Exaltation and Reward through Substitutionary Suffering</a:t>
            </a:r>
          </a:p>
        </p:txBody>
      </p:sp>
    </p:spTree>
    <p:extLst>
      <p:ext uri="{BB962C8B-B14F-4D97-AF65-F5344CB8AC3E}">
        <p14:creationId xmlns:p14="http://schemas.microsoft.com/office/powerpoint/2010/main" val="2137361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2131541"/>
            <a:ext cx="7886699" cy="4726459"/>
          </a:xfrm>
        </p:spPr>
        <p:txBody>
          <a:bodyPr>
            <a:normAutofit/>
          </a:bodyPr>
          <a:lstStyle/>
          <a:p>
            <a:r>
              <a:rPr lang="en-US" dirty="0"/>
              <a:t>The declaration of </a:t>
            </a:r>
            <a:r>
              <a:rPr lang="en-US"/>
              <a:t>his exaltation </a:t>
            </a:r>
            <a:r>
              <a:rPr lang="en-US" dirty="0"/>
              <a:t>(52:13)</a:t>
            </a:r>
          </a:p>
          <a:p>
            <a:pPr lvl="1"/>
            <a:r>
              <a:rPr lang="en-US" dirty="0"/>
              <a:t>He will act “wisely.”</a:t>
            </a:r>
          </a:p>
          <a:p>
            <a:pPr lvl="2"/>
            <a:r>
              <a:rPr lang="en-US" sz="2200" u="sng" dirty="0"/>
              <a:t>Isa 11:2</a:t>
            </a:r>
            <a:r>
              <a:rPr lang="en-US" sz="2200" dirty="0"/>
              <a:t>. And the Spirit of the LORD shall rest upon him, the Spirit of wisdom and understanding, the Spirit of counsel and might, the Spirit of knowledge and the fear of the LORD.</a:t>
            </a:r>
          </a:p>
        </p:txBody>
      </p:sp>
      <p:sp>
        <p:nvSpPr>
          <p:cNvPr id="3" name="Title 2"/>
          <p:cNvSpPr>
            <a:spLocks noGrp="1"/>
          </p:cNvSpPr>
          <p:nvPr>
            <p:ph type="title"/>
          </p:nvPr>
        </p:nvSpPr>
        <p:spPr>
          <a:xfrm>
            <a:off x="628650" y="365126"/>
            <a:ext cx="7886700" cy="1564035"/>
          </a:xfrm>
        </p:spPr>
        <p:txBody>
          <a:bodyPr>
            <a:noAutofit/>
          </a:bodyPr>
          <a:lstStyle/>
          <a:p>
            <a:r>
              <a:rPr lang="en-US" sz="3600" dirty="0"/>
              <a:t>Yahweh Foresees His Servant’s Global Exaltation through Substitutionary Suffering (52:13–15)</a:t>
            </a:r>
          </a:p>
        </p:txBody>
      </p:sp>
    </p:spTree>
    <p:extLst>
      <p:ext uri="{BB962C8B-B14F-4D97-AF65-F5344CB8AC3E}">
        <p14:creationId xmlns:p14="http://schemas.microsoft.com/office/powerpoint/2010/main" val="1327203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2533"/>
            <a:ext cx="7886699" cy="6485467"/>
          </a:xfrm>
        </p:spPr>
        <p:txBody>
          <a:bodyPr>
            <a:normAutofit/>
          </a:bodyPr>
          <a:lstStyle/>
          <a:p>
            <a:pPr lvl="1"/>
            <a:r>
              <a:rPr lang="en-US" sz="2400" dirty="0"/>
              <a:t>What does it mean that he will be “high and lifted up”?</a:t>
            </a:r>
          </a:p>
          <a:p>
            <a:pPr lvl="2"/>
            <a:r>
              <a:rPr lang="en-US" sz="2400" dirty="0"/>
              <a:t>What are the two options?</a:t>
            </a:r>
          </a:p>
          <a:p>
            <a:pPr lvl="3"/>
            <a:r>
              <a:rPr lang="en-US" i="1" dirty="0"/>
              <a:t>His crucifixion. </a:t>
            </a:r>
            <a:r>
              <a:rPr lang="en-US" u="sng" dirty="0"/>
              <a:t>John 3:14–15</a:t>
            </a:r>
            <a:r>
              <a:rPr lang="en-US" dirty="0"/>
              <a:t>. And as Moses lifted up the serpent in the wilderness, so must the Son of Man be lifted up, </a:t>
            </a:r>
            <a:r>
              <a:rPr lang="en-US" baseline="30000" dirty="0"/>
              <a:t>15</a:t>
            </a:r>
            <a:r>
              <a:rPr lang="en-US" dirty="0"/>
              <a:t> that whoever believes in him may have eternal life.</a:t>
            </a:r>
          </a:p>
          <a:p>
            <a:pPr lvl="3"/>
            <a:r>
              <a:rPr lang="en-US" i="1" dirty="0"/>
              <a:t>His enthronement. </a:t>
            </a:r>
            <a:r>
              <a:rPr lang="en-US" u="sng" dirty="0"/>
              <a:t>Phil 2:8–9</a:t>
            </a:r>
            <a:r>
              <a:rPr lang="en-US" dirty="0"/>
              <a:t>. He humbled himself by becoming obedient to the point of death, even death on a cross. </a:t>
            </a:r>
            <a:r>
              <a:rPr lang="en-US" baseline="30000" dirty="0"/>
              <a:t>9</a:t>
            </a:r>
            <a:r>
              <a:rPr lang="en-US" dirty="0"/>
              <a:t> Therefore God has highly exalted him and bestowed on him the name that is above every name.</a:t>
            </a:r>
          </a:p>
          <a:p>
            <a:pPr lvl="2"/>
            <a:r>
              <a:rPr lang="en-US" sz="2400" dirty="0"/>
              <a:t>How do we decide? </a:t>
            </a:r>
          </a:p>
          <a:p>
            <a:pPr lvl="3"/>
            <a:r>
              <a:rPr lang="en-US" dirty="0"/>
              <a:t>See Isa 6:1 and 57:15</a:t>
            </a:r>
          </a:p>
        </p:txBody>
      </p:sp>
    </p:spTree>
    <p:extLst>
      <p:ext uri="{BB962C8B-B14F-4D97-AF65-F5344CB8AC3E}">
        <p14:creationId xmlns:p14="http://schemas.microsoft.com/office/powerpoint/2010/main" val="2508835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28650" y="372533"/>
            <a:ext cx="7886699" cy="6485467"/>
          </a:xfrm>
        </p:spPr>
        <p:txBody>
          <a:bodyPr>
            <a:normAutofit/>
          </a:bodyPr>
          <a:lstStyle/>
          <a:p>
            <a:pPr lvl="1"/>
            <a:r>
              <a:rPr lang="en-US" sz="2400" dirty="0"/>
              <a:t>What does it mean that he will be “high and lifted up”?</a:t>
            </a:r>
          </a:p>
          <a:p>
            <a:pPr lvl="2"/>
            <a:r>
              <a:rPr lang="en-US" sz="2400" dirty="0"/>
              <a:t>What are the two options?</a:t>
            </a:r>
          </a:p>
          <a:p>
            <a:pPr lvl="3"/>
            <a:r>
              <a:rPr lang="en-US" i="1" dirty="0"/>
              <a:t>His crucifixion. </a:t>
            </a:r>
            <a:r>
              <a:rPr lang="en-US" u="sng" dirty="0"/>
              <a:t>John 3:14–15</a:t>
            </a:r>
            <a:r>
              <a:rPr lang="en-US" dirty="0"/>
              <a:t>. And as Moses lifted up the serpent in the wilderness, so must the Son of Man be lifted up, </a:t>
            </a:r>
            <a:r>
              <a:rPr lang="en-US" baseline="30000" dirty="0"/>
              <a:t>15</a:t>
            </a:r>
            <a:r>
              <a:rPr lang="en-US" dirty="0"/>
              <a:t> that whoever believes in him may have eternal life.</a:t>
            </a:r>
          </a:p>
          <a:p>
            <a:pPr lvl="3"/>
            <a:r>
              <a:rPr lang="en-US" b="1" i="1" dirty="0"/>
              <a:t>His enthronement. </a:t>
            </a:r>
            <a:r>
              <a:rPr lang="en-US" u="sng" dirty="0"/>
              <a:t>Phil 2:8–9</a:t>
            </a:r>
            <a:r>
              <a:rPr lang="en-US" dirty="0"/>
              <a:t>. He humbled himself by becoming obedient to the point of death, even death on a cross. </a:t>
            </a:r>
            <a:r>
              <a:rPr lang="en-US" baseline="30000" dirty="0"/>
              <a:t>9</a:t>
            </a:r>
            <a:r>
              <a:rPr lang="en-US" dirty="0"/>
              <a:t> Therefore God has highly exalted him and bestowed on him the name that is above every name.</a:t>
            </a:r>
          </a:p>
          <a:p>
            <a:pPr lvl="2"/>
            <a:r>
              <a:rPr lang="en-US" sz="2400" dirty="0"/>
              <a:t>How do we decide? </a:t>
            </a:r>
          </a:p>
          <a:p>
            <a:pPr lvl="3"/>
            <a:r>
              <a:rPr lang="en-US" dirty="0"/>
              <a:t>See Isa 6:1 and 57:15</a:t>
            </a:r>
          </a:p>
        </p:txBody>
      </p:sp>
    </p:spTree>
    <p:extLst>
      <p:ext uri="{BB962C8B-B14F-4D97-AF65-F5344CB8AC3E}">
        <p14:creationId xmlns:p14="http://schemas.microsoft.com/office/powerpoint/2010/main" val="2158974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2">
                                            <p:txEl>
                                              <p:pRg st="2" end="2"/>
                                            </p:txEl>
                                          </p:spTgt>
                                        </p:tgtEl>
                                        <p:attrNameLst>
                                          <p:attrName>style.opacity</p:attrName>
                                        </p:attrNameLst>
                                      </p:cBhvr>
                                      <p:to>
                                        <p:strVal val="0.5"/>
                                      </p:to>
                                    </p:set>
                                    <p:animEffect filter="image" prLst="opacity: 0.5">
                                      <p:cBhvr rctx="IE">
                                        <p:cTn id="7" dur="indefinite"/>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136763</TotalTime>
  <Words>328</Words>
  <Application>Microsoft Macintosh PowerPoint</Application>
  <PresentationFormat>On-screen Show (4:3)</PresentationFormat>
  <Paragraphs>30</Paragraphs>
  <Slides>5</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Courier New</vt:lpstr>
      <vt:lpstr>Wingdings</vt:lpstr>
      <vt:lpstr>Office Theme</vt:lpstr>
      <vt:lpstr>Celebrating the Servant-Savior</vt:lpstr>
      <vt:lpstr>ISAIAH 52:13–53:12 The Servant’s Global Exaltation and Reward through Substitutionary Suffering</vt:lpstr>
      <vt:lpstr>Yahweh Foresees His Servant’s Global Exaltation through Substitutionary Suffering (52:13–15)</vt:lpstr>
      <vt:lpstr>PowerPoint Presentation</vt:lpstr>
      <vt:lpstr>PowerPoint Presentation</vt:lpstr>
    </vt:vector>
  </TitlesOfParts>
  <Company>Bethlehem College and Seminary</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Zephaniah</dc:title>
  <dc:creator>Jason DeRouchie</dc:creator>
  <cp:lastModifiedBy>––</cp:lastModifiedBy>
  <cp:revision>1289</cp:revision>
  <dcterms:created xsi:type="dcterms:W3CDTF">2015-09-20T10:17:33Z</dcterms:created>
  <dcterms:modified xsi:type="dcterms:W3CDTF">2018-04-06T14:28:27Z</dcterms:modified>
</cp:coreProperties>
</file>