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8"/>
  </p:notesMasterIdLst>
  <p:sldIdLst>
    <p:sldId id="787" r:id="rId2"/>
    <p:sldId id="788" r:id="rId3"/>
    <p:sldId id="781" r:id="rId4"/>
    <p:sldId id="783" r:id="rId5"/>
    <p:sldId id="784" r:id="rId6"/>
    <p:sldId id="78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686"/>
    <p:restoredTop sz="93121"/>
  </p:normalViewPr>
  <p:slideViewPr>
    <p:cSldViewPr snapToGrid="0" snapToObjects="1">
      <p:cViewPr varScale="1">
        <p:scale>
          <a:sx n="95" d="100"/>
          <a:sy n="95" d="100"/>
        </p:scale>
        <p:origin x="1376" y="1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15890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1412265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37296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8788" indent="-458788">
              <a:buNone/>
            </a:pPr>
            <a:r>
              <a:rPr lang="en-US" sz="2800" b="0" dirty="0"/>
              <a:t>I. 	The corporate response to God’s reign and salvation (52:1–6)</a:t>
            </a:r>
          </a:p>
          <a:p>
            <a:pPr marL="920750" indent="-450850">
              <a:buNone/>
            </a:pPr>
            <a:r>
              <a:rPr lang="en-US" sz="2400" b="0" dirty="0">
                <a:solidFill>
                  <a:schemeClr val="tx1">
                    <a:lumMod val="75000"/>
                    <a:lumOff val="25000"/>
                  </a:schemeClr>
                </a:solidFill>
              </a:rPr>
              <a:t>A. 	The call for Jerusalem to wake up, strengthen herself, and dress like a priest (5:1)</a:t>
            </a:r>
          </a:p>
          <a:p>
            <a:pPr marL="920750" indent="-450850">
              <a:buNone/>
            </a:pPr>
            <a:r>
              <a:rPr lang="en-US" sz="2400" b="0" dirty="0">
                <a:solidFill>
                  <a:schemeClr val="tx1">
                    <a:lumMod val="75000"/>
                    <a:lumOff val="25000"/>
                  </a:schemeClr>
                </a:solidFill>
              </a:rPr>
              <a:t>B. 	The call for Jerusalem to remove her fetters (5:2–6)</a:t>
            </a:r>
          </a:p>
          <a:p>
            <a:pPr marL="458788" indent="-458788">
              <a:buNone/>
            </a:pPr>
            <a:r>
              <a:rPr lang="en-US" sz="2800" b="0" dirty="0"/>
              <a:t>II. The personal response to God’s reign and salvation (52:7–12)</a:t>
            </a:r>
          </a:p>
          <a:p>
            <a:pPr marL="920750" indent="-450850">
              <a:buNone/>
            </a:pPr>
            <a:r>
              <a:rPr lang="en-US" sz="2400" b="0" dirty="0">
                <a:solidFill>
                  <a:schemeClr val="tx1">
                    <a:lumMod val="75000"/>
                    <a:lumOff val="25000"/>
                  </a:schemeClr>
                </a:solidFill>
              </a:rPr>
              <a:t>A. 	The messengers good news of God’s reign and salvation (5:7)</a:t>
            </a:r>
          </a:p>
          <a:p>
            <a:pPr marL="920750" indent="-450850">
              <a:buNone/>
            </a:pPr>
            <a:r>
              <a:rPr lang="en-US" sz="2400" b="0" dirty="0">
                <a:solidFill>
                  <a:schemeClr val="tx1">
                    <a:lumMod val="75000"/>
                    <a:lumOff val="25000"/>
                  </a:schemeClr>
                </a:solidFill>
              </a:rPr>
              <a:t>B. 	The watchmen’s call to respond to God’s reign and salvation (5:8–12)</a:t>
            </a:r>
          </a:p>
          <a:p>
            <a:pPr marL="920750" indent="-450850">
              <a:buNone/>
            </a:pPr>
            <a:r>
              <a:rPr lang="en-US" sz="2400" b="0" dirty="0">
                <a:solidFill>
                  <a:schemeClr val="tx1">
                    <a:lumMod val="75000"/>
                    <a:lumOff val="25000"/>
                  </a:schemeClr>
                </a:solidFill>
              </a:rPr>
              <a:t>	1. A call to rejoice (5:8–10)</a:t>
            </a:r>
          </a:p>
          <a:p>
            <a:pPr marL="920750" indent="-450850">
              <a:buNone/>
            </a:pPr>
            <a:r>
              <a:rPr lang="en-US" sz="2400" b="0" dirty="0">
                <a:solidFill>
                  <a:schemeClr val="tx1">
                    <a:lumMod val="75000"/>
                    <a:lumOff val="25000"/>
                  </a:schemeClr>
                </a:solidFill>
              </a:rPr>
              <a:t>	2. A call to depart and be purified (5:11–12)</a:t>
            </a:r>
          </a:p>
        </p:txBody>
      </p:sp>
      <p:sp>
        <p:nvSpPr>
          <p:cNvPr id="3" name="Title 2"/>
          <p:cNvSpPr>
            <a:spLocks noGrp="1"/>
          </p:cNvSpPr>
          <p:nvPr>
            <p:ph type="title"/>
          </p:nvPr>
        </p:nvSpPr>
        <p:spPr>
          <a:solidFill>
            <a:schemeClr val="accent2">
              <a:lumMod val="75000"/>
            </a:schemeClr>
          </a:solidFill>
          <a:ln>
            <a:solidFill>
              <a:schemeClr val="accent2">
                <a:lumMod val="75000"/>
              </a:schemeClr>
            </a:solidFill>
          </a:ln>
        </p:spPr>
        <p:txBody>
          <a:bodyPr>
            <a:noAutofit/>
          </a:bodyPr>
          <a:lstStyle/>
          <a:p>
            <a:r>
              <a:rPr lang="en-US" sz="3600" dirty="0"/>
              <a:t>ISAIAH 52:1–12: </a:t>
            </a:r>
            <a:br>
              <a:rPr lang="en-US" sz="3600" dirty="0"/>
            </a:br>
            <a:r>
              <a:rPr lang="en-US" sz="3600" dirty="0"/>
              <a:t>Participate in the 2</a:t>
            </a:r>
            <a:r>
              <a:rPr lang="en-US" sz="3600" baseline="30000" dirty="0"/>
              <a:t>nd</a:t>
            </a:r>
            <a:r>
              <a:rPr lang="en-US" sz="3600" dirty="0"/>
              <a:t> Exodus</a:t>
            </a:r>
          </a:p>
        </p:txBody>
      </p:sp>
    </p:spTree>
    <p:extLst>
      <p:ext uri="{BB962C8B-B14F-4D97-AF65-F5344CB8AC3E}">
        <p14:creationId xmlns:p14="http://schemas.microsoft.com/office/powerpoint/2010/main" val="186554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39365"/>
            <a:ext cx="7886699" cy="6518635"/>
          </a:xfrm>
        </p:spPr>
        <p:txBody>
          <a:bodyPr>
            <a:normAutofit/>
          </a:bodyPr>
          <a:lstStyle/>
          <a:p>
            <a:r>
              <a:rPr lang="en-US" dirty="0"/>
              <a:t>A call to depart and be purified (52:11–12)</a:t>
            </a:r>
          </a:p>
          <a:p>
            <a:pPr lvl="1"/>
            <a:r>
              <a:rPr lang="en-US" i="1" dirty="0"/>
              <a:t>The nature: </a:t>
            </a:r>
            <a:r>
              <a:rPr lang="en-US" dirty="0"/>
              <a:t>A new exodus and pilgrimage</a:t>
            </a:r>
          </a:p>
          <a:p>
            <a:pPr lvl="1"/>
            <a:r>
              <a:rPr lang="en-US" i="1" dirty="0"/>
              <a:t>The focus: </a:t>
            </a:r>
            <a:r>
              <a:rPr lang="en-US" dirty="0"/>
              <a:t>Departure from a sphere (sin) and not a place (Babylon).</a:t>
            </a:r>
          </a:p>
        </p:txBody>
      </p:sp>
    </p:spTree>
    <p:extLst>
      <p:ext uri="{BB962C8B-B14F-4D97-AF65-F5344CB8AC3E}">
        <p14:creationId xmlns:p14="http://schemas.microsoft.com/office/powerpoint/2010/main" val="93119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7645"/>
            <a:ext cx="7886699" cy="6490355"/>
          </a:xfrm>
        </p:spPr>
        <p:txBody>
          <a:bodyPr>
            <a:normAutofit fontScale="92500" lnSpcReduction="10000"/>
          </a:bodyPr>
          <a:lstStyle/>
          <a:p>
            <a:pPr lvl="1"/>
            <a:r>
              <a:rPr lang="en-US" i="1" dirty="0"/>
              <a:t>The people: </a:t>
            </a:r>
            <a:r>
              <a:rPr lang="en-US" dirty="0"/>
              <a:t>The new priests of the Lord (52:1; cf. </a:t>
            </a:r>
            <a:r>
              <a:rPr lang="en-US" dirty="0" err="1"/>
              <a:t>Num</a:t>
            </a:r>
            <a:r>
              <a:rPr lang="en-US" dirty="0"/>
              <a:t> 1:50–51)</a:t>
            </a:r>
          </a:p>
          <a:p>
            <a:pPr lvl="2"/>
            <a:r>
              <a:rPr lang="en-US" u="sng" dirty="0"/>
              <a:t>Isa 56:6–7</a:t>
            </a:r>
            <a:r>
              <a:rPr lang="en-US" dirty="0"/>
              <a:t>.  And the foreigners who join themselves to the LORD, to minister to him, to love the name of the LORD, and to be his servants, everyone who keeps the Sabbath and does not profane it, and holds fast my covenant—</a:t>
            </a:r>
            <a:r>
              <a:rPr lang="en-US" baseline="30000" dirty="0"/>
              <a:t>7</a:t>
            </a:r>
            <a:r>
              <a:rPr lang="en-US" dirty="0"/>
              <a:t> these I will bring to my holy mountain, and make them joyful in my house of prayer; their burnt offerings and their sacrifices will be accepted on my altar; for my house shall be called a house of prayer for all peoples.</a:t>
            </a:r>
          </a:p>
          <a:p>
            <a:pPr lvl="2"/>
            <a:r>
              <a:rPr lang="en-US" u="sng" dirty="0"/>
              <a:t>Isa 66:20–21</a:t>
            </a:r>
            <a:r>
              <a:rPr lang="en-US" dirty="0"/>
              <a:t>. And they shall bring all your brothers from all the nations as an offering to the LORD, on horses and in chariots and in litters and on mules and on dromedaries, to my holy mountain Jerusalem, says the LORD, just as the Israelites bring their grain offering in a clean vessel to the house of the LORD. </a:t>
            </a:r>
            <a:r>
              <a:rPr lang="en-US" baseline="30000" dirty="0"/>
              <a:t>21</a:t>
            </a:r>
            <a:r>
              <a:rPr lang="en-US" dirty="0"/>
              <a:t> And some of them also I will take for priests and for Levites, says the LORD.</a:t>
            </a:r>
          </a:p>
        </p:txBody>
      </p:sp>
    </p:spTree>
    <p:extLst>
      <p:ext uri="{BB962C8B-B14F-4D97-AF65-F5344CB8AC3E}">
        <p14:creationId xmlns:p14="http://schemas.microsoft.com/office/powerpoint/2010/main" val="147654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7645"/>
            <a:ext cx="7886699" cy="6490355"/>
          </a:xfrm>
        </p:spPr>
        <p:txBody>
          <a:bodyPr>
            <a:normAutofit lnSpcReduction="10000"/>
          </a:bodyPr>
          <a:lstStyle/>
          <a:p>
            <a:pPr lvl="2"/>
            <a:r>
              <a:rPr lang="en-US" u="sng" dirty="0"/>
              <a:t>1 Pet 2:5, 9</a:t>
            </a:r>
            <a:r>
              <a:rPr lang="en-US" dirty="0"/>
              <a:t>. You yourselves like living stones are being built up as a spiritual house, to be a holy priesthood, to offer spiritual sacrifices acceptable to God through Jesus Christ</a:t>
            </a:r>
            <a:r>
              <a:rPr lang="mr-IN" dirty="0"/>
              <a:t>…</a:t>
            </a:r>
            <a:r>
              <a:rPr lang="en-US" dirty="0"/>
              <a:t>. </a:t>
            </a:r>
            <a:r>
              <a:rPr lang="en-US" baseline="30000" dirty="0"/>
              <a:t>9</a:t>
            </a:r>
            <a:r>
              <a:rPr lang="en-US" dirty="0"/>
              <a:t> But you are a chosen race, a royal priesthood, a holy nation, a people for his own possession, that you may proclaim the </a:t>
            </a:r>
            <a:r>
              <a:rPr lang="en-US" dirty="0" err="1"/>
              <a:t>excellencies</a:t>
            </a:r>
            <a:r>
              <a:rPr lang="en-US" dirty="0"/>
              <a:t> of him who called you out of darkness into his marvelous light.</a:t>
            </a:r>
          </a:p>
          <a:p>
            <a:pPr lvl="2"/>
            <a:r>
              <a:rPr lang="en-US" u="sng" dirty="0"/>
              <a:t>2 </a:t>
            </a:r>
            <a:r>
              <a:rPr lang="en-US" u="sng" dirty="0" err="1"/>
              <a:t>Cor</a:t>
            </a:r>
            <a:r>
              <a:rPr lang="en-US" u="sng" dirty="0"/>
              <a:t> 6:16–18</a:t>
            </a:r>
            <a:r>
              <a:rPr lang="en-US" dirty="0"/>
              <a:t>. What agreement has the temple of God with idols? For we are the temple of the living God; as God said, “I will make my dwelling among them and walk among them, and I will be their God, and they shall be my people. </a:t>
            </a:r>
            <a:r>
              <a:rPr lang="en-US" baseline="30000" dirty="0"/>
              <a:t>17</a:t>
            </a:r>
            <a:r>
              <a:rPr lang="en-US" dirty="0"/>
              <a:t> Therefore </a:t>
            </a:r>
            <a:r>
              <a:rPr lang="en-US" b="1" dirty="0"/>
              <a:t>go out from their midst, and be separate from them, says the Lord, and touch no unclean thing</a:t>
            </a:r>
            <a:r>
              <a:rPr lang="en-US" dirty="0"/>
              <a:t>; then I will welcome you, </a:t>
            </a:r>
            <a:r>
              <a:rPr lang="en-US" baseline="30000" dirty="0"/>
              <a:t>18</a:t>
            </a:r>
            <a:r>
              <a:rPr lang="en-US" dirty="0"/>
              <a:t> and I will be a father to you, and you shall be sons and daughters to me, says the Lord Almighty.” (Cf. Lev 26:12; </a:t>
            </a:r>
            <a:r>
              <a:rPr lang="en-US" dirty="0" err="1"/>
              <a:t>Ezek</a:t>
            </a:r>
            <a:r>
              <a:rPr lang="en-US" dirty="0"/>
              <a:t> 37:27; Isa 52:11; 43:6)</a:t>
            </a:r>
          </a:p>
        </p:txBody>
      </p:sp>
    </p:spTree>
    <p:extLst>
      <p:ext uri="{BB962C8B-B14F-4D97-AF65-F5344CB8AC3E}">
        <p14:creationId xmlns:p14="http://schemas.microsoft.com/office/powerpoint/2010/main" val="165163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pPr lvl="1"/>
            <a:r>
              <a:rPr lang="en-US" i="1" dirty="0"/>
              <a:t>The qualification: </a:t>
            </a:r>
            <a:r>
              <a:rPr lang="en-US" dirty="0"/>
              <a:t>no haste or flight (52:12ab)</a:t>
            </a:r>
          </a:p>
          <a:p>
            <a:pPr lvl="2"/>
            <a:r>
              <a:rPr lang="en-US" u="sng" dirty="0" err="1"/>
              <a:t>Exod</a:t>
            </a:r>
            <a:r>
              <a:rPr lang="en-US" u="sng" dirty="0"/>
              <a:t> 12:11, 33, 39</a:t>
            </a:r>
            <a:r>
              <a:rPr lang="en-US" dirty="0"/>
              <a:t>. In this manner you shall eat it: with your belt fastened, your sandals on your feet, and your staff in your hand. And you shall eat it </a:t>
            </a:r>
            <a:r>
              <a:rPr lang="en-US" b="1" dirty="0"/>
              <a:t>in haste</a:t>
            </a:r>
            <a:r>
              <a:rPr lang="en-US" dirty="0"/>
              <a:t>. It is the LORD’s Passover…. </a:t>
            </a:r>
            <a:r>
              <a:rPr lang="en-US" baseline="30000" dirty="0"/>
              <a:t>33</a:t>
            </a:r>
            <a:r>
              <a:rPr lang="en-US" dirty="0"/>
              <a:t> The Egyptians were urgent with the people to send them out of the land in haste. For they said, “We shall all be dead.” … </a:t>
            </a:r>
            <a:r>
              <a:rPr lang="en-US" baseline="30000" dirty="0"/>
              <a:t>39</a:t>
            </a:r>
            <a:r>
              <a:rPr lang="en-US" dirty="0"/>
              <a:t> And they baked unleavened cakes of the dough that they had brought out of Egypt, for it was not leavened, because they were thrust out of Egypt and could not wait, nor had they prepared any provisions for themselves.</a:t>
            </a:r>
          </a:p>
          <a:p>
            <a:pPr lvl="1"/>
            <a:r>
              <a:rPr lang="en-US" i="1" dirty="0"/>
              <a:t>The reason for the qualification: </a:t>
            </a:r>
            <a:r>
              <a:rPr lang="en-US" dirty="0"/>
              <a:t>God is with them (52:12cd)</a:t>
            </a:r>
          </a:p>
        </p:txBody>
      </p:sp>
    </p:spTree>
    <p:extLst>
      <p:ext uri="{BB962C8B-B14F-4D97-AF65-F5344CB8AC3E}">
        <p14:creationId xmlns:p14="http://schemas.microsoft.com/office/powerpoint/2010/main" val="2704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0" end="0"/>
                                            </p:txEl>
                                          </p:spTgt>
                                        </p:tgtEl>
                                        <p:attrNameLst>
                                          <p:attrName>style.opacity</p:attrName>
                                        </p:attrNameLst>
                                      </p:cBhvr>
                                      <p:to>
                                        <p:strVal val="0.5"/>
                                      </p:to>
                                    </p:set>
                                    <p:animEffect filter="image" prLst="opacity: 0.5">
                                      <p:cBhvr rctx="IE">
                                        <p:cTn id="11" dur="indefinite"/>
                                        <p:tgtEl>
                                          <p:spTgt spid="2">
                                            <p:txEl>
                                              <p:pRg st="0" end="0"/>
                                            </p:txEl>
                                          </p:spTgt>
                                        </p:tgtEl>
                                      </p:cBhvr>
                                    </p:animEffect>
                                  </p:childTnLst>
                                </p:cTn>
                              </p:par>
                              <p:par>
                                <p:cTn id="12" presetID="9" presetClass="emph" presetSubtype="0" nodeType="withEffect">
                                  <p:stCondLst>
                                    <p:cond delay="0"/>
                                  </p:stCondLst>
                                  <p:childTnLst>
                                    <p:set>
                                      <p:cBhvr>
                                        <p:cTn id="13" dur="indefinite"/>
                                        <p:tgtEl>
                                          <p:spTgt spid="2">
                                            <p:txEl>
                                              <p:pRg st="1" end="1"/>
                                            </p:txEl>
                                          </p:spTgt>
                                        </p:tgtEl>
                                        <p:attrNameLst>
                                          <p:attrName>style.opacity</p:attrName>
                                        </p:attrNameLst>
                                      </p:cBhvr>
                                      <p:to>
                                        <p:strVal val="0.5"/>
                                      </p:to>
                                    </p:set>
                                    <p:animEffect filter="image" prLst="opacity: 0.5">
                                      <p:cBhvr rctx="IE">
                                        <p:cTn id="14" dur="indefinite"/>
                                        <p:tgtEl>
                                          <p:spTgt spid="2">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135041</TotalTime>
  <Words>359</Words>
  <Application>Microsoft Macintosh PowerPoint</Application>
  <PresentationFormat>On-screen Show (4:3)</PresentationFormat>
  <Paragraphs>30</Paragraphs>
  <Slides>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Courier New</vt:lpstr>
      <vt:lpstr>Mangal</vt:lpstr>
      <vt:lpstr>Wingdings</vt:lpstr>
      <vt:lpstr>Office Theme</vt:lpstr>
      <vt:lpstr>Celebrating the Servant-Savior</vt:lpstr>
      <vt:lpstr>ISAIAH 52:1–12:  Participate in the 2nd Exodus</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1186</cp:revision>
  <dcterms:created xsi:type="dcterms:W3CDTF">2015-09-20T10:17:33Z</dcterms:created>
  <dcterms:modified xsi:type="dcterms:W3CDTF">2018-04-06T14:42:05Z</dcterms:modified>
</cp:coreProperties>
</file>