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14"/>
  </p:notesMasterIdLst>
  <p:sldIdLst>
    <p:sldId id="768" r:id="rId2"/>
    <p:sldId id="786" r:id="rId3"/>
    <p:sldId id="780" r:id="rId4"/>
    <p:sldId id="777" r:id="rId5"/>
    <p:sldId id="779" r:id="rId6"/>
    <p:sldId id="778" r:id="rId7"/>
    <p:sldId id="776" r:id="rId8"/>
    <p:sldId id="772" r:id="rId9"/>
    <p:sldId id="785" r:id="rId10"/>
    <p:sldId id="789" r:id="rId11"/>
    <p:sldId id="775" r:id="rId12"/>
    <p:sldId id="773"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9686"/>
    <p:restoredTop sz="93121"/>
  </p:normalViewPr>
  <p:slideViewPr>
    <p:cSldViewPr snapToGrid="0" snapToObjects="1">
      <p:cViewPr varScale="1">
        <p:scale>
          <a:sx n="95" d="100"/>
          <a:sy n="95" d="100"/>
        </p:scale>
        <p:origin x="1376" y="176"/>
      </p:cViewPr>
      <p:guideLst>
        <p:guide orient="horz" pos="2160"/>
        <p:guide pos="2880"/>
      </p:guideLst>
    </p:cSldViewPr>
  </p:slideViewPr>
  <p:notesTextViewPr>
    <p:cViewPr>
      <p:scale>
        <a:sx n="100" d="100"/>
        <a:sy n="100" d="100"/>
      </p:scale>
      <p:origin x="0" y="0"/>
    </p:cViewPr>
  </p:notesTextViewPr>
  <p:sorterViewPr>
    <p:cViewPr>
      <p:scale>
        <a:sx n="162" d="100"/>
        <a:sy n="162"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DC763-114C-D341-9AE2-A44CC367268A}" type="datetimeFigureOut">
              <a:rPr lang="en-US" smtClean="0"/>
              <a:t>4/6/18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6F3CF-DD11-2948-8740-1768DF17D4A6}" type="slidenum">
              <a:rPr lang="en-US" smtClean="0"/>
              <a:t>‹#›</a:t>
            </a:fld>
            <a:endParaRPr lang="en-US"/>
          </a:p>
        </p:txBody>
      </p:sp>
    </p:spTree>
    <p:extLst>
      <p:ext uri="{BB962C8B-B14F-4D97-AF65-F5344CB8AC3E}">
        <p14:creationId xmlns:p14="http://schemas.microsoft.com/office/powerpoint/2010/main" val="58149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2</a:t>
            </a:fld>
            <a:endParaRPr lang="en-US"/>
          </a:p>
        </p:txBody>
      </p:sp>
    </p:spTree>
    <p:extLst>
      <p:ext uri="{BB962C8B-B14F-4D97-AF65-F5344CB8AC3E}">
        <p14:creationId xmlns:p14="http://schemas.microsoft.com/office/powerpoint/2010/main" val="1363285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4</a:t>
            </a:fld>
            <a:endParaRPr lang="en-US"/>
          </a:p>
        </p:txBody>
      </p:sp>
    </p:spTree>
    <p:extLst>
      <p:ext uri="{BB962C8B-B14F-4D97-AF65-F5344CB8AC3E}">
        <p14:creationId xmlns:p14="http://schemas.microsoft.com/office/powerpoint/2010/main" val="667793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5</a:t>
            </a:fld>
            <a:endParaRPr lang="en-US"/>
          </a:p>
        </p:txBody>
      </p:sp>
    </p:spTree>
    <p:extLst>
      <p:ext uri="{BB962C8B-B14F-4D97-AF65-F5344CB8AC3E}">
        <p14:creationId xmlns:p14="http://schemas.microsoft.com/office/powerpoint/2010/main" val="1761125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6</a:t>
            </a:fld>
            <a:endParaRPr lang="en-US"/>
          </a:p>
        </p:txBody>
      </p:sp>
    </p:spTree>
    <p:extLst>
      <p:ext uri="{BB962C8B-B14F-4D97-AF65-F5344CB8AC3E}">
        <p14:creationId xmlns:p14="http://schemas.microsoft.com/office/powerpoint/2010/main" val="2063230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7</a:t>
            </a:fld>
            <a:endParaRPr lang="en-US"/>
          </a:p>
        </p:txBody>
      </p:sp>
    </p:spTree>
    <p:extLst>
      <p:ext uri="{BB962C8B-B14F-4D97-AF65-F5344CB8AC3E}">
        <p14:creationId xmlns:p14="http://schemas.microsoft.com/office/powerpoint/2010/main" val="1534416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8</a:t>
            </a:fld>
            <a:endParaRPr lang="en-US"/>
          </a:p>
        </p:txBody>
      </p:sp>
    </p:spTree>
    <p:extLst>
      <p:ext uri="{BB962C8B-B14F-4D97-AF65-F5344CB8AC3E}">
        <p14:creationId xmlns:p14="http://schemas.microsoft.com/office/powerpoint/2010/main" val="690078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9</a:t>
            </a:fld>
            <a:endParaRPr lang="en-US"/>
          </a:p>
        </p:txBody>
      </p:sp>
    </p:spTree>
    <p:extLst>
      <p:ext uri="{BB962C8B-B14F-4D97-AF65-F5344CB8AC3E}">
        <p14:creationId xmlns:p14="http://schemas.microsoft.com/office/powerpoint/2010/main" val="20413457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11</a:t>
            </a:fld>
            <a:endParaRPr lang="en-US"/>
          </a:p>
        </p:txBody>
      </p:sp>
    </p:spTree>
    <p:extLst>
      <p:ext uri="{BB962C8B-B14F-4D97-AF65-F5344CB8AC3E}">
        <p14:creationId xmlns:p14="http://schemas.microsoft.com/office/powerpoint/2010/main" val="1793980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12</a:t>
            </a:fld>
            <a:endParaRPr lang="en-US"/>
          </a:p>
        </p:txBody>
      </p:sp>
    </p:spTree>
    <p:extLst>
      <p:ext uri="{BB962C8B-B14F-4D97-AF65-F5344CB8AC3E}">
        <p14:creationId xmlns:p14="http://schemas.microsoft.com/office/powerpoint/2010/main" val="340741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216C5678-EE20-4FA5-88E2-6E0BD67A2E26}" type="datetime1">
              <a:rPr lang="en-US" smtClean="0"/>
              <a:t>4/6/18</a:t>
            </a:fld>
            <a:endParaRPr lang="en-US" dirty="0"/>
          </a:p>
        </p:txBody>
      </p:sp>
      <p:sp>
        <p:nvSpPr>
          <p:cNvPr id="5" name="Footer Placeholder 4"/>
          <p:cNvSpPr>
            <a:spLocks noGrp="1"/>
          </p:cNvSpPr>
          <p:nvPr>
            <p:ph type="ftr" sz="quarter" idx="11"/>
          </p:nvPr>
        </p:nvSpPr>
        <p:spPr/>
        <p:txBody>
          <a:bodyPr/>
          <a:lstStyle/>
          <a:p>
            <a:r>
              <a:rPr lang="en-US"/>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158001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4/6/18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3873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4/6/18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96112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4CF3C7-6809-4F39-BD67-A75817BDDE0A}" type="datetime1">
              <a:rPr lang="en-US" smtClean="0"/>
              <a:t>4/6/18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979263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7EAEB24-CE78-465C-A726-91D0868FA48F}" type="datetime1">
              <a:rPr lang="en-US" smtClean="0"/>
              <a:t>4/6/18</a:t>
            </a:fld>
            <a:endParaRPr lang="en-US"/>
          </a:p>
        </p:txBody>
      </p:sp>
      <p:sp>
        <p:nvSpPr>
          <p:cNvPr id="8" name="Footer Placeholder 7"/>
          <p:cNvSpPr>
            <a:spLocks noGrp="1"/>
          </p:cNvSpPr>
          <p:nvPr>
            <p:ph type="ftr" sz="quarter" idx="11"/>
          </p:nvPr>
        </p:nvSpPr>
        <p:spPr/>
        <p:txBody>
          <a:bodyPr/>
          <a:lstStyle/>
          <a:p>
            <a:r>
              <a:rPr lang="en-US"/>
              <a:t>Footer Text</a:t>
            </a:r>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5952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BAADF0-1749-4E8B-9691-B44A5F8C0895}" type="datetime1">
              <a:rPr lang="en-US" smtClean="0"/>
              <a:t>4/6/18</a:t>
            </a:fld>
            <a:endParaRPr lang="en-US"/>
          </a:p>
        </p:txBody>
      </p:sp>
      <p:sp>
        <p:nvSpPr>
          <p:cNvPr id="4" name="Footer Placeholder 3"/>
          <p:cNvSpPr>
            <a:spLocks noGrp="1"/>
          </p:cNvSpPr>
          <p:nvPr>
            <p:ph type="ftr" sz="quarter" idx="11"/>
          </p:nvPr>
        </p:nvSpPr>
        <p:spPr/>
        <p:txBody>
          <a:bodyPr/>
          <a:lstStyle/>
          <a:p>
            <a:r>
              <a:rPr lang="en-US"/>
              <a:t>Footer Text</a:t>
            </a:r>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13407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4/6/18</a:t>
            </a:fld>
            <a:endParaRPr lang="en-US"/>
          </a:p>
        </p:txBody>
      </p:sp>
      <p:sp>
        <p:nvSpPr>
          <p:cNvPr id="3" name="Footer Placeholder 2"/>
          <p:cNvSpPr>
            <a:spLocks noGrp="1"/>
          </p:cNvSpPr>
          <p:nvPr>
            <p:ph type="ftr" sz="quarter" idx="11"/>
          </p:nvPr>
        </p:nvSpPr>
        <p:spPr/>
        <p:txBody>
          <a:bodyPr/>
          <a:lstStyle/>
          <a:p>
            <a:r>
              <a:rPr lang="en-US"/>
              <a:t>Footer Text</a:t>
            </a:r>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99326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4/6/18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603035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4/6/18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240570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4/6/18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Tree>
    <p:extLst>
      <p:ext uri="{BB962C8B-B14F-4D97-AF65-F5344CB8AC3E}">
        <p14:creationId xmlns:p14="http://schemas.microsoft.com/office/powerpoint/2010/main" val="347631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600BB2-27C5-458B-ABCE-839C88CF47CE}" type="datetime1">
              <a:rPr lang="en-US" smtClean="0"/>
              <a:t>4/6/18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80882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344488" indent="-344488">
              <a:buSzPct val="125000"/>
              <a:buFont typeface="Wingdings" charset="2"/>
              <a:buChar char="§"/>
              <a:tabLst/>
              <a:defRPr sz="3200" b="1"/>
            </a:lvl1pPr>
            <a:lvl2pPr marL="690563" indent="-334963">
              <a:buFont typeface="Courier New" charset="0"/>
              <a:buChar char="o"/>
              <a:tabLst/>
              <a:defRPr sz="2800">
                <a:solidFill>
                  <a:schemeClr val="tx1">
                    <a:lumMod val="75000"/>
                    <a:lumOff val="25000"/>
                  </a:schemeClr>
                </a:solidFill>
              </a:defRPr>
            </a:lvl2pPr>
            <a:lvl3pPr marL="1035050" indent="-344488">
              <a:buFont typeface="Wingdings" charset="2"/>
              <a:buChar char="§"/>
              <a:tabLst/>
              <a:defRPr sz="2600">
                <a:solidFill>
                  <a:schemeClr val="tx1">
                    <a:lumMod val="75000"/>
                    <a:lumOff val="25000"/>
                  </a:schemeClr>
                </a:solidFill>
              </a:defRPr>
            </a:lvl3pPr>
            <a:lvl4pPr marL="1381125" indent="-346075">
              <a:buSzPct val="75000"/>
              <a:buFont typeface="Courier New" charset="0"/>
              <a:buChar char="o"/>
              <a:tabLst/>
              <a:defRPr sz="2400">
                <a:solidFill>
                  <a:schemeClr val="tx1">
                    <a:lumMod val="75000"/>
                    <a:lumOff val="25000"/>
                  </a:schemeClr>
                </a:solidFill>
              </a:defRPr>
            </a:lvl4pPr>
            <a:lvl5pPr marL="1714500" indent="-344488">
              <a:buFont typeface="Arial" charset="0"/>
              <a:buChar char="•"/>
              <a:tabLst/>
              <a:defRPr sz="2400">
                <a:solidFill>
                  <a:schemeClr val="tx1">
                    <a:lumMod val="75000"/>
                    <a:lumOff val="25000"/>
                  </a:schemeClr>
                </a:solidFill>
              </a:defRPr>
            </a:lvl5pPr>
            <a:lvl6pPr marL="2000250" indent="-285750">
              <a:buFont typeface="Arial" charset="0"/>
              <a:buChar char="•"/>
              <a:defRPr sz="2400">
                <a:solidFill>
                  <a:schemeClr val="tx1">
                    <a:lumMod val="75000"/>
                    <a:lumOff val="25000"/>
                  </a:schemeClr>
                </a:solidFill>
              </a:defRPr>
            </a:lvl6pPr>
            <a:lvl7pPr>
              <a:defRPr sz="2400">
                <a:solidFill>
                  <a:schemeClr val="tx1">
                    <a:lumMod val="75000"/>
                    <a:lumOff val="25000"/>
                  </a:schemeClr>
                </a:solidFill>
              </a:defRPr>
            </a:lvl7pPr>
            <a:lvl8pPr>
              <a:defRPr sz="2400">
                <a:solidFill>
                  <a:schemeClr val="tx1">
                    <a:lumMod val="75000"/>
                    <a:lumOff val="25000"/>
                  </a:schemeClr>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sz="2400" dirty="0"/>
              <a:t>Eighth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6">
              <a:lumMod val="75000"/>
            </a:schemeClr>
          </a:solidFill>
          <a:ln>
            <a:solidFill>
              <a:schemeClr val="accent6">
                <a:lumMod val="75000"/>
              </a:schemeClr>
            </a:solidFill>
          </a:ln>
        </p:spPr>
        <p:txBody>
          <a:bodyPr>
            <a:normAutofit/>
          </a:bodyPr>
          <a:lstStyle>
            <a:lvl1pPr marL="128588" indent="0">
              <a:tabLst/>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588108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929161"/>
            <a:ext cx="7543801" cy="4928839"/>
          </a:xfrm>
        </p:spPr>
        <p:txBody>
          <a:bodyPr>
            <a:normAutofit/>
          </a:bodyPr>
          <a:lstStyle>
            <a:lvl1pPr>
              <a:defRPr sz="3200" b="1"/>
            </a:lvl1pPr>
            <a:lvl2pPr marL="577850" indent="-222250">
              <a:tabLst/>
              <a:defRPr sz="2800"/>
            </a:lvl2pPr>
            <a:lvl3pPr marL="801688" indent="-223838">
              <a:tabLst/>
              <a:defRPr sz="2400"/>
            </a:lvl3pPr>
            <a:lvl4pPr marL="1035050" indent="-233363">
              <a:tabLst/>
              <a:defRPr sz="2400"/>
            </a:lvl4pPr>
            <a:lvl5pPr marL="1257300" indent="-233363">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2"/>
          </a:solidFill>
        </p:spPr>
        <p:txBody>
          <a:bodyPr>
            <a:normAutofit/>
          </a:bodyPr>
          <a:lstStyle>
            <a:lvl1pPr>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6499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horz" lIns="45720" tIns="0" rIns="45720" bIns="0"/>
          <a:lstStyle>
            <a:lvl1pPr marL="344488" indent="-344488">
              <a:buSzPct val="125000"/>
              <a:buFont typeface="Wingdings" charset="2"/>
              <a:buChar char="§"/>
              <a:tabLst/>
              <a:defRPr sz="3200" b="1"/>
            </a:lvl1pPr>
            <a:lvl2pPr marL="690563" indent="-346075">
              <a:buFont typeface="Courier New" charset="0"/>
              <a:buChar char="o"/>
              <a:tabLst/>
              <a:defRPr sz="2800"/>
            </a:lvl2pPr>
            <a:lvl3pPr marL="1035050" indent="-344488">
              <a:buFont typeface="Wingdings" charset="2"/>
              <a:buChar char="§"/>
              <a:tabLst/>
              <a:defRPr sz="2400"/>
            </a:lvl3pPr>
            <a:lvl4pPr marL="1381125" indent="-346075">
              <a:buSzPct val="75000"/>
              <a:buFont typeface="Courier New" charset="0"/>
              <a:buChar char="o"/>
              <a:tabLst/>
              <a:defRPr sz="2400"/>
            </a:lvl4pPr>
            <a:lvl5pPr marL="1714500" indent="-355600">
              <a:buFont typeface="Arial" charset="0"/>
              <a:buChar char="•"/>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a:xfrm>
            <a:off x="822960" y="286605"/>
            <a:ext cx="7543800" cy="1285718"/>
          </a:xfrm>
        </p:spPr>
        <p:txBody>
          <a:bodyPr/>
          <a:lstStyle/>
          <a:p>
            <a:r>
              <a:rPr lang="en-US"/>
              <a:t>Click to edit Master title style</a:t>
            </a:r>
          </a:p>
        </p:txBody>
      </p:sp>
    </p:spTree>
    <p:extLst>
      <p:ext uri="{BB962C8B-B14F-4D97-AF65-F5344CB8AC3E}">
        <p14:creationId xmlns:p14="http://schemas.microsoft.com/office/powerpoint/2010/main" val="750440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4986D-6BE9-4264-908F-02DB36FD8D6C}" type="datetime1">
              <a:rPr lang="en-US" smtClean="0"/>
              <a:t>4/6/18</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Footer Text</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54331323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34" r:id="rId12"/>
    <p:sldLayoutId id="2147483744" r:id="rId13"/>
    <p:sldLayoutId id="2147483742"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53138"/>
            <a:ext cx="7772400" cy="2302334"/>
          </a:xfrm>
          <a:solidFill>
            <a:schemeClr val="tx2">
              <a:lumMod val="20000"/>
              <a:lumOff val="80000"/>
            </a:schemeClr>
          </a:solidFill>
        </p:spPr>
        <p:txBody>
          <a:bodyPr>
            <a:normAutofit fontScale="90000"/>
          </a:bodyPr>
          <a:lstStyle/>
          <a:p>
            <a:pPr algn="ctr"/>
            <a:r>
              <a:rPr lang="en-US" sz="8800" b="1" dirty="0">
                <a:solidFill>
                  <a:schemeClr val="tx1"/>
                </a:solidFill>
              </a:rPr>
              <a:t>Celebrating the Servant-Savior</a:t>
            </a:r>
            <a:endParaRPr lang="en-US" sz="6000" dirty="0"/>
          </a:p>
        </p:txBody>
      </p:sp>
      <p:sp>
        <p:nvSpPr>
          <p:cNvPr id="3" name="Subtitle 2"/>
          <p:cNvSpPr>
            <a:spLocks noGrp="1"/>
          </p:cNvSpPr>
          <p:nvPr>
            <p:ph type="subTitle" idx="1"/>
          </p:nvPr>
        </p:nvSpPr>
        <p:spPr>
          <a:xfrm>
            <a:off x="685800" y="4526295"/>
            <a:ext cx="7772400" cy="2227117"/>
          </a:xfrm>
        </p:spPr>
        <p:txBody>
          <a:bodyPr>
            <a:noAutofit/>
          </a:bodyPr>
          <a:lstStyle/>
          <a:p>
            <a:pPr algn="l">
              <a:spcBef>
                <a:spcPts val="0"/>
              </a:spcBef>
            </a:pPr>
            <a:r>
              <a:rPr lang="en-US" sz="2800" b="0" dirty="0">
                <a:solidFill>
                  <a:schemeClr val="bg1"/>
                </a:solidFill>
              </a:rPr>
              <a:t>Jason S. </a:t>
            </a:r>
            <a:r>
              <a:rPr lang="en-US" sz="2800" b="0" dirty="0" err="1">
                <a:solidFill>
                  <a:schemeClr val="bg1"/>
                </a:solidFill>
              </a:rPr>
              <a:t>DeRouchie</a:t>
            </a:r>
            <a:r>
              <a:rPr lang="en-US" sz="2800" b="0" dirty="0">
                <a:solidFill>
                  <a:schemeClr val="bg1"/>
                </a:solidFill>
              </a:rPr>
              <a:t>, PhD</a:t>
            </a:r>
          </a:p>
          <a:p>
            <a:pPr algn="l">
              <a:spcBef>
                <a:spcPts val="0"/>
              </a:spcBef>
            </a:pPr>
            <a:r>
              <a:rPr lang="en-US" sz="2400" b="0" dirty="0">
                <a:solidFill>
                  <a:schemeClr val="bg1">
                    <a:lumMod val="85000"/>
                  </a:schemeClr>
                </a:solidFill>
              </a:rPr>
              <a:t>Professor of Old Testament and Biblical Theology</a:t>
            </a:r>
          </a:p>
          <a:p>
            <a:pPr algn="l">
              <a:spcBef>
                <a:spcPts val="0"/>
              </a:spcBef>
            </a:pPr>
            <a:r>
              <a:rPr lang="en-US" sz="2400" b="0" dirty="0">
                <a:solidFill>
                  <a:schemeClr val="bg1">
                    <a:lumMod val="85000"/>
                  </a:schemeClr>
                </a:solidFill>
              </a:rPr>
              <a:t>Bethlehem College &amp; Seminary</a:t>
            </a:r>
          </a:p>
          <a:p>
            <a:pPr algn="l">
              <a:spcBef>
                <a:spcPts val="0"/>
              </a:spcBef>
            </a:pPr>
            <a:r>
              <a:rPr lang="en-US" sz="2400" b="0" dirty="0" err="1">
                <a:solidFill>
                  <a:schemeClr val="bg1">
                    <a:lumMod val="85000"/>
                  </a:schemeClr>
                </a:solidFill>
              </a:rPr>
              <a:t>www.jasonderouchie.com</a:t>
            </a:r>
            <a:endParaRPr lang="en-US" sz="2400" b="0" dirty="0">
              <a:solidFill>
                <a:schemeClr val="bg1">
                  <a:lumMod val="85000"/>
                </a:schemeClr>
              </a:solidFill>
            </a:endParaRPr>
          </a:p>
          <a:p>
            <a:pPr algn="l">
              <a:spcBef>
                <a:spcPts val="0"/>
              </a:spcBef>
            </a:pPr>
            <a:endParaRPr lang="en-US" sz="2400" b="0" dirty="0">
              <a:solidFill>
                <a:schemeClr val="bg1">
                  <a:lumMod val="85000"/>
                </a:schemeClr>
              </a:solidFill>
            </a:endParaRPr>
          </a:p>
          <a:p>
            <a:pPr algn="l">
              <a:spcBef>
                <a:spcPts val="0"/>
              </a:spcBef>
            </a:pPr>
            <a:r>
              <a:rPr lang="en-US" sz="2400" b="0" dirty="0">
                <a:solidFill>
                  <a:schemeClr val="bg1">
                    <a:lumMod val="85000"/>
                  </a:schemeClr>
                </a:solidFill>
              </a:rPr>
              <a:t>Bethlehem Baptist Church, spring 2018</a:t>
            </a:r>
          </a:p>
        </p:txBody>
      </p:sp>
      <p:sp>
        <p:nvSpPr>
          <p:cNvPr id="4" name="TextBox 3"/>
          <p:cNvSpPr txBox="1"/>
          <p:nvPr/>
        </p:nvSpPr>
        <p:spPr>
          <a:xfrm>
            <a:off x="1094014" y="3233052"/>
            <a:ext cx="6939643" cy="1015663"/>
          </a:xfrm>
          <a:prstGeom prst="rect">
            <a:avLst/>
          </a:prstGeom>
          <a:solidFill>
            <a:schemeClr val="tx2">
              <a:lumMod val="50000"/>
            </a:schemeClr>
          </a:solidFill>
        </p:spPr>
        <p:txBody>
          <a:bodyPr wrap="square" rtlCol="0">
            <a:spAutoFit/>
          </a:bodyPr>
          <a:lstStyle/>
          <a:p>
            <a:pPr algn="ctr"/>
            <a:r>
              <a:rPr lang="en-US" sz="6000" dirty="0">
                <a:solidFill>
                  <a:srgbClr val="FFFF00"/>
                </a:solidFill>
              </a:rPr>
              <a:t>The Gospel of Isaiah</a:t>
            </a:r>
          </a:p>
        </p:txBody>
      </p:sp>
    </p:spTree>
    <p:extLst>
      <p:ext uri="{BB962C8B-B14F-4D97-AF65-F5344CB8AC3E}">
        <p14:creationId xmlns:p14="http://schemas.microsoft.com/office/powerpoint/2010/main" val="1125023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8788" indent="-458788">
              <a:buNone/>
            </a:pPr>
            <a:r>
              <a:rPr lang="en-US" sz="2800" b="0" dirty="0"/>
              <a:t>I. 	The corporate response to God’s reign and salvation (52:1–6)</a:t>
            </a:r>
          </a:p>
          <a:p>
            <a:pPr marL="920750" indent="-450850">
              <a:buNone/>
            </a:pPr>
            <a:r>
              <a:rPr lang="en-US" sz="2400" b="0" dirty="0">
                <a:solidFill>
                  <a:schemeClr val="tx1">
                    <a:lumMod val="75000"/>
                    <a:lumOff val="25000"/>
                  </a:schemeClr>
                </a:solidFill>
              </a:rPr>
              <a:t>A. 	The call for Jerusalem to wake up, strengthen herself, and dress like a priest (5:1)</a:t>
            </a:r>
          </a:p>
          <a:p>
            <a:pPr marL="920750" indent="-450850">
              <a:buNone/>
            </a:pPr>
            <a:r>
              <a:rPr lang="en-US" sz="2400" b="0" dirty="0">
                <a:solidFill>
                  <a:schemeClr val="tx1">
                    <a:lumMod val="75000"/>
                    <a:lumOff val="25000"/>
                  </a:schemeClr>
                </a:solidFill>
              </a:rPr>
              <a:t>B. 	The call for Jerusalem to remove her fetters (5:2–6)</a:t>
            </a:r>
          </a:p>
          <a:p>
            <a:pPr marL="458788" indent="-458788">
              <a:buNone/>
            </a:pPr>
            <a:r>
              <a:rPr lang="en-US" sz="2800" b="0" dirty="0"/>
              <a:t>II. The personal response to God’s reign and salvation (52:7–12)</a:t>
            </a:r>
          </a:p>
          <a:p>
            <a:pPr marL="920750" indent="-450850">
              <a:buNone/>
            </a:pPr>
            <a:r>
              <a:rPr lang="en-US" sz="2400" b="0" dirty="0">
                <a:solidFill>
                  <a:schemeClr val="tx1">
                    <a:lumMod val="75000"/>
                    <a:lumOff val="25000"/>
                  </a:schemeClr>
                </a:solidFill>
              </a:rPr>
              <a:t>A. 	The messenger’s good news of God’s reign and salvation (5:7)</a:t>
            </a:r>
          </a:p>
          <a:p>
            <a:pPr marL="920750" indent="-450850">
              <a:buNone/>
            </a:pPr>
            <a:r>
              <a:rPr lang="en-US" sz="2400" b="0" dirty="0">
                <a:solidFill>
                  <a:schemeClr val="tx1">
                    <a:lumMod val="75000"/>
                    <a:lumOff val="25000"/>
                  </a:schemeClr>
                </a:solidFill>
              </a:rPr>
              <a:t>B. 	The watchmen’s call to respond to God’s reign and salvation (5:8–12)</a:t>
            </a:r>
          </a:p>
        </p:txBody>
      </p:sp>
      <p:sp>
        <p:nvSpPr>
          <p:cNvPr id="3" name="Title 2"/>
          <p:cNvSpPr>
            <a:spLocks noGrp="1"/>
          </p:cNvSpPr>
          <p:nvPr>
            <p:ph type="title"/>
          </p:nvPr>
        </p:nvSpPr>
        <p:spPr>
          <a:solidFill>
            <a:schemeClr val="accent2">
              <a:lumMod val="75000"/>
            </a:schemeClr>
          </a:solidFill>
          <a:ln>
            <a:solidFill>
              <a:schemeClr val="accent2">
                <a:lumMod val="75000"/>
              </a:schemeClr>
            </a:solidFill>
          </a:ln>
        </p:spPr>
        <p:txBody>
          <a:bodyPr>
            <a:noAutofit/>
          </a:bodyPr>
          <a:lstStyle/>
          <a:p>
            <a:r>
              <a:rPr lang="en-US" sz="3600" dirty="0"/>
              <a:t>ISAIAH 52:1–12: </a:t>
            </a:r>
            <a:br>
              <a:rPr lang="en-US" sz="3600" dirty="0"/>
            </a:br>
            <a:r>
              <a:rPr lang="en-US" sz="3600" dirty="0"/>
              <a:t>Participate in the 2</a:t>
            </a:r>
            <a:r>
              <a:rPr lang="en-US" sz="3600" baseline="30000" dirty="0"/>
              <a:t>nd</a:t>
            </a:r>
            <a:r>
              <a:rPr lang="en-US" sz="3600" dirty="0"/>
              <a:t> Exodus</a:t>
            </a:r>
          </a:p>
        </p:txBody>
      </p:sp>
    </p:spTree>
    <p:extLst>
      <p:ext uri="{BB962C8B-B14F-4D97-AF65-F5344CB8AC3E}">
        <p14:creationId xmlns:p14="http://schemas.microsoft.com/office/powerpoint/2010/main" val="463386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The role of the messenger: </a:t>
            </a:r>
          </a:p>
          <a:p>
            <a:pPr lvl="1"/>
            <a:r>
              <a:rPr lang="en-US" u="sng" dirty="0"/>
              <a:t>2 Sam 18:27</a:t>
            </a:r>
            <a:r>
              <a:rPr lang="en-US" dirty="0"/>
              <a:t>. The watchman said, “I think the running of the first is like the running of </a:t>
            </a:r>
            <a:r>
              <a:rPr lang="en-US" dirty="0" err="1"/>
              <a:t>Ahimaaz</a:t>
            </a:r>
            <a:r>
              <a:rPr lang="en-US" dirty="0"/>
              <a:t> the son of </a:t>
            </a:r>
            <a:r>
              <a:rPr lang="en-US" dirty="0" err="1"/>
              <a:t>Zadok</a:t>
            </a:r>
            <a:r>
              <a:rPr lang="en-US" dirty="0"/>
              <a:t>.” And the king said, “He is a good man and comes with good news.”</a:t>
            </a:r>
          </a:p>
          <a:p>
            <a:pPr lvl="2"/>
            <a:endParaRPr lang="en-US" u="sng" dirty="0"/>
          </a:p>
        </p:txBody>
      </p:sp>
      <p:sp>
        <p:nvSpPr>
          <p:cNvPr id="3" name="Title 2"/>
          <p:cNvSpPr>
            <a:spLocks noGrp="1"/>
          </p:cNvSpPr>
          <p:nvPr>
            <p:ph type="title"/>
          </p:nvPr>
        </p:nvSpPr>
        <p:spPr/>
        <p:txBody>
          <a:bodyPr/>
          <a:lstStyle/>
          <a:p>
            <a:r>
              <a:rPr lang="en-US" dirty="0"/>
              <a:t>The messenger’s good news of God’s reign and salvation (5:7)</a:t>
            </a:r>
          </a:p>
        </p:txBody>
      </p:sp>
    </p:spTree>
    <p:extLst>
      <p:ext uri="{BB962C8B-B14F-4D97-AF65-F5344CB8AC3E}">
        <p14:creationId xmlns:p14="http://schemas.microsoft.com/office/powerpoint/2010/main" val="270859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273377"/>
            <a:ext cx="7886699" cy="6584624"/>
          </a:xfrm>
        </p:spPr>
        <p:txBody>
          <a:bodyPr>
            <a:normAutofit/>
          </a:bodyPr>
          <a:lstStyle/>
          <a:p>
            <a:r>
              <a:rPr lang="en-US" dirty="0"/>
              <a:t>The background to the message: Isa 1:4–8, 21–24; 42:19–22</a:t>
            </a:r>
          </a:p>
          <a:p>
            <a:pPr lvl="1"/>
            <a:r>
              <a:rPr lang="en-US" dirty="0"/>
              <a:t>What is sin? </a:t>
            </a:r>
          </a:p>
        </p:txBody>
      </p:sp>
      <p:sp>
        <p:nvSpPr>
          <p:cNvPr id="3" name="TextBox 2"/>
          <p:cNvSpPr txBox="1"/>
          <p:nvPr/>
        </p:nvSpPr>
        <p:spPr>
          <a:xfrm>
            <a:off x="1325881" y="1533465"/>
            <a:ext cx="4443983" cy="5324535"/>
          </a:xfrm>
          <a:prstGeom prst="rect">
            <a:avLst/>
          </a:prstGeom>
          <a:noFill/>
        </p:spPr>
        <p:txBody>
          <a:bodyPr wrap="square" rtlCol="0">
            <a:spAutoFit/>
          </a:bodyPr>
          <a:lstStyle/>
          <a:p>
            <a:r>
              <a:rPr lang="en-US" sz="2000" dirty="0">
                <a:solidFill>
                  <a:schemeClr val="tx1">
                    <a:lumMod val="75000"/>
                    <a:lumOff val="25000"/>
                  </a:schemeClr>
                </a:solidFill>
              </a:rPr>
              <a:t>It is the glory of God not honored.</a:t>
            </a:r>
            <a:br>
              <a:rPr lang="en-US" sz="2000" dirty="0">
                <a:solidFill>
                  <a:schemeClr val="tx1">
                    <a:lumMod val="75000"/>
                    <a:lumOff val="25000"/>
                  </a:schemeClr>
                </a:solidFill>
              </a:rPr>
            </a:br>
            <a:r>
              <a:rPr lang="en-US" sz="2000" dirty="0">
                <a:solidFill>
                  <a:schemeClr val="tx1">
                    <a:lumMod val="75000"/>
                    <a:lumOff val="25000"/>
                  </a:schemeClr>
                </a:solidFill>
              </a:rPr>
              <a:t>The holiness of God not reverenced.</a:t>
            </a:r>
            <a:br>
              <a:rPr lang="en-US" sz="2000" dirty="0">
                <a:solidFill>
                  <a:schemeClr val="tx1">
                    <a:lumMod val="75000"/>
                    <a:lumOff val="25000"/>
                  </a:schemeClr>
                </a:solidFill>
              </a:rPr>
            </a:br>
            <a:r>
              <a:rPr lang="en-US" sz="2000" dirty="0">
                <a:solidFill>
                  <a:schemeClr val="tx1">
                    <a:lumMod val="75000"/>
                    <a:lumOff val="25000"/>
                  </a:schemeClr>
                </a:solidFill>
              </a:rPr>
              <a:t>The greatness of God not admired.</a:t>
            </a:r>
            <a:br>
              <a:rPr lang="en-US" sz="2000" dirty="0">
                <a:solidFill>
                  <a:schemeClr val="tx1">
                    <a:lumMod val="75000"/>
                    <a:lumOff val="25000"/>
                  </a:schemeClr>
                </a:solidFill>
              </a:rPr>
            </a:br>
            <a:r>
              <a:rPr lang="en-US" sz="2000" dirty="0">
                <a:solidFill>
                  <a:schemeClr val="tx1">
                    <a:lumMod val="75000"/>
                    <a:lumOff val="25000"/>
                  </a:schemeClr>
                </a:solidFill>
              </a:rPr>
              <a:t>The power of God not praised.</a:t>
            </a:r>
            <a:br>
              <a:rPr lang="en-US" sz="2000" dirty="0">
                <a:solidFill>
                  <a:schemeClr val="tx1">
                    <a:lumMod val="75000"/>
                    <a:lumOff val="25000"/>
                  </a:schemeClr>
                </a:solidFill>
              </a:rPr>
            </a:br>
            <a:r>
              <a:rPr lang="en-US" sz="2000" dirty="0">
                <a:solidFill>
                  <a:schemeClr val="tx1">
                    <a:lumMod val="75000"/>
                    <a:lumOff val="25000"/>
                  </a:schemeClr>
                </a:solidFill>
              </a:rPr>
              <a:t>The truth of God not sought.</a:t>
            </a:r>
            <a:br>
              <a:rPr lang="en-US" sz="2000" dirty="0">
                <a:solidFill>
                  <a:schemeClr val="tx1">
                    <a:lumMod val="75000"/>
                    <a:lumOff val="25000"/>
                  </a:schemeClr>
                </a:solidFill>
              </a:rPr>
            </a:br>
            <a:r>
              <a:rPr lang="en-US" sz="2000" dirty="0">
                <a:solidFill>
                  <a:schemeClr val="tx1">
                    <a:lumMod val="75000"/>
                    <a:lumOff val="25000"/>
                  </a:schemeClr>
                </a:solidFill>
              </a:rPr>
              <a:t>The wisdom of God not esteemed.</a:t>
            </a:r>
            <a:br>
              <a:rPr lang="en-US" sz="2000" dirty="0">
                <a:solidFill>
                  <a:schemeClr val="tx1">
                    <a:lumMod val="75000"/>
                    <a:lumOff val="25000"/>
                  </a:schemeClr>
                </a:solidFill>
              </a:rPr>
            </a:br>
            <a:r>
              <a:rPr lang="en-US" sz="2000" dirty="0">
                <a:solidFill>
                  <a:schemeClr val="tx1">
                    <a:lumMod val="75000"/>
                    <a:lumOff val="25000"/>
                  </a:schemeClr>
                </a:solidFill>
              </a:rPr>
              <a:t>The beauty of God not treasured.</a:t>
            </a:r>
            <a:br>
              <a:rPr lang="en-US" sz="2000" dirty="0">
                <a:solidFill>
                  <a:schemeClr val="tx1">
                    <a:lumMod val="75000"/>
                    <a:lumOff val="25000"/>
                  </a:schemeClr>
                </a:solidFill>
              </a:rPr>
            </a:br>
            <a:r>
              <a:rPr lang="en-US" sz="2000" dirty="0">
                <a:solidFill>
                  <a:schemeClr val="tx1">
                    <a:lumMod val="75000"/>
                    <a:lumOff val="25000"/>
                  </a:schemeClr>
                </a:solidFill>
              </a:rPr>
              <a:t>The goodness of God not savored.</a:t>
            </a:r>
            <a:br>
              <a:rPr lang="en-US" sz="2000" dirty="0">
                <a:solidFill>
                  <a:schemeClr val="tx1">
                    <a:lumMod val="75000"/>
                    <a:lumOff val="25000"/>
                  </a:schemeClr>
                </a:solidFill>
              </a:rPr>
            </a:br>
            <a:r>
              <a:rPr lang="en-US" sz="2000" dirty="0">
                <a:solidFill>
                  <a:schemeClr val="tx1">
                    <a:lumMod val="75000"/>
                    <a:lumOff val="25000"/>
                  </a:schemeClr>
                </a:solidFill>
              </a:rPr>
              <a:t>The faithfulness of God not trusted.</a:t>
            </a:r>
            <a:br>
              <a:rPr lang="en-US" sz="2000" dirty="0">
                <a:solidFill>
                  <a:schemeClr val="tx1">
                    <a:lumMod val="75000"/>
                    <a:lumOff val="25000"/>
                  </a:schemeClr>
                </a:solidFill>
              </a:rPr>
            </a:br>
            <a:r>
              <a:rPr lang="en-US" sz="2000" dirty="0">
                <a:solidFill>
                  <a:schemeClr val="tx1">
                    <a:lumMod val="75000"/>
                    <a:lumOff val="25000"/>
                  </a:schemeClr>
                </a:solidFill>
              </a:rPr>
              <a:t>The commandments of God not obeyed.</a:t>
            </a:r>
            <a:br>
              <a:rPr lang="en-US" sz="2000" dirty="0">
                <a:solidFill>
                  <a:schemeClr val="tx1">
                    <a:lumMod val="75000"/>
                    <a:lumOff val="25000"/>
                  </a:schemeClr>
                </a:solidFill>
              </a:rPr>
            </a:br>
            <a:r>
              <a:rPr lang="en-US" sz="2000" dirty="0">
                <a:solidFill>
                  <a:schemeClr val="tx1">
                    <a:lumMod val="75000"/>
                    <a:lumOff val="25000"/>
                  </a:schemeClr>
                </a:solidFill>
              </a:rPr>
              <a:t>The justice of God not respected.</a:t>
            </a:r>
            <a:br>
              <a:rPr lang="en-US" sz="2000" dirty="0">
                <a:solidFill>
                  <a:schemeClr val="tx1">
                    <a:lumMod val="75000"/>
                    <a:lumOff val="25000"/>
                  </a:schemeClr>
                </a:solidFill>
              </a:rPr>
            </a:br>
            <a:r>
              <a:rPr lang="en-US" sz="2000" dirty="0">
                <a:solidFill>
                  <a:schemeClr val="tx1">
                    <a:lumMod val="75000"/>
                    <a:lumOff val="25000"/>
                  </a:schemeClr>
                </a:solidFill>
              </a:rPr>
              <a:t>The wrath of God not feared.</a:t>
            </a:r>
            <a:br>
              <a:rPr lang="en-US" sz="2000" dirty="0">
                <a:solidFill>
                  <a:schemeClr val="tx1">
                    <a:lumMod val="75000"/>
                    <a:lumOff val="25000"/>
                  </a:schemeClr>
                </a:solidFill>
              </a:rPr>
            </a:br>
            <a:r>
              <a:rPr lang="en-US" sz="2000" dirty="0">
                <a:solidFill>
                  <a:schemeClr val="tx1">
                    <a:lumMod val="75000"/>
                    <a:lumOff val="25000"/>
                  </a:schemeClr>
                </a:solidFill>
              </a:rPr>
              <a:t>The grace of God not cherished.</a:t>
            </a:r>
            <a:br>
              <a:rPr lang="en-US" sz="2000" dirty="0">
                <a:solidFill>
                  <a:schemeClr val="tx1">
                    <a:lumMod val="75000"/>
                    <a:lumOff val="25000"/>
                  </a:schemeClr>
                </a:solidFill>
              </a:rPr>
            </a:br>
            <a:r>
              <a:rPr lang="en-US" sz="2000" dirty="0">
                <a:solidFill>
                  <a:schemeClr val="tx1">
                    <a:lumMod val="75000"/>
                    <a:lumOff val="25000"/>
                  </a:schemeClr>
                </a:solidFill>
              </a:rPr>
              <a:t>The presence of God not prized.</a:t>
            </a:r>
            <a:br>
              <a:rPr lang="en-US" sz="2000" dirty="0">
                <a:solidFill>
                  <a:schemeClr val="tx1">
                    <a:lumMod val="75000"/>
                    <a:lumOff val="25000"/>
                  </a:schemeClr>
                </a:solidFill>
              </a:rPr>
            </a:br>
            <a:r>
              <a:rPr lang="en-US" sz="2000" dirty="0">
                <a:solidFill>
                  <a:schemeClr val="tx1">
                    <a:lumMod val="75000"/>
                    <a:lumOff val="25000"/>
                  </a:schemeClr>
                </a:solidFill>
              </a:rPr>
              <a:t>The person of God not loved.</a:t>
            </a:r>
            <a:br>
              <a:rPr lang="en-US" sz="2000" dirty="0">
                <a:solidFill>
                  <a:schemeClr val="tx1">
                    <a:lumMod val="75000"/>
                    <a:lumOff val="25000"/>
                  </a:schemeClr>
                </a:solidFill>
              </a:rPr>
            </a:br>
            <a:r>
              <a:rPr lang="en-US" sz="2000" dirty="0">
                <a:solidFill>
                  <a:schemeClr val="tx1">
                    <a:lumMod val="75000"/>
                    <a:lumOff val="25000"/>
                  </a:schemeClr>
                </a:solidFill>
              </a:rPr>
              <a:t>That is sin.”</a:t>
            </a:r>
          </a:p>
          <a:p>
            <a:pPr algn="r"/>
            <a:r>
              <a:rPr lang="en-US" sz="2000" dirty="0">
                <a:solidFill>
                  <a:schemeClr val="tx1">
                    <a:lumMod val="75000"/>
                    <a:lumOff val="25000"/>
                  </a:schemeClr>
                </a:solidFill>
              </a:rPr>
              <a:t>― John Piper</a:t>
            </a:r>
          </a:p>
        </p:txBody>
      </p:sp>
    </p:spTree>
    <p:extLst>
      <p:ext uri="{BB962C8B-B14F-4D97-AF65-F5344CB8AC3E}">
        <p14:creationId xmlns:p14="http://schemas.microsoft.com/office/powerpoint/2010/main" val="549719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282804"/>
            <a:ext cx="7886699" cy="6575197"/>
          </a:xfrm>
        </p:spPr>
        <p:txBody>
          <a:bodyPr>
            <a:normAutofit/>
          </a:bodyPr>
          <a:lstStyle/>
          <a:p>
            <a:pPr lvl="2"/>
            <a:r>
              <a:rPr lang="en-US" dirty="0"/>
              <a:t>The background to the message: Isa 1:4–8, 21–24; 42:19–22</a:t>
            </a:r>
          </a:p>
          <a:p>
            <a:pPr lvl="3"/>
            <a:r>
              <a:rPr lang="en-US" dirty="0"/>
              <a:t>What is sin? </a:t>
            </a:r>
            <a:r>
              <a:rPr lang="mr-IN" dirty="0"/>
              <a:t>…</a:t>
            </a:r>
            <a:r>
              <a:rPr lang="en-US" dirty="0"/>
              <a:t> “The wages of sin is death!” (Rom 6:23)</a:t>
            </a:r>
          </a:p>
        </p:txBody>
      </p:sp>
    </p:spTree>
    <p:extLst>
      <p:ext uri="{BB962C8B-B14F-4D97-AF65-F5344CB8AC3E}">
        <p14:creationId xmlns:p14="http://schemas.microsoft.com/office/powerpoint/2010/main" val="898733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273377"/>
            <a:ext cx="7886699" cy="6584624"/>
          </a:xfrm>
        </p:spPr>
        <p:txBody>
          <a:bodyPr>
            <a:normAutofit/>
          </a:bodyPr>
          <a:lstStyle/>
          <a:p>
            <a:pPr lvl="2"/>
            <a:r>
              <a:rPr lang="en-US" dirty="0"/>
              <a:t>The background to the message: Isa 1:4–8, 21–24; 42:19–22</a:t>
            </a:r>
          </a:p>
          <a:p>
            <a:pPr lvl="3"/>
            <a:r>
              <a:rPr lang="en-US" dirty="0"/>
              <a:t>What is sin? </a:t>
            </a:r>
            <a:r>
              <a:rPr lang="mr-IN" dirty="0"/>
              <a:t>…</a:t>
            </a:r>
            <a:r>
              <a:rPr lang="en-US" dirty="0"/>
              <a:t> “The wages of sin is death, but the free gift of God is eternal life in Christ Jesus our Lord!” (Rom 6:23)</a:t>
            </a:r>
          </a:p>
          <a:p>
            <a:pPr lvl="3"/>
            <a:r>
              <a:rPr lang="en-US" u="sng" dirty="0"/>
              <a:t>Isa 25:6–9</a:t>
            </a:r>
            <a:r>
              <a:rPr lang="en-US" dirty="0"/>
              <a:t>. On this mountain the LORD of hosts will make for all peoples a feast of rich food, a feast of well-aged wine, of rich food full of marrow, of aged wine well refined. </a:t>
            </a:r>
            <a:r>
              <a:rPr lang="en-US" baseline="30000" dirty="0"/>
              <a:t>7</a:t>
            </a:r>
            <a:r>
              <a:rPr lang="en-US" dirty="0"/>
              <a:t> And he will swallow up on this mountain the covering that is cast over all peoples, the veil that is spread over all nations. </a:t>
            </a:r>
            <a:r>
              <a:rPr lang="en-US" baseline="30000" dirty="0"/>
              <a:t>8</a:t>
            </a:r>
            <a:r>
              <a:rPr lang="en-US" dirty="0"/>
              <a:t> He will swallow up death forever; and the Lord GOD will wipe away tears from all faces, and the reproach of his people he will take away from all the earth, for the LORD has spoken. </a:t>
            </a:r>
            <a:r>
              <a:rPr lang="en-US" baseline="30000" dirty="0"/>
              <a:t>9</a:t>
            </a:r>
            <a:r>
              <a:rPr lang="en-US" dirty="0"/>
              <a:t> It will be said on that day, “Behold, this is our God; we have waited for him, that he might save us. This is the LORD; we have waited for him; let us be glad and rejoice in his salvation.”</a:t>
            </a:r>
          </a:p>
          <a:p>
            <a:pPr lvl="3"/>
            <a:endParaRPr lang="en-US" u="sng" dirty="0"/>
          </a:p>
        </p:txBody>
      </p:sp>
    </p:spTree>
    <p:extLst>
      <p:ext uri="{BB962C8B-B14F-4D97-AF65-F5344CB8AC3E}">
        <p14:creationId xmlns:p14="http://schemas.microsoft.com/office/powerpoint/2010/main" val="1467469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26721"/>
            <a:ext cx="7886699" cy="6431280"/>
          </a:xfrm>
        </p:spPr>
        <p:txBody>
          <a:bodyPr>
            <a:normAutofit/>
          </a:bodyPr>
          <a:lstStyle/>
          <a:p>
            <a:r>
              <a:rPr lang="en-US" dirty="0"/>
              <a:t>The nature of the message:</a:t>
            </a:r>
          </a:p>
          <a:p>
            <a:pPr lvl="1"/>
            <a:r>
              <a:rPr lang="en-US" dirty="0"/>
              <a:t>“Good news” &gt; peace, happiness, salvation, “Your God reigns”</a:t>
            </a:r>
          </a:p>
          <a:p>
            <a:pPr lvl="1"/>
            <a:r>
              <a:rPr lang="en-US" u="sng" dirty="0"/>
              <a:t>Isa 40:9–11</a:t>
            </a:r>
            <a:r>
              <a:rPr lang="en-US" dirty="0"/>
              <a:t>. Go on up to a high mountain, O Zion, herald of good news; lift up your voice with strength, O Jerusalem, herald of good news; lift it up, fear not; say to the cities of Judah, “Behold your God!” </a:t>
            </a:r>
            <a:r>
              <a:rPr lang="en-US" baseline="30000" dirty="0"/>
              <a:t>10</a:t>
            </a:r>
            <a:r>
              <a:rPr lang="en-US" dirty="0"/>
              <a:t> Behold, the Lord GOD comes with might, and his arm rules for him; behold, his reward is with him, and his recompense before him. </a:t>
            </a:r>
            <a:r>
              <a:rPr lang="en-US" baseline="30000" dirty="0"/>
              <a:t>11</a:t>
            </a:r>
            <a:r>
              <a:rPr lang="en-US" dirty="0"/>
              <a:t> He will tend his flock like a shepherd; he will gather the lambs in his arms; he will carry them in his bosom, and gently lead those that are with young.</a:t>
            </a:r>
          </a:p>
          <a:p>
            <a:pPr lvl="2"/>
            <a:endParaRPr lang="en-US" dirty="0"/>
          </a:p>
        </p:txBody>
      </p:sp>
    </p:spTree>
    <p:extLst>
      <p:ext uri="{BB962C8B-B14F-4D97-AF65-F5344CB8AC3E}">
        <p14:creationId xmlns:p14="http://schemas.microsoft.com/office/powerpoint/2010/main" val="1173560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26721"/>
            <a:ext cx="7886699" cy="6431280"/>
          </a:xfrm>
        </p:spPr>
        <p:txBody>
          <a:bodyPr>
            <a:normAutofit/>
          </a:bodyPr>
          <a:lstStyle/>
          <a:p>
            <a:r>
              <a:rPr lang="en-US" dirty="0"/>
              <a:t>The identification of the messenger: </a:t>
            </a:r>
          </a:p>
          <a:p>
            <a:pPr lvl="1"/>
            <a:r>
              <a:rPr lang="en-US" dirty="0"/>
              <a:t>YHWH? “It is I who speak” (v. 6)</a:t>
            </a:r>
          </a:p>
          <a:p>
            <a:pPr lvl="1"/>
            <a:r>
              <a:rPr lang="en-US" dirty="0"/>
              <a:t>The Servant Savior? </a:t>
            </a:r>
          </a:p>
          <a:p>
            <a:pPr lvl="2"/>
            <a:r>
              <a:rPr lang="en-US" dirty="0"/>
              <a:t>“The LORD has bared his holy arm” (v. 10; cf. 53:1)</a:t>
            </a:r>
          </a:p>
          <a:p>
            <a:pPr lvl="2"/>
            <a:r>
              <a:rPr lang="en-US" u="sng" dirty="0"/>
              <a:t>Isa 61:1–2</a:t>
            </a:r>
            <a:r>
              <a:rPr lang="en-US" dirty="0"/>
              <a:t>. The Spirit of the Lord GOD is upon me because the LORD has anointed me to </a:t>
            </a:r>
            <a:r>
              <a:rPr lang="en-US" b="1" dirty="0"/>
              <a:t>bring good news </a:t>
            </a:r>
            <a:r>
              <a:rPr lang="en-US" dirty="0"/>
              <a:t>to the poor; he has sent me to bind up the brokenhearted, to proclaim liberty to the captives, and the opening of the prison to those who are bound; </a:t>
            </a:r>
            <a:r>
              <a:rPr lang="en-US" baseline="30000" dirty="0"/>
              <a:t>2</a:t>
            </a:r>
            <a:r>
              <a:rPr lang="en-US" dirty="0"/>
              <a:t> to proclaim the year of the LORD’s favor, and the day of vengeance of our God.” (Cf. Luke 4:18–19)</a:t>
            </a:r>
          </a:p>
          <a:p>
            <a:pPr lvl="2"/>
            <a:r>
              <a:rPr lang="en-US" u="sng" dirty="0"/>
              <a:t>Luke 4:43</a:t>
            </a:r>
            <a:r>
              <a:rPr lang="en-US" dirty="0"/>
              <a:t>. I must preach </a:t>
            </a:r>
            <a:r>
              <a:rPr lang="en-US" b="1" dirty="0"/>
              <a:t>the good news of the kingdom of God </a:t>
            </a:r>
            <a:r>
              <a:rPr lang="en-US" dirty="0"/>
              <a:t>to the other towns as well; for I was sent for this purpose.</a:t>
            </a:r>
          </a:p>
          <a:p>
            <a:pPr lvl="3"/>
            <a:endParaRPr lang="en-US" u="sng" dirty="0"/>
          </a:p>
        </p:txBody>
      </p:sp>
    </p:spTree>
    <p:extLst>
      <p:ext uri="{BB962C8B-B14F-4D97-AF65-F5344CB8AC3E}">
        <p14:creationId xmlns:p14="http://schemas.microsoft.com/office/powerpoint/2010/main" val="934446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1" nodeType="clickEffect">
                                  <p:stCondLst>
                                    <p:cond delay="0"/>
                                  </p:stCondLst>
                                  <p:childTnLst>
                                    <p:set>
                                      <p:cBhvr rctx="PPT">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childTnLst>
                                </p:cTn>
                              </p:par>
                              <p:par>
                                <p:cTn id="16" presetID="9" presetClass="emph" presetSubtype="0" grpId="1" nodeType="withEffect">
                                  <p:stCondLst>
                                    <p:cond delay="0"/>
                                  </p:stCondLst>
                                  <p:childTnLst>
                                    <p:set>
                                      <p:cBhvr rctx="PPT">
                                        <p:cTn id="17" dur="indefinite"/>
                                        <p:tgtEl>
                                          <p:spTgt spid="2">
                                            <p:txEl>
                                              <p:pRg st="3" end="3"/>
                                            </p:txEl>
                                          </p:spTgt>
                                        </p:tgtEl>
                                        <p:attrNameLst>
                                          <p:attrName>style.opacity</p:attrName>
                                        </p:attrNameLst>
                                      </p:cBhvr>
                                      <p:to>
                                        <p:strVal val="0.5"/>
                                      </p:to>
                                    </p:set>
                                    <p:animEffect filter="image" prLst="opacity: 0.5">
                                      <p:cBhvr rctx="IE">
                                        <p:cTn id="18" dur="indefinite"/>
                                        <p:tgtEl>
                                          <p:spTgt spid="2">
                                            <p:txEl>
                                              <p:pRg st="3" end="3"/>
                                            </p:txEl>
                                          </p:spTgt>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par>
                                <p:cTn id="21" presetID="9" presetClass="emph" presetSubtype="0" grpId="1" nodeType="withEffect">
                                  <p:stCondLst>
                                    <p:cond delay="0"/>
                                  </p:stCondLst>
                                  <p:childTnLst>
                                    <p:set>
                                      <p:cBhvr rctx="PPT">
                                        <p:cTn id="22" dur="indefinite"/>
                                        <p:tgtEl>
                                          <p:spTgt spid="2">
                                            <p:txEl>
                                              <p:pRg st="4" end="4"/>
                                            </p:txEl>
                                          </p:spTgt>
                                        </p:tgtEl>
                                        <p:attrNameLst>
                                          <p:attrName>style.opacity</p:attrName>
                                        </p:attrNameLst>
                                      </p:cBhvr>
                                      <p:to>
                                        <p:strVal val="0.5"/>
                                      </p:to>
                                    </p:set>
                                    <p:animEffect filter="image" prLst="opacity: 0.5">
                                      <p:cBhvr rctx="IE">
                                        <p:cTn id="23" dur="indefinite"/>
                                        <p:tgtEl>
                                          <p:spTgt spid="2">
                                            <p:txEl>
                                              <p:pRg st="4" end="4"/>
                                            </p:txEl>
                                          </p:spTgt>
                                        </p:tgtEl>
                                      </p:cBhvr>
                                    </p:animEffect>
                                  </p:childTnLst>
                                </p:cTn>
                              </p:par>
                              <p:par>
                                <p:cTn id="24" presetID="1" presetClass="entr" presetSubtype="0" fill="hold" grpId="0" nodeType="with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26721"/>
            <a:ext cx="7886699" cy="6431280"/>
          </a:xfrm>
        </p:spPr>
        <p:txBody>
          <a:bodyPr>
            <a:normAutofit lnSpcReduction="10000"/>
          </a:bodyPr>
          <a:lstStyle/>
          <a:p>
            <a:r>
              <a:rPr lang="en-US" dirty="0"/>
              <a:t>The power of the good news for salvation:</a:t>
            </a:r>
          </a:p>
          <a:p>
            <a:pPr lvl="1"/>
            <a:r>
              <a:rPr lang="en-US" u="sng" dirty="0"/>
              <a:t>Rom 1:16</a:t>
            </a:r>
            <a:r>
              <a:rPr lang="en-US" dirty="0"/>
              <a:t>. For I am not ashamed of the gospel, for it is the power of God for salvation to everyone who believes, to the Jew first and also to the Greek.</a:t>
            </a:r>
          </a:p>
          <a:p>
            <a:pPr lvl="1"/>
            <a:r>
              <a:rPr lang="en-US" b="1" dirty="0"/>
              <a:t>Past salvation: </a:t>
            </a:r>
            <a:r>
              <a:rPr lang="en-US" u="sng" dirty="0" err="1"/>
              <a:t>Eph</a:t>
            </a:r>
            <a:r>
              <a:rPr lang="en-US" u="sng" dirty="0"/>
              <a:t> 2:8</a:t>
            </a:r>
            <a:r>
              <a:rPr lang="en-US" dirty="0"/>
              <a:t>. For by grace you have been saved through faith. And this is not your own doing; it is the gift of God</a:t>
            </a:r>
          </a:p>
          <a:p>
            <a:pPr lvl="1"/>
            <a:r>
              <a:rPr lang="en-US" b="1" dirty="0"/>
              <a:t>Present salvation: </a:t>
            </a:r>
            <a:r>
              <a:rPr lang="en-US" u="sng" dirty="0"/>
              <a:t>1 </a:t>
            </a:r>
            <a:r>
              <a:rPr lang="en-US" u="sng" dirty="0" err="1"/>
              <a:t>Cor</a:t>
            </a:r>
            <a:r>
              <a:rPr lang="en-US" u="sng" dirty="0"/>
              <a:t> 1:18</a:t>
            </a:r>
            <a:r>
              <a:rPr lang="en-US" dirty="0"/>
              <a:t>. For the word of the cross is folly to those who are perishing, but to us who are being saved it is the power of God.</a:t>
            </a:r>
          </a:p>
          <a:p>
            <a:pPr lvl="1"/>
            <a:r>
              <a:rPr lang="en-US" b="1" dirty="0"/>
              <a:t>Future salvation: </a:t>
            </a:r>
            <a:r>
              <a:rPr lang="en-US" u="sng" dirty="0"/>
              <a:t>Rom 5:9</a:t>
            </a:r>
            <a:r>
              <a:rPr lang="en-US" dirty="0"/>
              <a:t>. Since, therefore, we have now been justified by his blood, much more shall we be saved by him from the wrath of God.</a:t>
            </a:r>
          </a:p>
        </p:txBody>
      </p:sp>
    </p:spTree>
    <p:extLst>
      <p:ext uri="{BB962C8B-B14F-4D97-AF65-F5344CB8AC3E}">
        <p14:creationId xmlns:p14="http://schemas.microsoft.com/office/powerpoint/2010/main" val="1321423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rctx="PPT">
                                        <p:cTn id="10" dur="indefinite"/>
                                        <p:tgtEl>
                                          <p:spTgt spid="2">
                                            <p:txEl>
                                              <p:pRg st="2" end="2"/>
                                            </p:txEl>
                                          </p:spTgt>
                                        </p:tgtEl>
                                        <p:attrNameLst>
                                          <p:attrName>style.opacity</p:attrName>
                                        </p:attrNameLst>
                                      </p:cBhvr>
                                      <p:to>
                                        <p:strVal val="0.5"/>
                                      </p:to>
                                    </p:set>
                                    <p:animEffect filter="image" prLst="opacity: 0.5">
                                      <p:cBhvr rctx="IE">
                                        <p:cTn id="11" dur="indefinite"/>
                                        <p:tgtEl>
                                          <p:spTgt spid="2">
                                            <p:txEl>
                                              <p:pRg st="2" end="2"/>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nodeType="clickEffect">
                                  <p:stCondLst>
                                    <p:cond delay="0"/>
                                  </p:stCondLst>
                                  <p:childTnLst>
                                    <p:set>
                                      <p:cBhvr rctx="PPT">
                                        <p:cTn id="17" dur="indefinite"/>
                                        <p:tgtEl>
                                          <p:spTgt spid="2">
                                            <p:txEl>
                                              <p:pRg st="3" end="3"/>
                                            </p:txEl>
                                          </p:spTgt>
                                        </p:tgtEl>
                                        <p:attrNameLst>
                                          <p:attrName>style.opacity</p:attrName>
                                        </p:attrNameLst>
                                      </p:cBhvr>
                                      <p:to>
                                        <p:strVal val="0.5"/>
                                      </p:to>
                                    </p:set>
                                    <p:animEffect filter="image" prLst="opacity: 0.5">
                                      <p:cBhvr rctx="IE">
                                        <p:cTn id="18" dur="indefinite"/>
                                        <p:tgtEl>
                                          <p:spTgt spid="2">
                                            <p:txEl>
                                              <p:pRg st="3" end="3"/>
                                            </p:txEl>
                                          </p:spTgt>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4230E4-41C9-7345-808A-74814DF9F30F}"/>
              </a:ext>
            </a:extLst>
          </p:cNvPr>
          <p:cNvSpPr>
            <a:spLocks noGrp="1"/>
          </p:cNvSpPr>
          <p:nvPr>
            <p:ph idx="1"/>
          </p:nvPr>
        </p:nvSpPr>
        <p:spPr/>
        <p:txBody>
          <a:bodyPr/>
          <a:lstStyle/>
          <a:p>
            <a:endParaRPr lang="en-US"/>
          </a:p>
        </p:txBody>
      </p:sp>
      <p:sp>
        <p:nvSpPr>
          <p:cNvPr id="3" name="Title 2">
            <a:extLst>
              <a:ext uri="{FF2B5EF4-FFF2-40B4-BE49-F238E27FC236}">
                <a16:creationId xmlns:a16="http://schemas.microsoft.com/office/drawing/2014/main" id="{4D615932-E2A2-2748-927F-53F141439641}"/>
              </a:ext>
            </a:extLst>
          </p:cNvPr>
          <p:cNvSpPr>
            <a:spLocks noGrp="1"/>
          </p:cNvSpPr>
          <p:nvPr>
            <p:ph type="title"/>
          </p:nvPr>
        </p:nvSpPr>
        <p:spPr/>
        <p:txBody>
          <a:bodyPr>
            <a:normAutofit fontScale="90000"/>
          </a:bodyPr>
          <a:lstStyle/>
          <a:p>
            <a:r>
              <a:rPr lang="en-US" dirty="0"/>
              <a:t>The watchmen’s call to respond to God’s reign and salvation (5:8–12)</a:t>
            </a:r>
          </a:p>
        </p:txBody>
      </p:sp>
    </p:spTree>
    <p:extLst>
      <p:ext uri="{BB962C8B-B14F-4D97-AF65-F5344CB8AC3E}">
        <p14:creationId xmlns:p14="http://schemas.microsoft.com/office/powerpoint/2010/main" val="552976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26721"/>
            <a:ext cx="7886699" cy="6431280"/>
          </a:xfrm>
        </p:spPr>
        <p:txBody>
          <a:bodyPr>
            <a:normAutofit lnSpcReduction="10000"/>
          </a:bodyPr>
          <a:lstStyle/>
          <a:p>
            <a:r>
              <a:rPr lang="en-US" dirty="0"/>
              <a:t>A call to rejoice (vv. 8–10)</a:t>
            </a:r>
          </a:p>
          <a:p>
            <a:pPr lvl="1"/>
            <a:r>
              <a:rPr lang="en-US" dirty="0"/>
              <a:t>“All the ends of the earth shall see the salvation of our God.</a:t>
            </a:r>
          </a:p>
          <a:p>
            <a:pPr lvl="2"/>
            <a:r>
              <a:rPr lang="en-US" u="sng" dirty="0"/>
              <a:t>Luke 2:29–32 </a:t>
            </a:r>
            <a:r>
              <a:rPr lang="en-US" i="1" u="sng" dirty="0"/>
              <a:t>(Simeon)</a:t>
            </a:r>
            <a:r>
              <a:rPr lang="en-US" i="1" dirty="0"/>
              <a:t>.</a:t>
            </a:r>
            <a:r>
              <a:rPr lang="en-US" dirty="0"/>
              <a:t> Lord, now you are letting your servant depart in peace, according to your word; </a:t>
            </a:r>
            <a:r>
              <a:rPr lang="en-US" baseline="30000" dirty="0"/>
              <a:t>30</a:t>
            </a:r>
            <a:r>
              <a:rPr lang="en-US" dirty="0"/>
              <a:t> for </a:t>
            </a:r>
            <a:r>
              <a:rPr lang="en-US" b="1" dirty="0"/>
              <a:t>my eyes have seen your salvation </a:t>
            </a:r>
            <a:r>
              <a:rPr lang="en-US" b="1" baseline="30000" dirty="0"/>
              <a:t>31</a:t>
            </a:r>
            <a:r>
              <a:rPr lang="en-US" b="1" dirty="0"/>
              <a:t> that you have prepared in the presence of all peoples</a:t>
            </a:r>
            <a:r>
              <a:rPr lang="en-US" dirty="0"/>
              <a:t>, </a:t>
            </a:r>
            <a:r>
              <a:rPr lang="en-US" baseline="30000" dirty="0"/>
              <a:t>32</a:t>
            </a:r>
            <a:r>
              <a:rPr lang="en-US" dirty="0"/>
              <a:t> a light for revelation to the Gentiles, and for glory to your people Israel.” (Cf. Isa 49:6 with 52:10)</a:t>
            </a:r>
            <a:endParaRPr lang="en-US" u="sng" dirty="0"/>
          </a:p>
          <a:p>
            <a:pPr lvl="2"/>
            <a:r>
              <a:rPr lang="en-US" u="sng" dirty="0"/>
              <a:t>Luke 3:4–6</a:t>
            </a:r>
            <a:r>
              <a:rPr lang="en-US" dirty="0"/>
              <a:t>. The voice of one crying in the wilderness: “Prepare the way of the Lord, make his paths straight. </a:t>
            </a:r>
            <a:r>
              <a:rPr lang="en-US" baseline="30000" dirty="0"/>
              <a:t>5</a:t>
            </a:r>
            <a:r>
              <a:rPr lang="en-US" dirty="0"/>
              <a:t> Every valley shall be filled, and every mountain and hill shall be made low, and the crooked shall become straight, and the rough places shall become level ways, </a:t>
            </a:r>
            <a:r>
              <a:rPr lang="en-US" baseline="30000" dirty="0"/>
              <a:t>6</a:t>
            </a:r>
            <a:r>
              <a:rPr lang="en-US" dirty="0"/>
              <a:t> and </a:t>
            </a:r>
            <a:r>
              <a:rPr lang="en-US" b="1" dirty="0"/>
              <a:t>all flesh shall see the salvation of God</a:t>
            </a:r>
            <a:r>
              <a:rPr lang="en-US" dirty="0"/>
              <a:t>.” (Cf. Isa 40:3–5 with 52:10)</a:t>
            </a:r>
            <a:endParaRPr lang="en-US" u="sng" dirty="0"/>
          </a:p>
        </p:txBody>
      </p:sp>
    </p:spTree>
    <p:extLst>
      <p:ext uri="{BB962C8B-B14F-4D97-AF65-F5344CB8AC3E}">
        <p14:creationId xmlns:p14="http://schemas.microsoft.com/office/powerpoint/2010/main" val="1609920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mph" presetSubtype="0" nodeType="clickEffect">
                                  <p:stCondLst>
                                    <p:cond delay="0"/>
                                  </p:stCondLst>
                                  <p:childTnLst>
                                    <p:set>
                                      <p:cBhvr rctx="PPT">
                                        <p:cTn id="14" dur="indefinite"/>
                                        <p:tgtEl>
                                          <p:spTgt spid="2">
                                            <p:txEl>
                                              <p:pRg st="2" end="2"/>
                                            </p:txEl>
                                          </p:spTgt>
                                        </p:tgtEl>
                                        <p:attrNameLst>
                                          <p:attrName>style.opacity</p:attrName>
                                        </p:attrNameLst>
                                      </p:cBhvr>
                                      <p:to>
                                        <p:strVal val="0.5"/>
                                      </p:to>
                                    </p:set>
                                    <p:animEffect filter="image" prLst="opacity: 0.5">
                                      <p:cBhvr rctx="IE">
                                        <p:cTn id="15" dur="indefinite"/>
                                        <p:tgtEl>
                                          <p:spTgt spid="2">
                                            <p:txEl>
                                              <p:pRg st="2" end="2"/>
                                            </p:txEl>
                                          </p:spTgt>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26721"/>
            <a:ext cx="7886699" cy="6431280"/>
          </a:xfrm>
        </p:spPr>
        <p:txBody>
          <a:bodyPr>
            <a:normAutofit fontScale="92500"/>
          </a:bodyPr>
          <a:lstStyle/>
          <a:p>
            <a:pPr lvl="1"/>
            <a:r>
              <a:rPr lang="en-US" dirty="0"/>
              <a:t>The watchmen appropriate the Servant’s mission.</a:t>
            </a:r>
          </a:p>
          <a:p>
            <a:pPr lvl="2"/>
            <a:r>
              <a:rPr lang="en-US" u="sng" dirty="0"/>
              <a:t>Acts 13:30–33</a:t>
            </a:r>
            <a:r>
              <a:rPr lang="en-US" dirty="0"/>
              <a:t>. But God raised him from the dead, </a:t>
            </a:r>
            <a:r>
              <a:rPr lang="en-US" baseline="30000" dirty="0"/>
              <a:t>31</a:t>
            </a:r>
            <a:r>
              <a:rPr lang="en-US" dirty="0"/>
              <a:t> and for many days he appeared to those who had come up with him from Galilee to Jerusalem, who are now his witnesses to the people. </a:t>
            </a:r>
            <a:r>
              <a:rPr lang="en-US" baseline="30000" dirty="0"/>
              <a:t>32</a:t>
            </a:r>
            <a:r>
              <a:rPr lang="en-US" dirty="0"/>
              <a:t> And </a:t>
            </a:r>
            <a:r>
              <a:rPr lang="en-US" b="1" dirty="0"/>
              <a:t>we bring you the good news </a:t>
            </a:r>
            <a:r>
              <a:rPr lang="en-US" dirty="0"/>
              <a:t>that what God promised to the fathers, </a:t>
            </a:r>
            <a:r>
              <a:rPr lang="en-US" baseline="30000" dirty="0"/>
              <a:t>33</a:t>
            </a:r>
            <a:r>
              <a:rPr lang="en-US" dirty="0"/>
              <a:t> this he has fulfilled to us their children by raising Jesus.</a:t>
            </a:r>
          </a:p>
          <a:p>
            <a:pPr lvl="2"/>
            <a:r>
              <a:rPr lang="en-US" u="sng" dirty="0"/>
              <a:t>Rom 10:13–15</a:t>
            </a:r>
            <a:r>
              <a:rPr lang="en-US" dirty="0"/>
              <a:t>. For everyone who calls on the name of the Lord will be saved.” </a:t>
            </a:r>
            <a:r>
              <a:rPr lang="en-US" baseline="30000" dirty="0"/>
              <a:t>14</a:t>
            </a:r>
            <a:r>
              <a:rPr lang="en-US" dirty="0"/>
              <a:t> How then will they call on him in whom they have not believed? And how are they to believe in him of whom they have never heard? And how are they to hear without someone preaching? </a:t>
            </a:r>
            <a:r>
              <a:rPr lang="en-US" baseline="30000" dirty="0"/>
              <a:t>15</a:t>
            </a:r>
            <a:r>
              <a:rPr lang="en-US" dirty="0"/>
              <a:t> And how are they to preach unless they are sent? As it is written, </a:t>
            </a:r>
            <a:r>
              <a:rPr lang="en-US" b="1" dirty="0"/>
              <a:t>“How beautiful are the feet of </a:t>
            </a:r>
            <a:r>
              <a:rPr lang="en-US" b="1" u="sng" dirty="0">
                <a:solidFill>
                  <a:schemeClr val="tx1"/>
                </a:solidFill>
              </a:rPr>
              <a:t>those</a:t>
            </a:r>
            <a:r>
              <a:rPr lang="en-US" b="1" dirty="0"/>
              <a:t> who preach the good news!”</a:t>
            </a:r>
          </a:p>
          <a:p>
            <a:pPr lvl="2"/>
            <a:r>
              <a:rPr lang="en-US" dirty="0"/>
              <a:t>Cf. Isa 49:6 &gt; Acts 26:22–23 &gt; 13:46–47</a:t>
            </a:r>
          </a:p>
          <a:p>
            <a:pPr lvl="2"/>
            <a:r>
              <a:rPr lang="en-US" dirty="0"/>
              <a:t>Cf. </a:t>
            </a:r>
            <a:r>
              <a:rPr lang="en-US" dirty="0" err="1"/>
              <a:t>Eph</a:t>
            </a:r>
            <a:r>
              <a:rPr lang="en-US" dirty="0"/>
              <a:t> 6:14–18(15) &lt; Isa 52:7 with 11:5 / 59:17</a:t>
            </a:r>
          </a:p>
        </p:txBody>
      </p:sp>
    </p:spTree>
    <p:extLst>
      <p:ext uri="{BB962C8B-B14F-4D97-AF65-F5344CB8AC3E}">
        <p14:creationId xmlns:p14="http://schemas.microsoft.com/office/powerpoint/2010/main" val="1594884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1" nodeType="clickEffect">
                                  <p:stCondLst>
                                    <p:cond delay="0"/>
                                  </p:stCondLst>
                                  <p:childTnLst>
                                    <p:set>
                                      <p:cBhvr rctx="PPT">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par>
                                <p:cTn id="14" presetID="9" presetClass="emph" presetSubtype="0" grpId="1" nodeType="withEffect">
                                  <p:stCondLst>
                                    <p:cond delay="0"/>
                                  </p:stCondLst>
                                  <p:childTnLst>
                                    <p:set>
                                      <p:cBhvr rctx="PPT">
                                        <p:cTn id="15" dur="indefinite"/>
                                        <p:tgtEl>
                                          <p:spTgt spid="2">
                                            <p:txEl>
                                              <p:pRg st="2" end="2"/>
                                            </p:txEl>
                                          </p:spTgt>
                                        </p:tgtEl>
                                        <p:attrNameLst>
                                          <p:attrName>style.opacity</p:attrName>
                                        </p:attrNameLst>
                                      </p:cBhvr>
                                      <p:to>
                                        <p:strVal val="0.5"/>
                                      </p:to>
                                    </p:set>
                                    <p:animEffect filter="image" prLst="opacity: 0.5">
                                      <p:cBhvr rctx="IE">
                                        <p:cTn id="16" dur="indefinite"/>
                                        <p:tgtEl>
                                          <p:spTgt spid="2">
                                            <p:txEl>
                                              <p:pRg st="2" end="2"/>
                                            </p:txEl>
                                          </p:spTgt>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par>
                                <p:cTn id="19" presetID="9" presetClass="emph" presetSubtype="0" grpId="1" nodeType="withEffect">
                                  <p:stCondLst>
                                    <p:cond delay="0"/>
                                  </p:stCondLst>
                                  <p:childTnLst>
                                    <p:set>
                                      <p:cBhvr rctx="PPT">
                                        <p:cTn id="20" dur="indefinite"/>
                                        <p:tgtEl>
                                          <p:spTgt spid="2">
                                            <p:txEl>
                                              <p:pRg st="3" end="3"/>
                                            </p:txEl>
                                          </p:spTgt>
                                        </p:tgtEl>
                                        <p:attrNameLst>
                                          <p:attrName>style.opacity</p:attrName>
                                        </p:attrNameLst>
                                      </p:cBhvr>
                                      <p:to>
                                        <p:strVal val="0.5"/>
                                      </p:to>
                                    </p:set>
                                    <p:animEffect filter="image" prLst="opacity: 0.5">
                                      <p:cBhvr rctx="IE">
                                        <p:cTn id="21" dur="indefinite"/>
                                        <p:tgtEl>
                                          <p:spTgt spid="2">
                                            <p:txEl>
                                              <p:pRg st="3" end="3"/>
                                            </p:txEl>
                                          </p:spTgt>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135041</TotalTime>
  <Words>1169</Words>
  <Application>Microsoft Macintosh PowerPoint</Application>
  <PresentationFormat>On-screen Show (4:3)</PresentationFormat>
  <Paragraphs>60</Paragraphs>
  <Slides>12</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Calibri Light</vt:lpstr>
      <vt:lpstr>Courier New</vt:lpstr>
      <vt:lpstr>Mangal</vt:lpstr>
      <vt:lpstr>Wingdings</vt:lpstr>
      <vt:lpstr>Office Theme</vt:lpstr>
      <vt:lpstr>Celebrating the Servant-Savior</vt:lpstr>
      <vt:lpstr>ISAIAH 52:1–12:  Participate in the 2nd Exodus</vt:lpstr>
      <vt:lpstr>The messenger’s good news of God’s reign and salvation (5:7)</vt:lpstr>
      <vt:lpstr>PowerPoint Presentation</vt:lpstr>
      <vt:lpstr>PowerPoint Presentation</vt:lpstr>
      <vt:lpstr>PowerPoint Presentation</vt:lpstr>
      <vt:lpstr>PowerPoint Presentation</vt:lpstr>
      <vt:lpstr>PowerPoint Presentation</vt:lpstr>
      <vt:lpstr>PowerPoint Presentation</vt:lpstr>
      <vt:lpstr>The watchmen’s call to respond to God’s reign and salvation (5:8–12)</vt:lpstr>
      <vt:lpstr>PowerPoint Presentation</vt:lpstr>
      <vt:lpstr>PowerPoint Presentation</vt:lpstr>
    </vt:vector>
  </TitlesOfParts>
  <Company>Bethlehem College and Seminary</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Zephaniah</dc:title>
  <dc:creator>Jason DeRouchie</dc:creator>
  <cp:lastModifiedBy>––</cp:lastModifiedBy>
  <cp:revision>1186</cp:revision>
  <dcterms:created xsi:type="dcterms:W3CDTF">2015-09-20T10:17:33Z</dcterms:created>
  <dcterms:modified xsi:type="dcterms:W3CDTF">2018-04-06T14:41:34Z</dcterms:modified>
</cp:coreProperties>
</file>