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2"/>
  </p:notesMasterIdLst>
  <p:sldIdLst>
    <p:sldId id="688" r:id="rId2"/>
    <p:sldId id="759" r:id="rId3"/>
    <p:sldId id="760" r:id="rId4"/>
    <p:sldId id="761" r:id="rId5"/>
    <p:sldId id="762" r:id="rId6"/>
    <p:sldId id="763" r:id="rId7"/>
    <p:sldId id="764" r:id="rId8"/>
    <p:sldId id="765" r:id="rId9"/>
    <p:sldId id="766" r:id="rId10"/>
    <p:sldId id="7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686"/>
    <p:restoredTop sz="93037"/>
  </p:normalViewPr>
  <p:slideViewPr>
    <p:cSldViewPr snapToGrid="0" snapToObjects="1">
      <p:cViewPr varScale="1">
        <p:scale>
          <a:sx n="95" d="100"/>
          <a:sy n="95" d="100"/>
        </p:scale>
        <p:origin x="1376" y="176"/>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1346447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5</a:t>
            </a:fld>
            <a:endParaRPr lang="en-US"/>
          </a:p>
        </p:txBody>
      </p:sp>
    </p:spTree>
    <p:extLst>
      <p:ext uri="{BB962C8B-B14F-4D97-AF65-F5344CB8AC3E}">
        <p14:creationId xmlns:p14="http://schemas.microsoft.com/office/powerpoint/2010/main" val="682105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79871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8</a:t>
            </a:fld>
            <a:endParaRPr lang="en-US"/>
          </a:p>
        </p:txBody>
      </p:sp>
    </p:spTree>
    <p:extLst>
      <p:ext uri="{BB962C8B-B14F-4D97-AF65-F5344CB8AC3E}">
        <p14:creationId xmlns:p14="http://schemas.microsoft.com/office/powerpoint/2010/main" val="2091617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9</a:t>
            </a:fld>
            <a:endParaRPr lang="en-US"/>
          </a:p>
        </p:txBody>
      </p:sp>
    </p:spTree>
    <p:extLst>
      <p:ext uri="{BB962C8B-B14F-4D97-AF65-F5344CB8AC3E}">
        <p14:creationId xmlns:p14="http://schemas.microsoft.com/office/powerpoint/2010/main" val="2076122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10</a:t>
            </a:fld>
            <a:endParaRPr lang="en-US"/>
          </a:p>
        </p:txBody>
      </p:sp>
    </p:spTree>
    <p:extLst>
      <p:ext uri="{BB962C8B-B14F-4D97-AF65-F5344CB8AC3E}">
        <p14:creationId xmlns:p14="http://schemas.microsoft.com/office/powerpoint/2010/main" val="1432508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625838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8788" indent="-458788">
              <a:buNone/>
            </a:pPr>
            <a:r>
              <a:rPr lang="en-US" sz="2800" b="0" dirty="0"/>
              <a:t>I. 	The corporate response to God’s reign and salvation (52:1–6)</a:t>
            </a:r>
          </a:p>
          <a:p>
            <a:pPr marL="920750" indent="-450850">
              <a:buNone/>
            </a:pPr>
            <a:r>
              <a:rPr lang="en-US" sz="2400" b="0" dirty="0">
                <a:solidFill>
                  <a:schemeClr val="tx1">
                    <a:lumMod val="75000"/>
                    <a:lumOff val="25000"/>
                  </a:schemeClr>
                </a:solidFill>
              </a:rPr>
              <a:t>A. 	The call for Jerusalem to wake up, strengthen herself, and dress like a priest (5:1)</a:t>
            </a:r>
          </a:p>
          <a:p>
            <a:pPr marL="920750" indent="-450850">
              <a:buNone/>
            </a:pPr>
            <a:r>
              <a:rPr lang="en-US" sz="2400" b="0" dirty="0">
                <a:solidFill>
                  <a:schemeClr val="tx1">
                    <a:lumMod val="75000"/>
                    <a:lumOff val="25000"/>
                  </a:schemeClr>
                </a:solidFill>
              </a:rPr>
              <a:t>B. 	The call for Jerusalem to remove her fetters (5:2–6)</a:t>
            </a:r>
          </a:p>
          <a:p>
            <a:pPr marL="458788" indent="-458788">
              <a:buNone/>
            </a:pPr>
            <a:r>
              <a:rPr lang="en-US" sz="2800" b="0" dirty="0"/>
              <a:t>II. The personal response to God’s reign and salvation (52:7–12)</a:t>
            </a:r>
          </a:p>
          <a:p>
            <a:pPr marL="920750" indent="-450850">
              <a:buNone/>
            </a:pPr>
            <a:r>
              <a:rPr lang="en-US" sz="2400" b="0" dirty="0">
                <a:solidFill>
                  <a:schemeClr val="tx1">
                    <a:lumMod val="75000"/>
                    <a:lumOff val="25000"/>
                  </a:schemeClr>
                </a:solidFill>
              </a:rPr>
              <a:t>A. 	The messenger’s good news of God’s reign and salvation (5:7)</a:t>
            </a:r>
          </a:p>
          <a:p>
            <a:pPr marL="920750" indent="-450850">
              <a:buNone/>
            </a:pPr>
            <a:r>
              <a:rPr lang="en-US" sz="2400" b="0" dirty="0">
                <a:solidFill>
                  <a:schemeClr val="tx1">
                    <a:lumMod val="75000"/>
                    <a:lumOff val="25000"/>
                  </a:schemeClr>
                </a:solidFill>
              </a:rPr>
              <a:t>B. 	The watchmen’s call to respond to God’s reign and salvation (5:8–12)</a:t>
            </a:r>
          </a:p>
        </p:txBody>
      </p:sp>
      <p:sp>
        <p:nvSpPr>
          <p:cNvPr id="3" name="Title 2"/>
          <p:cNvSpPr>
            <a:spLocks noGrp="1"/>
          </p:cNvSpPr>
          <p:nvPr>
            <p:ph type="title"/>
          </p:nvPr>
        </p:nvSpPr>
        <p:spPr>
          <a:solidFill>
            <a:schemeClr val="accent2">
              <a:lumMod val="75000"/>
            </a:schemeClr>
          </a:solidFill>
          <a:ln>
            <a:solidFill>
              <a:schemeClr val="accent2">
                <a:lumMod val="75000"/>
              </a:schemeClr>
            </a:solidFill>
          </a:ln>
        </p:spPr>
        <p:txBody>
          <a:bodyPr>
            <a:noAutofit/>
          </a:bodyPr>
          <a:lstStyle/>
          <a:p>
            <a:r>
              <a:rPr lang="en-US" sz="3600" dirty="0"/>
              <a:t>ISAIAH 52:1–12: </a:t>
            </a:r>
            <a:br>
              <a:rPr lang="en-US" sz="3600" dirty="0"/>
            </a:br>
            <a:r>
              <a:rPr lang="en-US" sz="3600" dirty="0"/>
              <a:t>Participate in the 2</a:t>
            </a:r>
            <a:r>
              <a:rPr lang="en-US" sz="3600" baseline="30000" dirty="0"/>
              <a:t>nd</a:t>
            </a:r>
            <a:r>
              <a:rPr lang="en-US" sz="3600" dirty="0"/>
              <a:t> Exodus</a:t>
            </a:r>
          </a:p>
        </p:txBody>
      </p:sp>
    </p:spTree>
    <p:extLst>
      <p:ext uri="{BB962C8B-B14F-4D97-AF65-F5344CB8AC3E}">
        <p14:creationId xmlns:p14="http://schemas.microsoft.com/office/powerpoint/2010/main" val="213736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 call itself (52:1a–d)</a:t>
            </a:r>
          </a:p>
          <a:p>
            <a:pPr lvl="1"/>
            <a:r>
              <a:rPr lang="en-US" dirty="0"/>
              <a:t>The ideal––a royal priestly people:</a:t>
            </a:r>
          </a:p>
          <a:p>
            <a:pPr lvl="2"/>
            <a:r>
              <a:rPr lang="en-US" sz="2400" u="sng" dirty="0" err="1"/>
              <a:t>Exod</a:t>
            </a:r>
            <a:r>
              <a:rPr lang="en-US" sz="2400" u="sng" dirty="0"/>
              <a:t> 19:5–6</a:t>
            </a:r>
            <a:r>
              <a:rPr lang="en-US" sz="2400" dirty="0"/>
              <a:t>. Now therefore, if you will indeed obey my voice and keep my covenant, you shall be my treasured possession among all peoples, for all the earth is mine; </a:t>
            </a:r>
            <a:r>
              <a:rPr lang="en-US" sz="2400" baseline="30000" dirty="0"/>
              <a:t>6</a:t>
            </a:r>
            <a:r>
              <a:rPr lang="en-US" sz="2400" dirty="0"/>
              <a:t> and you shall be to me a kingdom of priests and a holy nation.</a:t>
            </a:r>
          </a:p>
          <a:p>
            <a:pPr lvl="1"/>
            <a:r>
              <a:rPr lang="en-US" dirty="0"/>
              <a:t>The failure:</a:t>
            </a:r>
          </a:p>
          <a:p>
            <a:pPr lvl="2"/>
            <a:r>
              <a:rPr lang="en-US" sz="2400" u="sng" dirty="0"/>
              <a:t>Hos 4:6</a:t>
            </a:r>
            <a:r>
              <a:rPr lang="en-US" sz="2400" dirty="0"/>
              <a:t>.  My people are destroyed for lack of knowledge; because you have rejected knowledge, I reject you from being a priest to me. And since you have forgotten the law of your God, I also will forget your children.</a:t>
            </a:r>
          </a:p>
        </p:txBody>
      </p:sp>
      <p:sp>
        <p:nvSpPr>
          <p:cNvPr id="3" name="Title 2"/>
          <p:cNvSpPr>
            <a:spLocks noGrp="1"/>
          </p:cNvSpPr>
          <p:nvPr>
            <p:ph type="title"/>
          </p:nvPr>
        </p:nvSpPr>
        <p:spPr>
          <a:xfrm>
            <a:off x="628650" y="365126"/>
            <a:ext cx="7886700" cy="1564035"/>
          </a:xfrm>
        </p:spPr>
        <p:txBody>
          <a:bodyPr>
            <a:noAutofit/>
          </a:bodyPr>
          <a:lstStyle/>
          <a:p>
            <a:r>
              <a:rPr lang="en-US" sz="3600" dirty="0"/>
              <a:t>A call for Jerusalem to wake up, strengthen herself, and dress like priests (52:1)</a:t>
            </a:r>
          </a:p>
        </p:txBody>
      </p:sp>
    </p:spTree>
    <p:extLst>
      <p:ext uri="{BB962C8B-B14F-4D97-AF65-F5344CB8AC3E}">
        <p14:creationId xmlns:p14="http://schemas.microsoft.com/office/powerpoint/2010/main" val="132720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grpId="1" nodeType="clickEffect">
                                  <p:stCondLst>
                                    <p:cond delay="0"/>
                                  </p:stCondLst>
                                  <p:childTnLst>
                                    <p:set>
                                      <p:cBhvr rctx="PPT">
                                        <p:cTn id="14" dur="indefinite"/>
                                        <p:tgtEl>
                                          <p:spTgt spid="2">
                                            <p:txEl>
                                              <p:pRg st="1" end="1"/>
                                            </p:txEl>
                                          </p:spTgt>
                                        </p:tgtEl>
                                        <p:attrNameLst>
                                          <p:attrName>style.opacity</p:attrName>
                                        </p:attrNameLst>
                                      </p:cBhvr>
                                      <p:to>
                                        <p:strVal val="0.5"/>
                                      </p:to>
                                    </p:set>
                                    <p:animEffect filter="image" prLst="opacity: 0.5">
                                      <p:cBhvr rctx="IE">
                                        <p:cTn id="15" dur="indefinite"/>
                                        <p:tgtEl>
                                          <p:spTgt spid="2">
                                            <p:txEl>
                                              <p:pRg st="1" end="1"/>
                                            </p:txEl>
                                          </p:spTgt>
                                        </p:tgtEl>
                                      </p:cBhvr>
                                    </p:animEffect>
                                  </p:childTnLst>
                                </p:cTn>
                              </p:par>
                              <p:par>
                                <p:cTn id="16" presetID="9" presetClass="emph" presetSubtype="0" grpId="1" nodeType="with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77707"/>
            <a:ext cx="7886699" cy="6580293"/>
          </a:xfrm>
        </p:spPr>
        <p:txBody>
          <a:bodyPr>
            <a:normAutofit/>
          </a:bodyPr>
          <a:lstStyle/>
          <a:p>
            <a:pPr lvl="2"/>
            <a:r>
              <a:rPr lang="en-US" dirty="0"/>
              <a:t>The hope––“Put on beautiful garments </a:t>
            </a:r>
            <a:r>
              <a:rPr lang="mr-IN" dirty="0"/>
              <a:t>…</a:t>
            </a:r>
            <a:r>
              <a:rPr lang="en-US" dirty="0"/>
              <a:t> holy city”:</a:t>
            </a:r>
          </a:p>
          <a:p>
            <a:pPr lvl="3"/>
            <a:r>
              <a:rPr lang="en-US" u="sng" dirty="0" err="1"/>
              <a:t>Exod</a:t>
            </a:r>
            <a:r>
              <a:rPr lang="en-US" u="sng" dirty="0"/>
              <a:t> 28:2</a:t>
            </a:r>
            <a:r>
              <a:rPr lang="en-US" dirty="0"/>
              <a:t>. And you shall make holy garments for Aaron your brother, for glory and for beauty.</a:t>
            </a:r>
          </a:p>
          <a:p>
            <a:pPr lvl="3"/>
            <a:r>
              <a:rPr lang="en-US" u="sng" dirty="0" err="1"/>
              <a:t>Zech</a:t>
            </a:r>
            <a:r>
              <a:rPr lang="en-US" u="sng" dirty="0"/>
              <a:t> 3:1–4</a:t>
            </a:r>
            <a:r>
              <a:rPr lang="en-US" dirty="0"/>
              <a:t>. Then he showed me Joshua the high priest standing before the angel of the LORD, and Satan standing at his right hand to accuse him. </a:t>
            </a:r>
            <a:r>
              <a:rPr lang="en-US" baseline="30000" dirty="0"/>
              <a:t>2</a:t>
            </a:r>
            <a:r>
              <a:rPr lang="en-US" dirty="0"/>
              <a:t> And the LORD said to Satan, “The LORD rebuke you, O Satan! The LORD who has chosen Jerusalem rebuke you! Is not this a brand plucked from the fire?” </a:t>
            </a:r>
            <a:r>
              <a:rPr lang="en-US" baseline="30000" dirty="0"/>
              <a:t>3</a:t>
            </a:r>
            <a:r>
              <a:rPr lang="en-US" dirty="0"/>
              <a:t> Now Joshua was standing before the angel, clothed with filthy garments. </a:t>
            </a:r>
            <a:r>
              <a:rPr lang="en-US" baseline="30000" dirty="0"/>
              <a:t>4</a:t>
            </a:r>
            <a:r>
              <a:rPr lang="en-US" dirty="0"/>
              <a:t> And the angel said to those who were standing before him, “Remove the filthy garments from him.” And to him he said, “Behold, I have taken your iniquity away from you, and I will clothe you with pure vestments.”</a:t>
            </a:r>
          </a:p>
        </p:txBody>
      </p:sp>
    </p:spTree>
    <p:extLst>
      <p:ext uri="{BB962C8B-B14F-4D97-AF65-F5344CB8AC3E}">
        <p14:creationId xmlns:p14="http://schemas.microsoft.com/office/powerpoint/2010/main" val="1023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lnSpcReduction="10000"/>
          </a:bodyPr>
          <a:lstStyle/>
          <a:p>
            <a:r>
              <a:rPr lang="en-US" dirty="0"/>
              <a:t>The reason for the call: God has forever removed Jerusalem’s uncleanness (52:1e)</a:t>
            </a:r>
          </a:p>
          <a:p>
            <a:pPr lvl="1"/>
            <a:r>
              <a:rPr lang="en-US" dirty="0"/>
              <a:t>Uncleanness overran the 1</a:t>
            </a:r>
            <a:r>
              <a:rPr lang="en-US" baseline="30000" dirty="0"/>
              <a:t>st</a:t>
            </a:r>
            <a:r>
              <a:rPr lang="en-US" dirty="0"/>
              <a:t> Jerusalem</a:t>
            </a:r>
          </a:p>
          <a:p>
            <a:pPr lvl="1"/>
            <a:r>
              <a:rPr lang="en-US" dirty="0"/>
              <a:t>The new Jerusalem is now ready for a 2</a:t>
            </a:r>
            <a:r>
              <a:rPr lang="en-US" baseline="30000" dirty="0"/>
              <a:t>nd</a:t>
            </a:r>
            <a:r>
              <a:rPr lang="en-US" dirty="0"/>
              <a:t> exodus:</a:t>
            </a:r>
          </a:p>
          <a:p>
            <a:pPr lvl="2"/>
            <a:r>
              <a:rPr lang="en-US" sz="2400" u="sng" dirty="0" err="1"/>
              <a:t>Exod</a:t>
            </a:r>
            <a:r>
              <a:rPr lang="en-US" sz="2400" u="sng" dirty="0"/>
              <a:t> 12:43–44</a:t>
            </a:r>
            <a:r>
              <a:rPr lang="en-US" sz="2400" dirty="0"/>
              <a:t>. This is the statute of the Passover: no foreigner shall eat of it, </a:t>
            </a:r>
            <a:r>
              <a:rPr lang="en-US" sz="2400" baseline="30000" dirty="0"/>
              <a:t>44</a:t>
            </a:r>
            <a:r>
              <a:rPr lang="en-US" sz="2400" dirty="0"/>
              <a:t> but every slave that is bought for money may eat of it after you have circumcised him.</a:t>
            </a:r>
          </a:p>
          <a:p>
            <a:pPr lvl="2"/>
            <a:r>
              <a:rPr lang="en-US" sz="2400" u="sng" dirty="0" err="1"/>
              <a:t>Heb</a:t>
            </a:r>
            <a:r>
              <a:rPr lang="en-US" sz="2400" u="sng" dirty="0"/>
              <a:t> 12:22–24</a:t>
            </a:r>
            <a:r>
              <a:rPr lang="en-US" sz="2400" dirty="0"/>
              <a:t>. But you have come to Mount Zion and to the city of the living God, the heavenly Jerusalem, and to innumerable angels in festal gathering, </a:t>
            </a:r>
            <a:r>
              <a:rPr lang="en-US" sz="2400" baseline="30000" dirty="0"/>
              <a:t>23</a:t>
            </a:r>
            <a:r>
              <a:rPr lang="en-US" sz="2400" dirty="0"/>
              <a:t> and to the assembly of the firstborn who are enrolled in heaven, and to God, the judge of all, and to the spirits of the righteous made perfect, </a:t>
            </a:r>
            <a:r>
              <a:rPr lang="en-US" sz="2400" baseline="30000" dirty="0"/>
              <a:t>24</a:t>
            </a:r>
            <a:r>
              <a:rPr lang="en-US" sz="2400" dirty="0"/>
              <a:t> and to Jesus, the mediator of a new covenant, and to the sprinkled blood that speaks a better word than the blood of Abel.</a:t>
            </a:r>
          </a:p>
          <a:p>
            <a:pPr lvl="1"/>
            <a:endParaRPr lang="en-US" dirty="0"/>
          </a:p>
        </p:txBody>
      </p:sp>
    </p:spTree>
    <p:extLst>
      <p:ext uri="{BB962C8B-B14F-4D97-AF65-F5344CB8AC3E}">
        <p14:creationId xmlns:p14="http://schemas.microsoft.com/office/powerpoint/2010/main" val="45285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9" presetClass="emph" presetSubtype="0" grpId="1" nodeType="clickEffect">
                                  <p:stCondLst>
                                    <p:cond delay="0"/>
                                  </p:stCondLst>
                                  <p:childTnLst>
                                    <p:set>
                                      <p:cBhvr rctx="PPT">
                                        <p:cTn id="21" dur="indefinite"/>
                                        <p:tgtEl>
                                          <p:spTgt spid="2">
                                            <p:txEl>
                                              <p:pRg st="3" end="3"/>
                                            </p:txEl>
                                          </p:spTgt>
                                        </p:tgtEl>
                                        <p:attrNameLst>
                                          <p:attrName>style.opacity</p:attrName>
                                        </p:attrNameLst>
                                      </p:cBhvr>
                                      <p:to>
                                        <p:strVal val="0.5"/>
                                      </p:to>
                                    </p:set>
                                    <p:animEffect filter="image" prLst="opacity: 0.5">
                                      <p:cBhvr rctx="IE">
                                        <p:cTn id="22" dur="indefinite"/>
                                        <p:tgtEl>
                                          <p:spTgt spid="2">
                                            <p:txEl>
                                              <p:pRg st="3" end="3"/>
                                            </p:txEl>
                                          </p:spTgt>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a:bodyPr>
          <a:lstStyle/>
          <a:p>
            <a:pPr lvl="2"/>
            <a:r>
              <a:rPr lang="en-US" sz="2400" u="sng" dirty="0"/>
              <a:t>Rev 21:27</a:t>
            </a:r>
            <a:r>
              <a:rPr lang="en-US" sz="2400" dirty="0"/>
              <a:t>. But nothing unclean will ever enter it, nor anyone who does what is detestable or false, but only those who are written in the Lamb’s book of life.</a:t>
            </a:r>
          </a:p>
          <a:p>
            <a:pPr lvl="1"/>
            <a:endParaRPr lang="en-US" dirty="0"/>
          </a:p>
        </p:txBody>
      </p:sp>
    </p:spTree>
    <p:extLst>
      <p:ext uri="{BB962C8B-B14F-4D97-AF65-F5344CB8AC3E}">
        <p14:creationId xmlns:p14="http://schemas.microsoft.com/office/powerpoint/2010/main" val="1070488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 call itself (52:2)</a:t>
            </a:r>
          </a:p>
          <a:p>
            <a:pPr lvl="1"/>
            <a:r>
              <a:rPr lang="en-US" dirty="0"/>
              <a:t>In 49:1–55:13 the focus shifts from God’s deliverance of Israel from Babylon to the Servant-Savior’s deliverance of the world from sin.</a:t>
            </a:r>
          </a:p>
          <a:p>
            <a:pPr lvl="2"/>
            <a:r>
              <a:rPr lang="en-US" u="sng" dirty="0"/>
              <a:t>Isa 49:6</a:t>
            </a:r>
            <a:r>
              <a:rPr lang="en-US" dirty="0"/>
              <a:t>. It is too light a thing that you should be my servant to raise up the tribes of Jacob and to bring back the preserved of Israel; I will make you as a light for the nations, that my salvation may reach to the end of the earth.</a:t>
            </a:r>
          </a:p>
          <a:p>
            <a:pPr lvl="2"/>
            <a:endParaRPr lang="en-US" u="sng" dirty="0"/>
          </a:p>
        </p:txBody>
      </p:sp>
      <p:sp>
        <p:nvSpPr>
          <p:cNvPr id="3" name="Title 2"/>
          <p:cNvSpPr>
            <a:spLocks noGrp="1"/>
          </p:cNvSpPr>
          <p:nvPr>
            <p:ph type="title"/>
          </p:nvPr>
        </p:nvSpPr>
        <p:spPr/>
        <p:txBody>
          <a:bodyPr/>
          <a:lstStyle/>
          <a:p>
            <a:r>
              <a:rPr lang="en-US" dirty="0"/>
              <a:t>A call for Jerusalem to remove her fetters (52:2–10)</a:t>
            </a:r>
          </a:p>
        </p:txBody>
      </p:sp>
    </p:spTree>
    <p:extLst>
      <p:ext uri="{BB962C8B-B14F-4D97-AF65-F5344CB8AC3E}">
        <p14:creationId xmlns:p14="http://schemas.microsoft.com/office/powerpoint/2010/main" val="37568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a:bodyPr>
          <a:lstStyle/>
          <a:p>
            <a:r>
              <a:rPr lang="en-US" dirty="0"/>
              <a:t>The reason for the call: God has made a way for his people to know him (52:3–6)</a:t>
            </a:r>
          </a:p>
          <a:p>
            <a:pPr lvl="1"/>
            <a:r>
              <a:rPr lang="en-US" dirty="0"/>
              <a:t>Sold for nothing (52:3):</a:t>
            </a:r>
          </a:p>
          <a:p>
            <a:pPr lvl="2"/>
            <a:r>
              <a:rPr lang="en-US" sz="2400" u="sng" dirty="0" err="1"/>
              <a:t>Judg</a:t>
            </a:r>
            <a:r>
              <a:rPr lang="en-US" sz="2400" u="sng" dirty="0"/>
              <a:t> 2:14</a:t>
            </a:r>
            <a:r>
              <a:rPr lang="en-US" sz="2400" dirty="0"/>
              <a:t>. So the anger of the LORD was kindled against Israel, and he gave them over to plunderers, who plundered them. And he sold them into the hand of their surrounding enemies, so that they could no longer withstand their enemies. Cf. 3:8; 4:2.</a:t>
            </a:r>
          </a:p>
          <a:p>
            <a:pPr lvl="1"/>
            <a:r>
              <a:rPr lang="en-US" dirty="0"/>
              <a:t>Redeemed for something other than money (52:3):</a:t>
            </a:r>
          </a:p>
          <a:p>
            <a:pPr lvl="2"/>
            <a:r>
              <a:rPr lang="en-US" sz="2400" dirty="0"/>
              <a:t>Cf. 52:9; 54:5–6, which frame 52:13–53:12</a:t>
            </a:r>
          </a:p>
          <a:p>
            <a:pPr lvl="2"/>
            <a:r>
              <a:rPr lang="en-US" sz="2400" u="sng" dirty="0"/>
              <a:t>1 Pet 1:18–19</a:t>
            </a:r>
            <a:r>
              <a:rPr lang="en-US" sz="2400" dirty="0"/>
              <a:t>. You were ransomed from the futile ways inherited from your forefathers, not with perishable things such as silver or gold, </a:t>
            </a:r>
            <a:r>
              <a:rPr lang="en-US" sz="2400" baseline="30000" dirty="0"/>
              <a:t>19</a:t>
            </a:r>
            <a:r>
              <a:rPr lang="en-US" sz="2400" dirty="0"/>
              <a:t> but with the precious blood of Christ, like that of a lamb without blemish or spot.</a:t>
            </a:r>
          </a:p>
        </p:txBody>
      </p:sp>
    </p:spTree>
    <p:extLst>
      <p:ext uri="{BB962C8B-B14F-4D97-AF65-F5344CB8AC3E}">
        <p14:creationId xmlns:p14="http://schemas.microsoft.com/office/powerpoint/2010/main" val="169388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grpId="1" nodeType="clickEffect">
                                  <p:stCondLst>
                                    <p:cond delay="0"/>
                                  </p:stCondLst>
                                  <p:childTnLst>
                                    <p:set>
                                      <p:cBhvr rctx="PPT">
                                        <p:cTn id="12" dur="indefinite"/>
                                        <p:tgtEl>
                                          <p:spTgt spid="2">
                                            <p:txEl>
                                              <p:pRg st="1" end="1"/>
                                            </p:txEl>
                                          </p:spTgt>
                                        </p:tgtEl>
                                        <p:attrNameLst>
                                          <p:attrName>style.opacity</p:attrName>
                                        </p:attrNameLst>
                                      </p:cBhvr>
                                      <p:to>
                                        <p:strVal val="0.5"/>
                                      </p:to>
                                    </p:set>
                                    <p:animEffect filter="image" prLst="opacity: 0.5">
                                      <p:cBhvr rctx="IE">
                                        <p:cTn id="13" dur="indefinite"/>
                                        <p:tgtEl>
                                          <p:spTgt spid="2">
                                            <p:txEl>
                                              <p:pRg st="1" end="1"/>
                                            </p:txEl>
                                          </p:spTgt>
                                        </p:tgtEl>
                                      </p:cBhvr>
                                    </p:animEffect>
                                  </p:childTnLst>
                                </p:cTn>
                              </p:par>
                              <p:par>
                                <p:cTn id="14" presetID="9" presetClass="emph" presetSubtype="0" grpId="1" nodeType="withEffect">
                                  <p:stCondLst>
                                    <p:cond delay="0"/>
                                  </p:stCondLst>
                                  <p:childTnLst>
                                    <p:set>
                                      <p:cBhvr rctx="PPT">
                                        <p:cTn id="15" dur="indefinite"/>
                                        <p:tgtEl>
                                          <p:spTgt spid="2">
                                            <p:txEl>
                                              <p:pRg st="2" end="2"/>
                                            </p:txEl>
                                          </p:spTgt>
                                        </p:tgtEl>
                                        <p:attrNameLst>
                                          <p:attrName>style.opacity</p:attrName>
                                        </p:attrNameLst>
                                      </p:cBhvr>
                                      <p:to>
                                        <p:strVal val="0.5"/>
                                      </p:to>
                                    </p:set>
                                    <p:animEffect filter="image" prLst="opacity: 0.5">
                                      <p:cBhvr rctx="IE">
                                        <p:cTn id="16" dur="indefinite"/>
                                        <p:tgtEl>
                                          <p:spTgt spid="2">
                                            <p:txEl>
                                              <p:pRg st="2" end="2"/>
                                            </p:txEl>
                                          </p:spTgt>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a:bodyPr>
          <a:lstStyle/>
          <a:p>
            <a:pPr lvl="1"/>
            <a:r>
              <a:rPr lang="en-US" dirty="0"/>
              <a:t>The people have misrepresented God’s “name” (52:5).</a:t>
            </a:r>
          </a:p>
          <a:p>
            <a:pPr lvl="2"/>
            <a:r>
              <a:rPr lang="en-US" u="sng" dirty="0"/>
              <a:t>Rom 2:23–24</a:t>
            </a:r>
            <a:r>
              <a:rPr lang="en-US" dirty="0"/>
              <a:t>. You who boast in the law dishonor God by breaking the law. </a:t>
            </a:r>
            <a:r>
              <a:rPr lang="en-US" baseline="30000" dirty="0"/>
              <a:t>24</a:t>
            </a:r>
            <a:r>
              <a:rPr lang="en-US" dirty="0"/>
              <a:t> For, as it is written, “The name of God is blasphemed among the Gentiles because of you.” </a:t>
            </a:r>
          </a:p>
          <a:p>
            <a:pPr lvl="2"/>
            <a:r>
              <a:rPr lang="en-US" u="sng" dirty="0"/>
              <a:t>Isa 37:23</a:t>
            </a:r>
            <a:r>
              <a:rPr lang="en-US" dirty="0"/>
              <a:t>. Whom have you mocked and reviled [O, Sennacherib, king of Assyria]? </a:t>
            </a:r>
            <a:r>
              <a:rPr lang="mr-IN" dirty="0"/>
              <a:t>…</a:t>
            </a:r>
            <a:r>
              <a:rPr lang="en-US" dirty="0"/>
              <a:t> Against the Holy One of Israel!</a:t>
            </a:r>
          </a:p>
          <a:p>
            <a:pPr lvl="2"/>
            <a:r>
              <a:rPr lang="en-US" u="sng" dirty="0" err="1"/>
              <a:t>Ezek</a:t>
            </a:r>
            <a:r>
              <a:rPr lang="en-US" u="sng" dirty="0"/>
              <a:t> 36:20</a:t>
            </a:r>
            <a:r>
              <a:rPr lang="en-US" dirty="0"/>
              <a:t>. But when they came to the nations, wherever they came, they profaned my holy name, in that people said of them, “These are the people of the LORD, and yet they had to go out of his land.”</a:t>
            </a:r>
            <a:endParaRPr lang="en-US" u="sng" dirty="0"/>
          </a:p>
        </p:txBody>
      </p:sp>
    </p:spTree>
    <p:extLst>
      <p:ext uri="{BB962C8B-B14F-4D97-AF65-F5344CB8AC3E}">
        <p14:creationId xmlns:p14="http://schemas.microsoft.com/office/powerpoint/2010/main" val="199900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grpId="1" nodeType="clickEffect">
                                  <p:stCondLst>
                                    <p:cond delay="0"/>
                                  </p:stCondLst>
                                  <p:childTnLst>
                                    <p:set>
                                      <p:cBhvr rctx="PPT">
                                        <p:cTn id="12" dur="indefinite"/>
                                        <p:tgtEl>
                                          <p:spTgt spid="2">
                                            <p:txEl>
                                              <p:pRg st="1" end="1"/>
                                            </p:txEl>
                                          </p:spTgt>
                                        </p:tgtEl>
                                        <p:attrNameLst>
                                          <p:attrName>style.opacity</p:attrName>
                                        </p:attrNameLst>
                                      </p:cBhvr>
                                      <p:to>
                                        <p:strVal val="0.5"/>
                                      </p:to>
                                    </p:set>
                                    <p:animEffect filter="image" prLst="opacity: 0.5">
                                      <p:cBhvr rctx="IE">
                                        <p:cTn id="13" dur="indefinite"/>
                                        <p:tgtEl>
                                          <p:spTgt spid="2">
                                            <p:txEl>
                                              <p:pRg st="1" end="1"/>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grpId="1" nodeType="clickEffect">
                                  <p:stCondLst>
                                    <p:cond delay="0"/>
                                  </p:stCondLst>
                                  <p:childTnLst>
                                    <p:set>
                                      <p:cBhvr rctx="PPT">
                                        <p:cTn id="19" dur="indefinite"/>
                                        <p:tgtEl>
                                          <p:spTgt spid="2">
                                            <p:txEl>
                                              <p:pRg st="2" end="2"/>
                                            </p:txEl>
                                          </p:spTgt>
                                        </p:tgtEl>
                                        <p:attrNameLst>
                                          <p:attrName>style.opacity</p:attrName>
                                        </p:attrNameLst>
                                      </p:cBhvr>
                                      <p:to>
                                        <p:strVal val="0.5"/>
                                      </p:to>
                                    </p:set>
                                    <p:animEffect filter="image" prLst="opacity: 0.5">
                                      <p:cBhvr rctx="IE">
                                        <p:cTn id="20" dur="indefinite"/>
                                        <p:tgtEl>
                                          <p:spTgt spid="2">
                                            <p:txEl>
                                              <p:pRg st="2" end="2"/>
                                            </p:txEl>
                                          </p:spTgt>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26721"/>
            <a:ext cx="7886699" cy="6431280"/>
          </a:xfrm>
        </p:spPr>
        <p:txBody>
          <a:bodyPr>
            <a:normAutofit lnSpcReduction="10000"/>
          </a:bodyPr>
          <a:lstStyle/>
          <a:p>
            <a:pPr lvl="1"/>
            <a:r>
              <a:rPr lang="en-US" dirty="0"/>
              <a:t>Therefore, God will work on behalf of his name, speaking in a way that makes others know him (52:6).</a:t>
            </a:r>
          </a:p>
          <a:p>
            <a:pPr lvl="2"/>
            <a:r>
              <a:rPr lang="en-US" u="sng" dirty="0" err="1"/>
              <a:t>Ezek</a:t>
            </a:r>
            <a:r>
              <a:rPr lang="en-US" u="sng" dirty="0"/>
              <a:t> 36:23</a:t>
            </a:r>
            <a:r>
              <a:rPr lang="en-US" dirty="0"/>
              <a:t>. And I will vindicate the holiness of my great name, which has been profaned among the nations, and which you have profaned among them. And the nations will know that I am the LORD, declares the Lord GOD, when through you I vindicate my holiness before their eyes.</a:t>
            </a:r>
          </a:p>
          <a:p>
            <a:pPr lvl="2"/>
            <a:r>
              <a:rPr lang="en-US" u="sng" dirty="0" err="1"/>
              <a:t>Exod</a:t>
            </a:r>
            <a:r>
              <a:rPr lang="en-US" u="sng" dirty="0"/>
              <a:t> 34:6–7</a:t>
            </a:r>
            <a:r>
              <a:rPr lang="en-US" dirty="0"/>
              <a:t>.  The LORD passed before him and proclaimed, “Yahweh, Yahweh, a God merciful and gracious, slow to anger, and abounding in steadfast love and faithfulness, </a:t>
            </a:r>
            <a:r>
              <a:rPr lang="en-US" baseline="30000" dirty="0"/>
              <a:t>7</a:t>
            </a:r>
            <a:r>
              <a:rPr lang="en-US" dirty="0"/>
              <a:t> keeping steadfast love for thousands,</a:t>
            </a:r>
            <a:r>
              <a:rPr lang="en-US" i="1" dirty="0"/>
              <a:t> </a:t>
            </a:r>
            <a:r>
              <a:rPr lang="en-US" dirty="0"/>
              <a:t>forgiving iniquity and transgression and sin, but who will by no means clear the guilty, visiting the iniquity of the fathers on the children and the children’s children, to the third and the fourth generation.</a:t>
            </a:r>
          </a:p>
        </p:txBody>
      </p:sp>
    </p:spTree>
    <p:extLst>
      <p:ext uri="{BB962C8B-B14F-4D97-AF65-F5344CB8AC3E}">
        <p14:creationId xmlns:p14="http://schemas.microsoft.com/office/powerpoint/2010/main" val="77030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135041</TotalTime>
  <Words>932</Words>
  <Application>Microsoft Macintosh PowerPoint</Application>
  <PresentationFormat>On-screen Show (4:3)</PresentationFormat>
  <Paragraphs>53</Paragraphs>
  <Slides>10</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Courier New</vt:lpstr>
      <vt:lpstr>Mangal</vt:lpstr>
      <vt:lpstr>Wingdings</vt:lpstr>
      <vt:lpstr>Office Theme</vt:lpstr>
      <vt:lpstr>Celebrating the Servant-Savior</vt:lpstr>
      <vt:lpstr>ISAIAH 52:1–12:  Participate in the 2nd Exodus</vt:lpstr>
      <vt:lpstr>A call for Jerusalem to wake up, strengthen herself, and dress like priests (52:1)</vt:lpstr>
      <vt:lpstr>PowerPoint Presentation</vt:lpstr>
      <vt:lpstr>PowerPoint Presentation</vt:lpstr>
      <vt:lpstr>PowerPoint Presentation</vt:lpstr>
      <vt:lpstr>A call for Jerusalem to remove her fetters (52:2–10)</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1186</cp:revision>
  <dcterms:created xsi:type="dcterms:W3CDTF">2015-09-20T10:17:33Z</dcterms:created>
  <dcterms:modified xsi:type="dcterms:W3CDTF">2018-04-06T14:41:01Z</dcterms:modified>
</cp:coreProperties>
</file>