
<file path=[Content_Types].xml><?xml version="1.0" encoding="utf-8"?>
<Types xmlns="http://schemas.openxmlformats.org/package/2006/content-types">
  <Default Extension="xml" ContentType="application/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6"/>
  </p:notesMasterIdLst>
  <p:sldIdLst>
    <p:sldId id="688" r:id="rId2"/>
    <p:sldId id="759" r:id="rId3"/>
    <p:sldId id="758" r:id="rId4"/>
    <p:sldId id="760" r:id="rId5"/>
    <p:sldId id="761" r:id="rId6"/>
    <p:sldId id="768" r:id="rId7"/>
    <p:sldId id="762" r:id="rId8"/>
    <p:sldId id="763" r:id="rId9"/>
    <p:sldId id="764" r:id="rId10"/>
    <p:sldId id="765" r:id="rId11"/>
    <p:sldId id="766" r:id="rId12"/>
    <p:sldId id="773" r:id="rId13"/>
    <p:sldId id="772" r:id="rId14"/>
    <p:sldId id="77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41"/>
    <p:restoredTop sz="93075"/>
  </p:normalViewPr>
  <p:slideViewPr>
    <p:cSldViewPr snapToGrid="0" snapToObjects="1">
      <p:cViewPr>
        <p:scale>
          <a:sx n="136" d="100"/>
          <a:sy n="136" d="100"/>
        </p:scale>
        <p:origin x="4144" y="1712"/>
      </p:cViewPr>
      <p:guideLst>
        <p:guide orient="horz" pos="2160"/>
        <p:guide pos="2880"/>
      </p:guideLst>
    </p:cSldViewPr>
  </p:slideViewPr>
  <p:notesTextViewPr>
    <p:cViewPr>
      <p:scale>
        <a:sx n="100" d="100"/>
        <a:sy n="100" d="100"/>
      </p:scale>
      <p:origin x="0" y="0"/>
    </p:cViewPr>
  </p:notesTextViewPr>
  <p:sorterViewPr>
    <p:cViewPr>
      <p:scale>
        <a:sx n="162" d="100"/>
        <a:sy n="162"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12/14/17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11</a:t>
            </a:fld>
            <a:endParaRPr lang="en-US"/>
          </a:p>
        </p:txBody>
      </p:sp>
    </p:spTree>
    <p:extLst>
      <p:ext uri="{BB962C8B-B14F-4D97-AF65-F5344CB8AC3E}">
        <p14:creationId xmlns:p14="http://schemas.microsoft.com/office/powerpoint/2010/main" val="2061636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12</a:t>
            </a:fld>
            <a:endParaRPr lang="en-US"/>
          </a:p>
        </p:txBody>
      </p:sp>
    </p:spTree>
    <p:extLst>
      <p:ext uri="{BB962C8B-B14F-4D97-AF65-F5344CB8AC3E}">
        <p14:creationId xmlns:p14="http://schemas.microsoft.com/office/powerpoint/2010/main" val="327429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13</a:t>
            </a:fld>
            <a:endParaRPr lang="en-US"/>
          </a:p>
        </p:txBody>
      </p:sp>
    </p:spTree>
    <p:extLst>
      <p:ext uri="{BB962C8B-B14F-4D97-AF65-F5344CB8AC3E}">
        <p14:creationId xmlns:p14="http://schemas.microsoft.com/office/powerpoint/2010/main" val="1490103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6C5678-EE20-4FA5-88E2-6E0BD67A2E26}" type="datetime1">
              <a:rPr lang="en-US" smtClean="0"/>
              <a:t>12/14/17</a:t>
            </a:fld>
            <a:endParaRPr lang="en-US" dirty="0"/>
          </a:p>
        </p:txBody>
      </p:sp>
      <p:sp>
        <p:nvSpPr>
          <p:cNvPr id="5" name="Footer Placeholder 4"/>
          <p:cNvSpPr>
            <a:spLocks noGrp="1"/>
          </p:cNvSpPr>
          <p:nvPr>
            <p:ph type="ftr" sz="quarter" idx="11"/>
          </p:nvPr>
        </p:nvSpPr>
        <p:spPr/>
        <p:txBody>
          <a:bodyPr/>
          <a:lstStyle/>
          <a:p>
            <a:r>
              <a:rPr lang="en-US" smtClean="0"/>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12/14/17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12/14/17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4CF3C7-6809-4F39-BD67-A75817BDDE0A}" type="datetime1">
              <a:rPr lang="en-US" smtClean="0"/>
              <a:t>12/14/17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EAEB24-CE78-465C-A726-91D0868FA48F}" type="datetime1">
              <a:rPr lang="en-US" smtClean="0"/>
              <a:t>12/14/17</a:t>
            </a:fld>
            <a:endParaRPr lang="en-US"/>
          </a:p>
        </p:txBody>
      </p:sp>
      <p:sp>
        <p:nvSpPr>
          <p:cNvPr id="8" name="Footer Placeholder 7"/>
          <p:cNvSpPr>
            <a:spLocks noGrp="1"/>
          </p:cNvSpPr>
          <p:nvPr>
            <p:ph type="ftr" sz="quarter" idx="11"/>
          </p:nvPr>
        </p:nvSpPr>
        <p:spPr/>
        <p:txBody>
          <a:bodyPr/>
          <a:lstStyle/>
          <a:p>
            <a:r>
              <a:rPr lang="en-US" smtClean="0"/>
              <a:t>Footer Text</a:t>
            </a:r>
            <a:endParaRPr lang="en-US"/>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BAADF0-1749-4E8B-9691-B44A5F8C0895}" type="datetime1">
              <a:rPr lang="en-US" smtClean="0"/>
              <a:t>12/14/17</a:t>
            </a:fld>
            <a:endParaRPr lang="en-US"/>
          </a:p>
        </p:txBody>
      </p:sp>
      <p:sp>
        <p:nvSpPr>
          <p:cNvPr id="4" name="Footer Placeholder 3"/>
          <p:cNvSpPr>
            <a:spLocks noGrp="1"/>
          </p:cNvSpPr>
          <p:nvPr>
            <p:ph type="ftr" sz="quarter" idx="11"/>
          </p:nvPr>
        </p:nvSpPr>
        <p:spPr/>
        <p:txBody>
          <a:bodyPr/>
          <a:lstStyle/>
          <a:p>
            <a:r>
              <a:rPr lang="en-US" smtClean="0"/>
              <a:t>Footer Text</a:t>
            </a:r>
            <a:endParaRPr lang="en-US"/>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12/14/17</a:t>
            </a:fld>
            <a:endParaRPr lang="en-US"/>
          </a:p>
        </p:txBody>
      </p:sp>
      <p:sp>
        <p:nvSpPr>
          <p:cNvPr id="3" name="Footer Placeholder 2"/>
          <p:cNvSpPr>
            <a:spLocks noGrp="1"/>
          </p:cNvSpPr>
          <p:nvPr>
            <p:ph type="ftr" sz="quarter" idx="11"/>
          </p:nvPr>
        </p:nvSpPr>
        <p:spPr/>
        <p:txBody>
          <a:bodyPr/>
          <a:lstStyle/>
          <a:p>
            <a:r>
              <a:rPr lang="en-US" smtClean="0"/>
              <a:t>Footer Text</a:t>
            </a:r>
            <a:endParaRPr lang="en-US"/>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12/14/17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12/14/17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12/14/17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00BB2-27C5-458B-ABCE-839C88CF47CE}" type="datetime1">
              <a:rPr lang="en-US" smtClean="0"/>
              <a:t>12/14/17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sz="2400" dirty="0" smtClean="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5881088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solidFill>
        </p:spPr>
        <p:txBody>
          <a:bodyPr>
            <a:normAutofit/>
          </a:bodyPr>
          <a:lstStyle>
            <a:lvl1pPr>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649989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822960" y="286605"/>
            <a:ext cx="7543800" cy="1285718"/>
          </a:xfrm>
        </p:spPr>
        <p:txBody>
          <a:bodyPr/>
          <a:lstStyle/>
          <a:p>
            <a:r>
              <a:rPr lang="en-US" smtClean="0"/>
              <a:t>Click to edit Master title style</a:t>
            </a:r>
            <a:endParaRPr lang="en-US"/>
          </a:p>
        </p:txBody>
      </p:sp>
    </p:spTree>
    <p:extLst>
      <p:ext uri="{BB962C8B-B14F-4D97-AF65-F5344CB8AC3E}">
        <p14:creationId xmlns:p14="http://schemas.microsoft.com/office/powerpoint/2010/main" val="7504405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12/14/17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smtClean="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smtClean="0">
                <a:solidFill>
                  <a:schemeClr val="bg1"/>
                </a:solidFill>
              </a:rPr>
              <a:t>Jason S. </a:t>
            </a:r>
            <a:r>
              <a:rPr lang="en-US" sz="2800" b="0" dirty="0" err="1" smtClean="0">
                <a:solidFill>
                  <a:schemeClr val="bg1"/>
                </a:solidFill>
              </a:rPr>
              <a:t>DeRouchie</a:t>
            </a:r>
            <a:r>
              <a:rPr lang="en-US" sz="2800" b="0" dirty="0" smtClean="0">
                <a:solidFill>
                  <a:schemeClr val="bg1"/>
                </a:solidFill>
              </a:rPr>
              <a:t>, PhD</a:t>
            </a:r>
          </a:p>
          <a:p>
            <a:pPr algn="l">
              <a:spcBef>
                <a:spcPts val="0"/>
              </a:spcBef>
            </a:pPr>
            <a:r>
              <a:rPr lang="en-US" sz="2400" b="0" dirty="0" smtClean="0">
                <a:solidFill>
                  <a:schemeClr val="bg1">
                    <a:lumMod val="85000"/>
                  </a:schemeClr>
                </a:solidFill>
              </a:rPr>
              <a:t>Professor of Old Testament and Biblical Theology</a:t>
            </a:r>
          </a:p>
          <a:p>
            <a:pPr algn="l">
              <a:spcBef>
                <a:spcPts val="0"/>
              </a:spcBef>
            </a:pPr>
            <a:r>
              <a:rPr lang="en-US" sz="2400" b="0" dirty="0" smtClean="0">
                <a:solidFill>
                  <a:schemeClr val="bg1">
                    <a:lumMod val="85000"/>
                  </a:schemeClr>
                </a:solidFill>
              </a:rPr>
              <a:t>Bethlehem College &amp; Seminary</a:t>
            </a:r>
          </a:p>
          <a:p>
            <a:pPr algn="l">
              <a:spcBef>
                <a:spcPts val="0"/>
              </a:spcBef>
            </a:pPr>
            <a:r>
              <a:rPr lang="en-US" sz="2400" b="0" dirty="0" err="1" smtClean="0">
                <a:solidFill>
                  <a:schemeClr val="bg1">
                    <a:lumMod val="85000"/>
                  </a:schemeClr>
                </a:solidFill>
              </a:rPr>
              <a:t>www.jasonderouchie.com</a:t>
            </a:r>
            <a:endParaRPr lang="en-US" sz="2400" b="0" dirty="0" smtClean="0">
              <a:solidFill>
                <a:schemeClr val="bg1">
                  <a:lumMod val="85000"/>
                </a:schemeClr>
              </a:solidFill>
            </a:endParaRPr>
          </a:p>
          <a:p>
            <a:pPr algn="l">
              <a:spcBef>
                <a:spcPts val="0"/>
              </a:spcBef>
            </a:pPr>
            <a:endParaRPr lang="en-US" sz="2400" b="0" dirty="0" smtClean="0">
              <a:solidFill>
                <a:schemeClr val="bg1">
                  <a:lumMod val="85000"/>
                </a:schemeClr>
              </a:solidFill>
            </a:endParaRPr>
          </a:p>
          <a:p>
            <a:pPr algn="l">
              <a:spcBef>
                <a:spcPts val="0"/>
              </a:spcBef>
            </a:pPr>
            <a:r>
              <a:rPr lang="en-US" sz="2400" b="0" dirty="0" smtClean="0">
                <a:solidFill>
                  <a:schemeClr val="bg1">
                    <a:lumMod val="85000"/>
                  </a:schemeClr>
                </a:solidFill>
              </a:rPr>
              <a:t>Bethlehem Baptist Church, 2017</a:t>
            </a:r>
            <a:endParaRPr lang="en-US" sz="2400" b="0" dirty="0">
              <a:solidFill>
                <a:schemeClr val="bg1">
                  <a:lumMod val="85000"/>
                </a:schemeClr>
              </a:solidFill>
            </a:endParaRP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6258382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The Appeal (</a:t>
            </a:r>
            <a:r>
              <a:rPr lang="en-US" dirty="0" smtClean="0"/>
              <a:t>51:9a–d)</a:t>
            </a:r>
            <a:endParaRPr lang="en-US" dirty="0" smtClean="0"/>
          </a:p>
          <a:p>
            <a:pPr lvl="1"/>
            <a:r>
              <a:rPr lang="en-US" dirty="0" smtClean="0"/>
              <a:t>“Awake, awake”</a:t>
            </a:r>
          </a:p>
          <a:p>
            <a:pPr lvl="3"/>
            <a:r>
              <a:rPr lang="en-US" u="sng" dirty="0" smtClean="0"/>
              <a:t>Ps 121:3–4</a:t>
            </a:r>
            <a:r>
              <a:rPr lang="en-US" dirty="0" smtClean="0"/>
              <a:t>. He will not let your foot be moved; he who keeps you will not slumber. </a:t>
            </a:r>
            <a:r>
              <a:rPr lang="en-US" baseline="30000" dirty="0" smtClean="0"/>
              <a:t>4</a:t>
            </a:r>
            <a:r>
              <a:rPr lang="en-US" dirty="0" smtClean="0"/>
              <a:t> Behold, he who keeps Israel will neither slumber nor sleep.</a:t>
            </a:r>
          </a:p>
        </p:txBody>
      </p:sp>
      <p:sp>
        <p:nvSpPr>
          <p:cNvPr id="3" name="Title 2"/>
          <p:cNvSpPr>
            <a:spLocks noGrp="1"/>
          </p:cNvSpPr>
          <p:nvPr>
            <p:ph type="title"/>
          </p:nvPr>
        </p:nvSpPr>
        <p:spPr/>
        <p:txBody>
          <a:bodyPr>
            <a:noAutofit/>
          </a:bodyPr>
          <a:lstStyle/>
          <a:p>
            <a:r>
              <a:rPr lang="en-US" sz="3200" dirty="0" smtClean="0"/>
              <a:t>A Plea for God to Save as in the Exodus (51:9–11)</a:t>
            </a:r>
            <a:endParaRPr lang="en-US" sz="3200" dirty="0"/>
          </a:p>
        </p:txBody>
      </p:sp>
    </p:spTree>
    <p:extLst>
      <p:ext uri="{BB962C8B-B14F-4D97-AF65-F5344CB8AC3E}">
        <p14:creationId xmlns:p14="http://schemas.microsoft.com/office/powerpoint/2010/main" val="213736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77073"/>
            <a:ext cx="7886699" cy="6480928"/>
          </a:xfrm>
        </p:spPr>
        <p:txBody>
          <a:bodyPr>
            <a:normAutofit fontScale="92500" lnSpcReduction="10000"/>
          </a:bodyPr>
          <a:lstStyle/>
          <a:p>
            <a:pPr lvl="1"/>
            <a:r>
              <a:rPr lang="en-US" dirty="0" smtClean="0"/>
              <a:t>The Arm of the </a:t>
            </a:r>
            <a:r>
              <a:rPr lang="en-US" dirty="0" smtClean="0"/>
              <a:t>LORD (51:9c)</a:t>
            </a:r>
            <a:endParaRPr lang="en-US" dirty="0" smtClean="0"/>
          </a:p>
          <a:p>
            <a:pPr lvl="2"/>
            <a:r>
              <a:rPr lang="en-US" b="1" dirty="0" smtClean="0"/>
              <a:t>God’s arm rules. </a:t>
            </a:r>
            <a:r>
              <a:rPr lang="en-US" u="sng" dirty="0" smtClean="0"/>
              <a:t>Isa 40:10</a:t>
            </a:r>
            <a:r>
              <a:rPr lang="en-US" dirty="0" smtClean="0"/>
              <a:t>. Behold, the Lord GOD comes with might, and </a:t>
            </a:r>
            <a:r>
              <a:rPr lang="en-US" i="1" dirty="0" smtClean="0"/>
              <a:t>his arm </a:t>
            </a:r>
            <a:r>
              <a:rPr lang="en-US" dirty="0" smtClean="0"/>
              <a:t>rules for him.</a:t>
            </a:r>
          </a:p>
          <a:p>
            <a:pPr lvl="2"/>
            <a:r>
              <a:rPr lang="en-US" b="1" dirty="0" smtClean="0"/>
              <a:t>God’s arm fights. </a:t>
            </a:r>
            <a:r>
              <a:rPr lang="en-US" u="sng" dirty="0" smtClean="0"/>
              <a:t>Isa 48:14</a:t>
            </a:r>
            <a:r>
              <a:rPr lang="en-US" dirty="0" smtClean="0"/>
              <a:t>. The </a:t>
            </a:r>
            <a:r>
              <a:rPr lang="en-US" dirty="0"/>
              <a:t>LORD loves him; he shall perform his purpose on Babylon, and </a:t>
            </a:r>
            <a:r>
              <a:rPr lang="en-US" i="1" dirty="0"/>
              <a:t>his arm </a:t>
            </a:r>
            <a:r>
              <a:rPr lang="en-US" dirty="0"/>
              <a:t>shall be against the Chaldeans</a:t>
            </a:r>
            <a:r>
              <a:rPr lang="en-US" dirty="0" smtClean="0"/>
              <a:t>.</a:t>
            </a:r>
          </a:p>
          <a:p>
            <a:pPr lvl="2"/>
            <a:r>
              <a:rPr lang="en-US" b="1" dirty="0" smtClean="0"/>
              <a:t>In God’s arm the coastlands hope. </a:t>
            </a:r>
            <a:r>
              <a:rPr lang="en-US" u="sng" dirty="0" smtClean="0"/>
              <a:t>Isa 51:5</a:t>
            </a:r>
            <a:r>
              <a:rPr lang="en-US" dirty="0" smtClean="0"/>
              <a:t>. My </a:t>
            </a:r>
            <a:r>
              <a:rPr lang="en-US" dirty="0"/>
              <a:t>righteousness draws near, my salvation has gone out, and my arms will judge the peoples; the coastlands hope for me, and for </a:t>
            </a:r>
            <a:r>
              <a:rPr lang="en-US" i="1" dirty="0"/>
              <a:t>my arm </a:t>
            </a:r>
            <a:r>
              <a:rPr lang="en-US" dirty="0"/>
              <a:t>they wait</a:t>
            </a:r>
            <a:r>
              <a:rPr lang="en-US" dirty="0" smtClean="0"/>
              <a:t>.</a:t>
            </a:r>
          </a:p>
          <a:p>
            <a:pPr lvl="2"/>
            <a:r>
              <a:rPr lang="en-US" b="1" dirty="0" smtClean="0"/>
              <a:t>God’s arm is the Servant-Savior. </a:t>
            </a:r>
            <a:r>
              <a:rPr lang="en-US" u="sng" dirty="0" smtClean="0"/>
              <a:t>Isa 53:1–3</a:t>
            </a:r>
            <a:r>
              <a:rPr lang="en-US" dirty="0" smtClean="0"/>
              <a:t>. Who </a:t>
            </a:r>
            <a:r>
              <a:rPr lang="en-US" dirty="0"/>
              <a:t>has believed what he has heard from us? And to whom has </a:t>
            </a:r>
            <a:r>
              <a:rPr lang="en-US" i="1" dirty="0"/>
              <a:t>the arm of the LORD </a:t>
            </a:r>
            <a:r>
              <a:rPr lang="en-US" dirty="0"/>
              <a:t>been revealed? </a:t>
            </a:r>
            <a:r>
              <a:rPr lang="en-US" baseline="30000" dirty="0" smtClean="0"/>
              <a:t>2</a:t>
            </a:r>
            <a:r>
              <a:rPr lang="en-US" dirty="0" smtClean="0"/>
              <a:t> </a:t>
            </a:r>
            <a:r>
              <a:rPr lang="en-US" dirty="0"/>
              <a:t>For he grew up before him like a young plant, and like a root out of dry ground; he had no form or majesty that we should look at him, and no beauty that we should desire him. </a:t>
            </a:r>
            <a:r>
              <a:rPr lang="en-US" baseline="-25000" dirty="0" smtClean="0"/>
              <a:t>3</a:t>
            </a:r>
            <a:r>
              <a:rPr lang="en-US" dirty="0" smtClean="0"/>
              <a:t> </a:t>
            </a:r>
            <a:r>
              <a:rPr lang="en-US" dirty="0"/>
              <a:t>He was despised and rejected by men, a man of sorrows, and acquainted with grief; and as one from whom men hide their faces he was despised, and we esteemed him not</a:t>
            </a:r>
            <a:r>
              <a:rPr lang="en-US" dirty="0" smtClean="0"/>
              <a:t>.</a:t>
            </a:r>
            <a:endParaRPr lang="en-US" dirty="0"/>
          </a:p>
        </p:txBody>
      </p:sp>
    </p:spTree>
    <p:extLst>
      <p:ext uri="{BB962C8B-B14F-4D97-AF65-F5344CB8AC3E}">
        <p14:creationId xmlns:p14="http://schemas.microsoft.com/office/powerpoint/2010/main" val="25422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rctx="PPT">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mph" presetSubtype="0" nodeType="clickEffect">
                                  <p:stCondLst>
                                    <p:cond delay="0"/>
                                  </p:stCondLst>
                                  <p:childTnLst>
                                    <p:set>
                                      <p:cBhvr rctx="PPT">
                                        <p:cTn id="24" dur="indefinite"/>
                                        <p:tgtEl>
                                          <p:spTgt spid="2">
                                            <p:txEl>
                                              <p:pRg st="3" end="3"/>
                                            </p:txEl>
                                          </p:spTgt>
                                        </p:tgtEl>
                                        <p:attrNameLst>
                                          <p:attrName>style.opacity</p:attrName>
                                        </p:attrNameLst>
                                      </p:cBhvr>
                                      <p:to>
                                        <p:strVal val="0.5"/>
                                      </p:to>
                                    </p:set>
                                    <p:animEffect filter="image" prLst="opacity: 0.5">
                                      <p:cBhvr rctx="IE">
                                        <p:cTn id="25" dur="indefinite"/>
                                        <p:tgtEl>
                                          <p:spTgt spid="2">
                                            <p:txEl>
                                              <p:pRg st="3" end="3"/>
                                            </p:txEl>
                                          </p:spTgt>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77073"/>
            <a:ext cx="7886699" cy="6480928"/>
          </a:xfrm>
        </p:spPr>
        <p:txBody>
          <a:bodyPr>
            <a:normAutofit/>
          </a:bodyPr>
          <a:lstStyle/>
          <a:p>
            <a:pPr lvl="2"/>
            <a:r>
              <a:rPr lang="en-US" b="1" dirty="0" smtClean="0"/>
              <a:t>God’s arm is the only means to save the world. </a:t>
            </a:r>
          </a:p>
          <a:p>
            <a:pPr lvl="3"/>
            <a:r>
              <a:rPr lang="en-US" u="sng" dirty="0" smtClean="0"/>
              <a:t>Isa 59:16</a:t>
            </a:r>
            <a:r>
              <a:rPr lang="en-US" dirty="0" smtClean="0"/>
              <a:t>. He </a:t>
            </a:r>
            <a:r>
              <a:rPr lang="en-US" dirty="0"/>
              <a:t>saw that there was no man, and wondered that there was no one to intercede; then </a:t>
            </a:r>
            <a:r>
              <a:rPr lang="en-US" i="1" dirty="0"/>
              <a:t>his own </a:t>
            </a:r>
            <a:r>
              <a:rPr lang="en-US" i="1" dirty="0" smtClean="0"/>
              <a:t>arm </a:t>
            </a:r>
            <a:r>
              <a:rPr lang="en-US" dirty="0"/>
              <a:t>brought him salvation, and his righteousness upheld him</a:t>
            </a:r>
            <a:r>
              <a:rPr lang="en-US" dirty="0" smtClean="0"/>
              <a:t>. </a:t>
            </a:r>
          </a:p>
          <a:p>
            <a:pPr lvl="3"/>
            <a:r>
              <a:rPr lang="en-US" u="sng" dirty="0" smtClean="0"/>
              <a:t>Isa 63:5</a:t>
            </a:r>
            <a:r>
              <a:rPr lang="en-US" dirty="0" smtClean="0"/>
              <a:t>.</a:t>
            </a:r>
            <a:r>
              <a:rPr lang="en-US" dirty="0"/>
              <a:t> I looked, but there was no one to help; I was appalled, but there was no one to uphold; so </a:t>
            </a:r>
            <a:r>
              <a:rPr lang="en-US" i="1" dirty="0"/>
              <a:t>my own arm </a:t>
            </a:r>
            <a:r>
              <a:rPr lang="en-US" dirty="0"/>
              <a:t>brought me salvation, and my wrath upheld me</a:t>
            </a:r>
            <a:r>
              <a:rPr lang="en-US" dirty="0" smtClean="0"/>
              <a:t>.</a:t>
            </a:r>
          </a:p>
        </p:txBody>
      </p:sp>
    </p:spTree>
    <p:extLst>
      <p:ext uri="{BB962C8B-B14F-4D97-AF65-F5344CB8AC3E}">
        <p14:creationId xmlns:p14="http://schemas.microsoft.com/office/powerpoint/2010/main" val="169982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77073"/>
            <a:ext cx="7886699" cy="6480928"/>
          </a:xfrm>
        </p:spPr>
        <p:txBody>
          <a:bodyPr>
            <a:normAutofit/>
          </a:bodyPr>
          <a:lstStyle/>
          <a:p>
            <a:pPr lvl="2"/>
            <a:r>
              <a:rPr lang="en-US" b="1" dirty="0" smtClean="0"/>
              <a:t>God’s arm has worked salvation in the </a:t>
            </a:r>
            <a:r>
              <a:rPr lang="en-US" b="1" dirty="0" smtClean="0"/>
              <a:t>past, which gives promise that he will do so again. </a:t>
            </a:r>
          </a:p>
          <a:p>
            <a:pPr lvl="3"/>
            <a:r>
              <a:rPr lang="en-US" u="sng" dirty="0" smtClean="0"/>
              <a:t>Isa </a:t>
            </a:r>
            <a:r>
              <a:rPr lang="en-US" u="sng" dirty="0" smtClean="0"/>
              <a:t>63:11–14</a:t>
            </a:r>
            <a:r>
              <a:rPr lang="en-US" dirty="0" smtClean="0"/>
              <a:t>. Then </a:t>
            </a:r>
            <a:r>
              <a:rPr lang="en-US" dirty="0"/>
              <a:t>he remembered the days of old, of Moses and his people. Where is he who brought them up out of the sea with the shepherds of his flock? Where is he who put in the midst of them his Holy Spirit, </a:t>
            </a:r>
            <a:r>
              <a:rPr lang="en-US" baseline="30000" dirty="0" smtClean="0"/>
              <a:t>12</a:t>
            </a:r>
            <a:r>
              <a:rPr lang="en-US" dirty="0" smtClean="0"/>
              <a:t> </a:t>
            </a:r>
            <a:r>
              <a:rPr lang="en-US" dirty="0"/>
              <a:t>who caused </a:t>
            </a:r>
            <a:r>
              <a:rPr lang="en-US" i="1" dirty="0"/>
              <a:t>his glorious arm </a:t>
            </a:r>
            <a:r>
              <a:rPr lang="en-US" dirty="0"/>
              <a:t>to go at the right hand of Moses, who divided the waters before them to make for himself an everlasting name, </a:t>
            </a:r>
            <a:r>
              <a:rPr lang="en-US" baseline="30000" dirty="0" smtClean="0"/>
              <a:t>13</a:t>
            </a:r>
            <a:r>
              <a:rPr lang="en-US" dirty="0" smtClean="0"/>
              <a:t> </a:t>
            </a:r>
            <a:r>
              <a:rPr lang="en-US" dirty="0"/>
              <a:t>who led them through the depths? Like a horse in the desert, they did not stumble. </a:t>
            </a:r>
            <a:r>
              <a:rPr lang="en-US" baseline="30000" dirty="0" smtClean="0"/>
              <a:t>14</a:t>
            </a:r>
            <a:r>
              <a:rPr lang="en-US" dirty="0" smtClean="0"/>
              <a:t> </a:t>
            </a:r>
            <a:r>
              <a:rPr lang="en-US" dirty="0"/>
              <a:t>Like livestock that go down into the valley, the Spirit of the LORD gave them rest. So you led your people, to make for yourself a glorious name</a:t>
            </a:r>
            <a:r>
              <a:rPr lang="en-US" dirty="0" smtClean="0"/>
              <a:t>.</a:t>
            </a:r>
          </a:p>
        </p:txBody>
      </p:sp>
    </p:spTree>
    <p:extLst>
      <p:ext uri="{BB962C8B-B14F-4D97-AF65-F5344CB8AC3E}">
        <p14:creationId xmlns:p14="http://schemas.microsoft.com/office/powerpoint/2010/main" val="144637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77073"/>
            <a:ext cx="7886699" cy="6480928"/>
          </a:xfrm>
        </p:spPr>
        <p:txBody>
          <a:bodyPr>
            <a:normAutofit lnSpcReduction="10000"/>
          </a:bodyPr>
          <a:lstStyle/>
          <a:p>
            <a:pPr lvl="3"/>
            <a:r>
              <a:rPr lang="en-US" u="sng" dirty="0" err="1"/>
              <a:t>Exod</a:t>
            </a:r>
            <a:r>
              <a:rPr lang="en-US" u="sng" dirty="0"/>
              <a:t> 6:6</a:t>
            </a:r>
            <a:r>
              <a:rPr lang="en-US" dirty="0"/>
              <a:t>. Say therefore to the people of Israel, “I am the LORD, and I will bring you out from under the burdens of the Egyptians, and I will deliver you from slavery to them, and I will redeem you </a:t>
            </a:r>
            <a:r>
              <a:rPr lang="en-US" i="1" dirty="0"/>
              <a:t>with an outstretched arm </a:t>
            </a:r>
            <a:r>
              <a:rPr lang="en-US" dirty="0"/>
              <a:t>and with great acts of judgment.” </a:t>
            </a:r>
            <a:endParaRPr lang="en-US" dirty="0" smtClean="0"/>
          </a:p>
          <a:p>
            <a:pPr lvl="3"/>
            <a:r>
              <a:rPr lang="en-US" u="sng" dirty="0" smtClean="0"/>
              <a:t>Jude 5</a:t>
            </a:r>
            <a:r>
              <a:rPr lang="en-US" dirty="0" smtClean="0"/>
              <a:t>. </a:t>
            </a:r>
            <a:r>
              <a:rPr lang="en-US" dirty="0"/>
              <a:t>Now I want to remind you, although you once fully knew it, that Jesus, who saved a people out of the land of Egypt, afterward destroyed those who did not believe</a:t>
            </a:r>
            <a:r>
              <a:rPr lang="en-US" dirty="0" smtClean="0"/>
              <a:t>.</a:t>
            </a:r>
            <a:endParaRPr lang="en-US" dirty="0"/>
          </a:p>
          <a:p>
            <a:pPr lvl="3"/>
            <a:r>
              <a:rPr lang="en-US" u="sng" dirty="0" err="1" smtClean="0"/>
              <a:t>Deut</a:t>
            </a:r>
            <a:r>
              <a:rPr lang="en-US" u="sng" dirty="0" smtClean="0"/>
              <a:t> 7:17–19</a:t>
            </a:r>
            <a:r>
              <a:rPr lang="en-US" dirty="0" smtClean="0"/>
              <a:t>. </a:t>
            </a:r>
            <a:r>
              <a:rPr lang="en-US" dirty="0"/>
              <a:t> </a:t>
            </a:r>
            <a:r>
              <a:rPr lang="en-US" dirty="0" smtClean="0"/>
              <a:t>If </a:t>
            </a:r>
            <a:r>
              <a:rPr lang="en-US" dirty="0"/>
              <a:t>you say in your heart, </a:t>
            </a:r>
            <a:r>
              <a:rPr lang="en-US" dirty="0" smtClean="0"/>
              <a:t>“These </a:t>
            </a:r>
            <a:r>
              <a:rPr lang="en-US" dirty="0"/>
              <a:t>nations are greater than I. How can I dispossess them</a:t>
            </a:r>
            <a:r>
              <a:rPr lang="en-US" dirty="0" smtClean="0"/>
              <a:t>?” </a:t>
            </a:r>
            <a:r>
              <a:rPr lang="en-US" baseline="30000" dirty="0" smtClean="0"/>
              <a:t>18</a:t>
            </a:r>
            <a:r>
              <a:rPr lang="en-US" dirty="0" smtClean="0"/>
              <a:t> </a:t>
            </a:r>
            <a:r>
              <a:rPr lang="en-US" dirty="0"/>
              <a:t>you shall not be afraid of them but you shall remember what the LORD your God did to Pharaoh and to all Egypt, </a:t>
            </a:r>
            <a:r>
              <a:rPr lang="en-US" baseline="30000" dirty="0" smtClean="0"/>
              <a:t>19</a:t>
            </a:r>
            <a:r>
              <a:rPr lang="en-US" dirty="0" smtClean="0"/>
              <a:t> </a:t>
            </a:r>
            <a:r>
              <a:rPr lang="en-US" dirty="0"/>
              <a:t>the great trials that your eyes saw, the signs, the wonders, the mighty hand, and </a:t>
            </a:r>
            <a:r>
              <a:rPr lang="en-US" i="1" dirty="0"/>
              <a:t>the outstretched arm</a:t>
            </a:r>
            <a:r>
              <a:rPr lang="en-US" dirty="0"/>
              <a:t>, by which the LORD your God brought you out. So will the LORD your God do to all the peoples of whom you are afraid</a:t>
            </a:r>
            <a:r>
              <a:rPr lang="en-US" dirty="0" smtClean="0"/>
              <a:t>. (Cf. </a:t>
            </a:r>
            <a:r>
              <a:rPr lang="en-US" dirty="0" err="1" smtClean="0"/>
              <a:t>Deut</a:t>
            </a:r>
            <a:r>
              <a:rPr lang="en-US" dirty="0" smtClean="0"/>
              <a:t> 4:34–35)</a:t>
            </a:r>
            <a:endParaRPr lang="en-US" u="sng" dirty="0" smtClean="0"/>
          </a:p>
        </p:txBody>
      </p:sp>
    </p:spTree>
    <p:extLst>
      <p:ext uri="{BB962C8B-B14F-4D97-AF65-F5344CB8AC3E}">
        <p14:creationId xmlns:p14="http://schemas.microsoft.com/office/powerpoint/2010/main" val="12889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9" presetClass="emph" presetSubtype="0" nodeType="clickEffect">
                                  <p:stCondLst>
                                    <p:cond delay="0"/>
                                  </p:stCondLst>
                                  <p:childTnLst>
                                    <p:set>
                                      <p:cBhvr rctx="PPT">
                                        <p:cTn id="13" dur="indefinite"/>
                                        <p:tgtEl>
                                          <p:spTgt spid="2">
                                            <p:txEl>
                                              <p:pRg st="1" end="1"/>
                                            </p:txEl>
                                          </p:spTgt>
                                        </p:tgtEl>
                                        <p:attrNameLst>
                                          <p:attrName>style.opacity</p:attrName>
                                        </p:attrNameLst>
                                      </p:cBhvr>
                                      <p:to>
                                        <p:strVal val="0.5"/>
                                      </p:to>
                                    </p:set>
                                    <p:animEffect filter="image" prLst="opacity: 0.5">
                                      <p:cBhvr rctx="IE">
                                        <p:cTn id="14" dur="indefinite"/>
                                        <p:tgtEl>
                                          <p:spTgt spid="2">
                                            <p:txEl>
                                              <p:pRg st="1" end="1"/>
                                            </p:tx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99621"/>
            <a:ext cx="7886699" cy="6358379"/>
          </a:xfrm>
        </p:spPr>
        <p:txBody>
          <a:bodyPr>
            <a:normAutofit/>
          </a:bodyPr>
          <a:lstStyle/>
          <a:p>
            <a:r>
              <a:rPr lang="en-US" dirty="0" smtClean="0"/>
              <a:t>The Comparison (51:9b–10)</a:t>
            </a:r>
          </a:p>
          <a:p>
            <a:pPr lvl="1"/>
            <a:r>
              <a:rPr lang="en-US" dirty="0" smtClean="0"/>
              <a:t>“</a:t>
            </a:r>
            <a:r>
              <a:rPr lang="en-US" dirty="0"/>
              <a:t>W</a:t>
            </a:r>
            <a:r>
              <a:rPr lang="en-US" dirty="0" smtClean="0"/>
              <a:t>ho cut Rahab” = </a:t>
            </a:r>
            <a:r>
              <a:rPr lang="en-US" dirty="0" smtClean="0"/>
              <a:t>Egypt (51:9e)</a:t>
            </a:r>
          </a:p>
          <a:p>
            <a:pPr lvl="2"/>
            <a:r>
              <a:rPr lang="en-US" dirty="0" smtClean="0"/>
              <a:t>While the ESV just transliterates the Hebrew, the term “Rahab” means “rage, violence,” and it’s related to the word for “arrogance.” This explains why it is associated with Egypt, the “Raging/Arrogant One.”</a:t>
            </a:r>
            <a:endParaRPr lang="en-US" dirty="0" smtClean="0"/>
          </a:p>
          <a:p>
            <a:pPr lvl="2"/>
            <a:r>
              <a:rPr lang="en-US" u="sng" dirty="0" smtClean="0"/>
              <a:t>Isa 30:7</a:t>
            </a:r>
            <a:r>
              <a:rPr lang="en-US" dirty="0" smtClean="0"/>
              <a:t>. Egypt’s help is worthless and empty; therefore I have called her “Rahab who sits still.” </a:t>
            </a:r>
          </a:p>
          <a:p>
            <a:pPr lvl="2"/>
            <a:r>
              <a:rPr lang="en-US" u="sng" dirty="0" smtClean="0"/>
              <a:t>Ps 89:10</a:t>
            </a:r>
            <a:r>
              <a:rPr lang="en-US" dirty="0" smtClean="0"/>
              <a:t>. You crushed Rahab like a carcass; you scattered your enemies with </a:t>
            </a:r>
            <a:r>
              <a:rPr lang="en-US" i="1" dirty="0" smtClean="0"/>
              <a:t>your mighty arm</a:t>
            </a:r>
            <a:r>
              <a:rPr lang="en-US" dirty="0" smtClean="0"/>
              <a:t>. (Cf. Job 26:12)</a:t>
            </a:r>
            <a:endParaRPr lang="en-US" dirty="0" smtClean="0"/>
          </a:p>
        </p:txBody>
      </p:sp>
    </p:spTree>
    <p:extLst>
      <p:ext uri="{BB962C8B-B14F-4D97-AF65-F5344CB8AC3E}">
        <p14:creationId xmlns:p14="http://schemas.microsoft.com/office/powerpoint/2010/main" val="47281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mph" presetSubtype="0" nodeType="clickEffect">
                                  <p:stCondLst>
                                    <p:cond delay="0"/>
                                  </p:stCondLst>
                                  <p:childTnLst>
                                    <p:set>
                                      <p:cBhvr rctx="PPT">
                                        <p:cTn id="14" dur="indefinite"/>
                                        <p:tgtEl>
                                          <p:spTgt spid="2">
                                            <p:txEl>
                                              <p:pRg st="3" end="3"/>
                                            </p:txEl>
                                          </p:spTgt>
                                        </p:tgtEl>
                                        <p:attrNameLst>
                                          <p:attrName>style.opacity</p:attrName>
                                        </p:attrNameLst>
                                      </p:cBhvr>
                                      <p:to>
                                        <p:strVal val="0.5"/>
                                      </p:to>
                                    </p:set>
                                    <p:animEffect filter="image" prLst="opacity: 0.5">
                                      <p:cBhvr rctx="IE">
                                        <p:cTn id="15" dur="indefinite"/>
                                        <p:tgtEl>
                                          <p:spTgt spid="2">
                                            <p:txEl>
                                              <p:pRg st="3" end="3"/>
                                            </p:txEl>
                                          </p:spTgt>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90195"/>
            <a:ext cx="7886699" cy="6367806"/>
          </a:xfrm>
        </p:spPr>
        <p:txBody>
          <a:bodyPr>
            <a:normAutofit/>
          </a:bodyPr>
          <a:lstStyle/>
          <a:p>
            <a:pPr lvl="1"/>
            <a:r>
              <a:rPr lang="en-US" dirty="0" smtClean="0"/>
              <a:t>“</a:t>
            </a:r>
            <a:r>
              <a:rPr lang="en-US" dirty="0"/>
              <a:t>W</a:t>
            </a:r>
            <a:r>
              <a:rPr lang="en-US" dirty="0" smtClean="0"/>
              <a:t>ho pierced the dragon” = Pharaoh was a small picture of the </a:t>
            </a:r>
            <a:r>
              <a:rPr lang="en-US" dirty="0" smtClean="0"/>
              <a:t>serpent (51:9e)</a:t>
            </a:r>
            <a:endParaRPr lang="en-US" dirty="0" smtClean="0"/>
          </a:p>
          <a:p>
            <a:pPr lvl="2"/>
            <a:r>
              <a:rPr lang="en-US" u="sng" dirty="0"/>
              <a:t>Isa 27:1</a:t>
            </a:r>
            <a:r>
              <a:rPr lang="en-US" dirty="0"/>
              <a:t>. In that day the LORD with his hard and great and strong sword will punish Leviathan the fleeing serpent, Leviathan the twisting serpent, and he will slay the dragon that is in the sea.</a:t>
            </a:r>
          </a:p>
          <a:p>
            <a:pPr lvl="2"/>
            <a:r>
              <a:rPr lang="en-US" u="sng" dirty="0" err="1" smtClean="0"/>
              <a:t>Ezek</a:t>
            </a:r>
            <a:r>
              <a:rPr lang="en-US" u="sng" dirty="0" smtClean="0"/>
              <a:t> 29:3</a:t>
            </a:r>
            <a:r>
              <a:rPr lang="en-US" dirty="0" smtClean="0"/>
              <a:t>. Behold, I am against you, Pharaoh king of Egypt, the great dragon that lies in the midst of the streams, that says, “My Nile is my own; I made it for myself.”</a:t>
            </a:r>
          </a:p>
        </p:txBody>
      </p:sp>
    </p:spTree>
    <p:extLst>
      <p:ext uri="{BB962C8B-B14F-4D97-AF65-F5344CB8AC3E}">
        <p14:creationId xmlns:p14="http://schemas.microsoft.com/office/powerpoint/2010/main" val="127756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90195"/>
            <a:ext cx="7886699" cy="6367806"/>
          </a:xfrm>
        </p:spPr>
        <p:txBody>
          <a:bodyPr>
            <a:normAutofit lnSpcReduction="10000"/>
          </a:bodyPr>
          <a:lstStyle/>
          <a:p>
            <a:pPr lvl="1"/>
            <a:r>
              <a:rPr lang="en-US" dirty="0" smtClean="0"/>
              <a:t>The original exodus account already compared Pharaoh to the serpent.</a:t>
            </a:r>
          </a:p>
          <a:p>
            <a:pPr lvl="2"/>
            <a:r>
              <a:rPr lang="en-US" u="sng" dirty="0"/>
              <a:t>Gen 3:15</a:t>
            </a:r>
            <a:r>
              <a:rPr lang="en-US" dirty="0"/>
              <a:t>.  I will put enmity between you </a:t>
            </a:r>
            <a:r>
              <a:rPr lang="en-US" dirty="0" smtClean="0"/>
              <a:t>[serpent] and </a:t>
            </a:r>
            <a:r>
              <a:rPr lang="en-US" dirty="0"/>
              <a:t>the woman, and between your offspring and her offspring; he shall bruise your head, and you shall bruise his heel</a:t>
            </a:r>
            <a:r>
              <a:rPr lang="en-US" dirty="0" smtClean="0"/>
              <a:t>.</a:t>
            </a:r>
            <a:endParaRPr lang="en-US" u="sng" dirty="0" smtClean="0"/>
          </a:p>
          <a:p>
            <a:pPr lvl="2"/>
            <a:r>
              <a:rPr lang="en-US" u="sng" dirty="0" err="1" smtClean="0"/>
              <a:t>Exod</a:t>
            </a:r>
            <a:r>
              <a:rPr lang="en-US" u="sng" dirty="0" smtClean="0"/>
              <a:t> 3:20</a:t>
            </a:r>
            <a:r>
              <a:rPr lang="en-US" dirty="0" smtClean="0"/>
              <a:t>. So I will </a:t>
            </a:r>
            <a:r>
              <a:rPr lang="en-US" b="1" dirty="0" smtClean="0"/>
              <a:t>stretch out my hand </a:t>
            </a:r>
            <a:r>
              <a:rPr lang="en-US" dirty="0" smtClean="0"/>
              <a:t>and strik</a:t>
            </a:r>
            <a:r>
              <a:rPr lang="en-US" dirty="0" smtClean="0"/>
              <a:t>e </a:t>
            </a:r>
            <a:r>
              <a:rPr lang="en-US" b="1" dirty="0" smtClean="0"/>
              <a:t>Egypt</a:t>
            </a:r>
            <a:r>
              <a:rPr lang="en-US" dirty="0" smtClean="0"/>
              <a:t> with all the wonders that I will do in it; after that he will let you go. </a:t>
            </a:r>
            <a:endParaRPr lang="en-US" u="sng" dirty="0" smtClean="0"/>
          </a:p>
          <a:p>
            <a:pPr lvl="2"/>
            <a:r>
              <a:rPr lang="en-US" u="sng" dirty="0" err="1" smtClean="0"/>
              <a:t>Exod</a:t>
            </a:r>
            <a:r>
              <a:rPr lang="en-US" u="sng" dirty="0" smtClean="0"/>
              <a:t> </a:t>
            </a:r>
            <a:r>
              <a:rPr lang="en-US" u="sng" dirty="0" smtClean="0"/>
              <a:t>4:3–4</a:t>
            </a:r>
            <a:r>
              <a:rPr lang="en-US" dirty="0" smtClean="0"/>
              <a:t>. And [the LORD] said, “Throw [your staff] on the ground.” So [Moses] threw it on the ground, and it became a </a:t>
            </a:r>
            <a:r>
              <a:rPr lang="en-US" b="1" dirty="0" smtClean="0"/>
              <a:t>serpent</a:t>
            </a:r>
            <a:r>
              <a:rPr lang="en-US" dirty="0" smtClean="0"/>
              <a:t>, and Moses ran from it. </a:t>
            </a:r>
            <a:r>
              <a:rPr lang="en-US" baseline="30000" dirty="0" smtClean="0"/>
              <a:t>4</a:t>
            </a:r>
            <a:r>
              <a:rPr lang="en-US" dirty="0" smtClean="0"/>
              <a:t> But the LORD said to Moses, “</a:t>
            </a:r>
            <a:r>
              <a:rPr lang="en-US" b="1" dirty="0" smtClean="0"/>
              <a:t>Put out your hand</a:t>
            </a:r>
            <a:r>
              <a:rPr lang="en-US" dirty="0" smtClean="0"/>
              <a:t> and catch it by the tail.”</a:t>
            </a:r>
          </a:p>
          <a:p>
            <a:pPr lvl="2"/>
            <a:r>
              <a:rPr lang="en-US" u="sng" dirty="0" err="1" smtClean="0"/>
              <a:t>Exod</a:t>
            </a:r>
            <a:r>
              <a:rPr lang="en-US" u="sng" dirty="0" smtClean="0"/>
              <a:t> 9:15</a:t>
            </a:r>
            <a:r>
              <a:rPr lang="en-US" dirty="0" smtClean="0"/>
              <a:t>. For by now I could have </a:t>
            </a:r>
            <a:r>
              <a:rPr lang="en-US" b="1" dirty="0" smtClean="0"/>
              <a:t>put out my hand </a:t>
            </a:r>
            <a:r>
              <a:rPr lang="en-US" dirty="0" smtClean="0"/>
              <a:t>and struck </a:t>
            </a:r>
            <a:r>
              <a:rPr lang="en-US" b="1" dirty="0" smtClean="0"/>
              <a:t>you </a:t>
            </a:r>
            <a:r>
              <a:rPr lang="en-US" b="1" dirty="0" smtClean="0"/>
              <a:t>[Pharaoh] </a:t>
            </a:r>
            <a:r>
              <a:rPr lang="en-US" dirty="0" smtClean="0"/>
              <a:t>and </a:t>
            </a:r>
            <a:r>
              <a:rPr lang="en-US" dirty="0" smtClean="0"/>
              <a:t>your people with pestilence, and you would have been cut off from the earth</a:t>
            </a:r>
            <a:r>
              <a:rPr lang="en-US" dirty="0" smtClean="0"/>
              <a:t>.</a:t>
            </a:r>
            <a:endParaRPr lang="en-US" dirty="0" smtClean="0"/>
          </a:p>
        </p:txBody>
      </p:sp>
    </p:spTree>
    <p:extLst>
      <p:ext uri="{BB962C8B-B14F-4D97-AF65-F5344CB8AC3E}">
        <p14:creationId xmlns:p14="http://schemas.microsoft.com/office/powerpoint/2010/main" val="1781471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rctx="PPT">
                                        <p:cTn id="17" dur="indefinite"/>
                                        <p:tgtEl>
                                          <p:spTgt spid="2">
                                            <p:txEl>
                                              <p:pRg st="2" end="2"/>
                                            </p:txEl>
                                          </p:spTgt>
                                        </p:tgtEl>
                                        <p:attrNameLst>
                                          <p:attrName>style.opacity</p:attrName>
                                        </p:attrNameLst>
                                      </p:cBhvr>
                                      <p:to>
                                        <p:strVal val="0.5"/>
                                      </p:to>
                                    </p:set>
                                    <p:animEffect filter="image" prLst="opacity: 0.5">
                                      <p:cBhvr rctx="IE">
                                        <p:cTn id="18" dur="indefinite"/>
                                        <p:tgtEl>
                                          <p:spTgt spid="2">
                                            <p:txEl>
                                              <p:pRg st="2" end="2"/>
                                            </p:txEl>
                                          </p:spTgt>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9" presetClass="emph" presetSubtype="0" nodeType="clickEffect">
                                  <p:stCondLst>
                                    <p:cond delay="0"/>
                                  </p:stCondLst>
                                  <p:childTnLst>
                                    <p:set>
                                      <p:cBhvr rctx="PPT">
                                        <p:cTn id="24" dur="indefinite"/>
                                        <p:tgtEl>
                                          <p:spTgt spid="2">
                                            <p:txEl>
                                              <p:pRg st="3" end="3"/>
                                            </p:txEl>
                                          </p:spTgt>
                                        </p:tgtEl>
                                        <p:attrNameLst>
                                          <p:attrName>style.opacity</p:attrName>
                                        </p:attrNameLst>
                                      </p:cBhvr>
                                      <p:to>
                                        <p:strVal val="0.5"/>
                                      </p:to>
                                    </p:set>
                                    <p:animEffect filter="image" prLst="opacity: 0.5">
                                      <p:cBhvr rctx="IE">
                                        <p:cTn id="25" dur="indefinite"/>
                                        <p:tgtEl>
                                          <p:spTgt spid="2">
                                            <p:txEl>
                                              <p:pRg st="3" end="3"/>
                                            </p:txEl>
                                          </p:spTgt>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90195"/>
            <a:ext cx="7886699" cy="6367806"/>
          </a:xfrm>
        </p:spPr>
        <p:txBody>
          <a:bodyPr>
            <a:normAutofit/>
          </a:bodyPr>
          <a:lstStyle/>
          <a:p>
            <a:pPr lvl="1"/>
            <a:r>
              <a:rPr lang="en-US" dirty="0" smtClean="0"/>
              <a:t>The certain triumph</a:t>
            </a:r>
          </a:p>
          <a:p>
            <a:pPr lvl="2"/>
            <a:r>
              <a:rPr lang="en-US" u="sng" dirty="0" smtClean="0"/>
              <a:t>Rom 16:20</a:t>
            </a:r>
            <a:r>
              <a:rPr lang="en-US" dirty="0" smtClean="0"/>
              <a:t>. The God of peace will soon crush Satan under your feet.</a:t>
            </a:r>
            <a:endParaRPr lang="en-US" u="sng" dirty="0" smtClean="0"/>
          </a:p>
          <a:p>
            <a:pPr lvl="2"/>
            <a:r>
              <a:rPr lang="en-US" u="sng" dirty="0" smtClean="0"/>
              <a:t>Rev 20:2, 7, 10</a:t>
            </a:r>
            <a:r>
              <a:rPr lang="en-US" dirty="0" smtClean="0"/>
              <a:t>. And </a:t>
            </a:r>
            <a:r>
              <a:rPr lang="en-US" dirty="0"/>
              <a:t>he seized the dragon, that ancient serpent, who is the devil and Satan, and bound him for a thousand </a:t>
            </a:r>
            <a:r>
              <a:rPr lang="en-US" dirty="0" smtClean="0"/>
              <a:t>years</a:t>
            </a:r>
            <a:r>
              <a:rPr lang="mr-IN" dirty="0" smtClean="0"/>
              <a:t>…</a:t>
            </a:r>
            <a:r>
              <a:rPr lang="en-US" dirty="0" smtClean="0"/>
              <a:t>. </a:t>
            </a:r>
            <a:r>
              <a:rPr lang="en-US" baseline="30000" dirty="0" smtClean="0"/>
              <a:t>7</a:t>
            </a:r>
            <a:r>
              <a:rPr lang="en-US" dirty="0" smtClean="0"/>
              <a:t> </a:t>
            </a:r>
            <a:r>
              <a:rPr lang="en-US" dirty="0"/>
              <a:t>And when the thousand years are ended, Satan will be released from his </a:t>
            </a:r>
            <a:r>
              <a:rPr lang="en-US" dirty="0" smtClean="0"/>
              <a:t>prison</a:t>
            </a:r>
            <a:r>
              <a:rPr lang="mr-IN" dirty="0" smtClean="0"/>
              <a:t>…</a:t>
            </a:r>
            <a:r>
              <a:rPr lang="en-US" dirty="0" smtClean="0"/>
              <a:t>. </a:t>
            </a:r>
            <a:r>
              <a:rPr lang="en-US" baseline="30000" dirty="0" smtClean="0"/>
              <a:t>10</a:t>
            </a:r>
            <a:r>
              <a:rPr lang="en-US" dirty="0" smtClean="0"/>
              <a:t> </a:t>
            </a:r>
            <a:r>
              <a:rPr lang="en-US" dirty="0"/>
              <a:t>A</a:t>
            </a:r>
            <a:r>
              <a:rPr lang="en-US" dirty="0" smtClean="0"/>
              <a:t>nd </a:t>
            </a:r>
            <a:r>
              <a:rPr lang="en-US" dirty="0"/>
              <a:t>the devil who had deceived them was thrown into the lake of fire and sulfur where the beast and the false prophet were, and they will be tormented day and night forever and ever.</a:t>
            </a:r>
          </a:p>
          <a:p>
            <a:pPr lvl="2"/>
            <a:endParaRPr lang="en-US" dirty="0"/>
          </a:p>
          <a:p>
            <a:pPr lvl="2"/>
            <a:endParaRPr lang="en-US" u="sng" dirty="0" smtClean="0"/>
          </a:p>
        </p:txBody>
      </p:sp>
    </p:spTree>
    <p:extLst>
      <p:ext uri="{BB962C8B-B14F-4D97-AF65-F5344CB8AC3E}">
        <p14:creationId xmlns:p14="http://schemas.microsoft.com/office/powerpoint/2010/main" val="105840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2">
                                            <p:txEl>
                                              <p:pRg st="1" end="1"/>
                                            </p:txEl>
                                          </p:spTgt>
                                        </p:tgtEl>
                                        <p:attrNameLst>
                                          <p:attrName>style.opacity</p:attrName>
                                        </p:attrNameLst>
                                      </p:cBhvr>
                                      <p:to>
                                        <p:strVal val="0.5"/>
                                      </p:to>
                                    </p:set>
                                    <p:animEffect filter="image" prLst="opacity: 0.5">
                                      <p:cBhvr rctx="IE">
                                        <p:cTn id="7" dur="indefinite"/>
                                        <p:tgtEl>
                                          <p:spTgt spid="2">
                                            <p:txEl>
                                              <p:pRg st="1" end="1"/>
                                            </p:txEl>
                                          </p:spTgt>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99621"/>
            <a:ext cx="7886699" cy="6358379"/>
          </a:xfrm>
        </p:spPr>
        <p:txBody>
          <a:bodyPr>
            <a:normAutofit lnSpcReduction="10000"/>
          </a:bodyPr>
          <a:lstStyle/>
          <a:p>
            <a:r>
              <a:rPr lang="en-US" dirty="0" smtClean="0"/>
              <a:t>The Hope: A Second Exodus with the Complete Defeat of </a:t>
            </a:r>
            <a:r>
              <a:rPr lang="en-US" dirty="0"/>
              <a:t>the Serpent (51:11</a:t>
            </a:r>
            <a:r>
              <a:rPr lang="en-US" dirty="0" smtClean="0"/>
              <a:t>)––</a:t>
            </a:r>
            <a:r>
              <a:rPr lang="en-US" b="0" dirty="0" smtClean="0"/>
              <a:t>Realization in the Life of Christ</a:t>
            </a:r>
          </a:p>
          <a:p>
            <a:pPr lvl="1"/>
            <a:r>
              <a:rPr lang="en-US" sz="2600" b="1" u="sng" dirty="0">
                <a:solidFill>
                  <a:schemeClr val="accent6">
                    <a:lumMod val="75000"/>
                  </a:schemeClr>
                </a:solidFill>
              </a:rPr>
              <a:t>Matt 1:21–23</a:t>
            </a:r>
            <a:r>
              <a:rPr lang="en-US" sz="2600" b="1" dirty="0">
                <a:solidFill>
                  <a:schemeClr val="accent6">
                    <a:lumMod val="75000"/>
                  </a:schemeClr>
                </a:solidFill>
              </a:rPr>
              <a:t>. </a:t>
            </a:r>
            <a:r>
              <a:rPr lang="en-US" sz="2600" dirty="0"/>
              <a:t>“She will bear a son, and you shall call his name Jesus, for he will save his people from their sins.” </a:t>
            </a:r>
            <a:r>
              <a:rPr lang="en-US" sz="2600" baseline="30000" dirty="0"/>
              <a:t>22</a:t>
            </a:r>
            <a:r>
              <a:rPr lang="en-US" sz="2600" dirty="0"/>
              <a:t> All this took place to fulfill what the Lord had spoken by the prophet Isaiah: </a:t>
            </a:r>
            <a:r>
              <a:rPr lang="en-US" sz="2600" baseline="30000" dirty="0"/>
              <a:t>23</a:t>
            </a:r>
            <a:r>
              <a:rPr lang="en-US" sz="2600" dirty="0"/>
              <a:t> “Behold, the virgin shall conceive and bear a son, and they shall call his name Immanuel” (which means, God with us). </a:t>
            </a:r>
          </a:p>
          <a:p>
            <a:pPr lvl="1"/>
            <a:r>
              <a:rPr lang="en-US" sz="2600" u="sng" dirty="0"/>
              <a:t>Isa 7:14</a:t>
            </a:r>
            <a:r>
              <a:rPr lang="en-US" sz="2600" dirty="0"/>
              <a:t>. Therefore the Lord himself will give you a sign. Behold, the virgin shall conceive and bear a son, and </a:t>
            </a:r>
            <a:r>
              <a:rPr lang="en-US" sz="2600" i="1" dirty="0"/>
              <a:t>shall call his name Immanuel</a:t>
            </a:r>
            <a:r>
              <a:rPr lang="en-US" sz="2600" dirty="0"/>
              <a:t>. </a:t>
            </a:r>
          </a:p>
          <a:p>
            <a:pPr lvl="1"/>
            <a:r>
              <a:rPr lang="en-US" sz="2600" u="sng" dirty="0"/>
              <a:t>Isa 9:6</a:t>
            </a:r>
            <a:r>
              <a:rPr lang="en-US" sz="2600" dirty="0"/>
              <a:t>. For to us a child is born, to us a son is given; and the government shall be upon his shoulder, and his name shall be called Wonderful Counselor, Mighty God, Everlasting Father, Prince of Peace.</a:t>
            </a:r>
            <a:endParaRPr lang="en-US" sz="2600" dirty="0"/>
          </a:p>
        </p:txBody>
      </p:sp>
    </p:spTree>
    <p:extLst>
      <p:ext uri="{BB962C8B-B14F-4D97-AF65-F5344CB8AC3E}">
        <p14:creationId xmlns:p14="http://schemas.microsoft.com/office/powerpoint/2010/main" val="522573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charRg st="109" end="43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nodeType="clickEffect">
                                  <p:stCondLst>
                                    <p:cond delay="0"/>
                                  </p:stCondLst>
                                  <p:childTnLst>
                                    <p:set>
                                      <p:cBhvr rctx="PPT">
                                        <p:cTn id="10" dur="indefinite"/>
                                        <p:tgtEl>
                                          <p:spTgt spid="2">
                                            <p:txEl>
                                              <p:charRg st="109" end="430"/>
                                            </p:txEl>
                                          </p:spTgt>
                                        </p:tgtEl>
                                        <p:attrNameLst>
                                          <p:attrName>style.opacity</p:attrName>
                                        </p:attrNameLst>
                                      </p:cBhvr>
                                      <p:to>
                                        <p:strVal val="0.5"/>
                                      </p:to>
                                    </p:set>
                                    <p:animEffect filter="image" prLst="opacity: 0.5">
                                      <p:cBhvr rctx="IE">
                                        <p:cTn id="11" dur="indefinite"/>
                                        <p:tgtEl>
                                          <p:spTgt spid="2">
                                            <p:txEl>
                                              <p:charRg st="109" end="430"/>
                                            </p:txEl>
                                          </p:spTgt>
                                        </p:tgtEl>
                                      </p:cBhvr>
                                    </p:animEffect>
                                  </p:childTnLst>
                                </p:cTn>
                              </p:par>
                              <p:par>
                                <p:cTn id="12" presetID="1" presetClass="entr" presetSubtype="0" fill="hold" nodeType="withEffect">
                                  <p:stCondLst>
                                    <p:cond delay="0"/>
                                  </p:stCondLst>
                                  <p:childTnLst>
                                    <p:set>
                                      <p:cBhvr>
                                        <p:cTn id="13" dur="1" fill="hold">
                                          <p:stCondLst>
                                            <p:cond delay="0"/>
                                          </p:stCondLst>
                                        </p:cTn>
                                        <p:tgtEl>
                                          <p:spTgt spid="2">
                                            <p:txEl>
                                              <p:charRg st="430" end="574"/>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9" presetClass="emph" presetSubtype="0" nodeType="clickEffect">
                                  <p:stCondLst>
                                    <p:cond delay="0"/>
                                  </p:stCondLst>
                                  <p:childTnLst>
                                    <p:set>
                                      <p:cBhvr rctx="PPT">
                                        <p:cTn id="17" dur="indefinite"/>
                                        <p:tgtEl>
                                          <p:spTgt spid="2">
                                            <p:txEl>
                                              <p:charRg st="430" end="574"/>
                                            </p:txEl>
                                          </p:spTgt>
                                        </p:tgtEl>
                                        <p:attrNameLst>
                                          <p:attrName>style.opacity</p:attrName>
                                        </p:attrNameLst>
                                      </p:cBhvr>
                                      <p:to>
                                        <p:strVal val="0.5"/>
                                      </p:to>
                                    </p:set>
                                    <p:animEffect filter="image" prLst="opacity: 0.5">
                                      <p:cBhvr rctx="IE">
                                        <p:cTn id="18" dur="indefinite"/>
                                        <p:tgtEl>
                                          <p:spTgt spid="2">
                                            <p:txEl>
                                              <p:charRg st="430" end="574"/>
                                            </p:txEl>
                                          </p:spTgt>
                                        </p:tgtEl>
                                      </p:cBhvr>
                                    </p:animEffect>
                                  </p:childTnLst>
                                </p:cTn>
                              </p:par>
                              <p:par>
                                <p:cTn id="19" presetID="1" presetClass="entr" presetSubtype="0" fill="hold" nodeType="withEffect">
                                  <p:stCondLst>
                                    <p:cond delay="0"/>
                                  </p:stCondLst>
                                  <p:childTnLst>
                                    <p:set>
                                      <p:cBhvr>
                                        <p:cTn id="20" dur="1" fill="hold">
                                          <p:stCondLst>
                                            <p:cond delay="0"/>
                                          </p:stCondLst>
                                        </p:cTn>
                                        <p:tgtEl>
                                          <p:spTgt spid="2">
                                            <p:txEl>
                                              <p:charRg st="574" end="77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273377"/>
            <a:ext cx="7886699" cy="6584623"/>
          </a:xfrm>
        </p:spPr>
        <p:txBody>
          <a:bodyPr>
            <a:normAutofit fontScale="92500"/>
          </a:bodyPr>
          <a:lstStyle/>
          <a:p>
            <a:pPr lvl="1"/>
            <a:r>
              <a:rPr lang="en-US" sz="2600" u="sng" dirty="0" smtClean="0"/>
              <a:t>Isa 11:6–12</a:t>
            </a:r>
            <a:r>
              <a:rPr lang="en-US" sz="2600" dirty="0" smtClean="0"/>
              <a:t>. </a:t>
            </a:r>
            <a:r>
              <a:rPr lang="en-US" sz="2600" dirty="0" smtClean="0"/>
              <a:t>The </a:t>
            </a:r>
            <a:r>
              <a:rPr lang="en-US" sz="2600" dirty="0"/>
              <a:t>wolf shall dwell with the lamb, and the leopard shall lie down with the young goat, and the calf and the lion and the fattened calf together; and </a:t>
            </a:r>
            <a:r>
              <a:rPr lang="en-US" sz="2600" i="1" dirty="0"/>
              <a:t>a little child shall lead them</a:t>
            </a:r>
            <a:r>
              <a:rPr lang="en-US" sz="2600" dirty="0"/>
              <a:t>. </a:t>
            </a:r>
            <a:r>
              <a:rPr lang="en-US" sz="2600" baseline="30000" dirty="0" smtClean="0"/>
              <a:t>7</a:t>
            </a:r>
            <a:r>
              <a:rPr lang="en-US" sz="2600" dirty="0" smtClean="0"/>
              <a:t> </a:t>
            </a:r>
            <a:r>
              <a:rPr lang="en-US" sz="2600" dirty="0"/>
              <a:t>The cow and the bear shall graze; their young shall lie down together; and the lion shall eat straw like the ox. </a:t>
            </a:r>
            <a:r>
              <a:rPr lang="en-US" sz="2600" baseline="30000" dirty="0" smtClean="0"/>
              <a:t>8</a:t>
            </a:r>
            <a:r>
              <a:rPr lang="en-US" sz="2600" dirty="0" smtClean="0"/>
              <a:t> </a:t>
            </a:r>
            <a:r>
              <a:rPr lang="en-US" sz="2600" dirty="0"/>
              <a:t>The </a:t>
            </a:r>
            <a:r>
              <a:rPr lang="en-US" sz="2600" i="1" dirty="0" smtClean="0"/>
              <a:t>nursing child </a:t>
            </a:r>
            <a:r>
              <a:rPr lang="en-US" sz="2600" dirty="0" smtClean="0"/>
              <a:t>[= tender shoot; cf. Isa 53:2] shall </a:t>
            </a:r>
            <a:r>
              <a:rPr lang="en-US" sz="2600" dirty="0"/>
              <a:t>play over the hole of the cobra, and the weaned child shall put his hand on the adder’s den. </a:t>
            </a:r>
            <a:r>
              <a:rPr lang="en-US" sz="2600" baseline="30000" dirty="0" smtClean="0"/>
              <a:t>9</a:t>
            </a:r>
            <a:r>
              <a:rPr lang="en-US" sz="2600" dirty="0" smtClean="0"/>
              <a:t> </a:t>
            </a:r>
            <a:r>
              <a:rPr lang="en-US" sz="2600" dirty="0"/>
              <a:t>They shall not hurt or destroy in all my holy mountain; for the earth shall be full of the knowledge of the LORD as the waters cover the sea</a:t>
            </a:r>
            <a:r>
              <a:rPr lang="en-US" sz="2600" dirty="0" smtClean="0"/>
              <a:t>. </a:t>
            </a:r>
            <a:r>
              <a:rPr lang="en-US" sz="2600" baseline="30000" dirty="0" smtClean="0"/>
              <a:t>10</a:t>
            </a:r>
            <a:r>
              <a:rPr lang="en-US" sz="2600" dirty="0" smtClean="0"/>
              <a:t> In that day the root of Jesse, who shall stand as a signal for the peoples––of him shall the nations inquire, and his resting place shall be glorious. </a:t>
            </a:r>
            <a:r>
              <a:rPr lang="en-US" sz="2600" baseline="30000" dirty="0" smtClean="0"/>
              <a:t>11</a:t>
            </a:r>
            <a:r>
              <a:rPr lang="en-US" sz="2600" dirty="0" smtClean="0"/>
              <a:t> In that day the Lord will extend his hand yet a second time to recover the remnant that remains of his people</a:t>
            </a:r>
            <a:r>
              <a:rPr lang="mr-IN" sz="2600" dirty="0" smtClean="0"/>
              <a:t>…</a:t>
            </a:r>
            <a:r>
              <a:rPr lang="en-US" sz="2600" dirty="0" smtClean="0"/>
              <a:t>. </a:t>
            </a:r>
            <a:r>
              <a:rPr lang="en-US" sz="2600" baseline="30000" dirty="0" smtClean="0"/>
              <a:t>12</a:t>
            </a:r>
            <a:r>
              <a:rPr lang="en-US" sz="2600" dirty="0" smtClean="0"/>
              <a:t> He will raise a signal for the  nations and will assemble the banished of Israel, and gather the dispersed of Judah from the four corners of the earth. (Cf. Isa 2:2–4; </a:t>
            </a:r>
            <a:r>
              <a:rPr lang="en-US" sz="2600" dirty="0" err="1" smtClean="0"/>
              <a:t>Jer</a:t>
            </a:r>
            <a:r>
              <a:rPr lang="en-US" sz="2600" dirty="0" smtClean="0"/>
              <a:t> 23:5–8)</a:t>
            </a:r>
            <a:endParaRPr lang="en-US" sz="2600" dirty="0"/>
          </a:p>
        </p:txBody>
      </p:sp>
    </p:spTree>
    <p:extLst>
      <p:ext uri="{BB962C8B-B14F-4D97-AF65-F5344CB8AC3E}">
        <p14:creationId xmlns:p14="http://schemas.microsoft.com/office/powerpoint/2010/main" val="9308470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99621"/>
            <a:ext cx="7886699" cy="6358379"/>
          </a:xfrm>
        </p:spPr>
        <p:txBody>
          <a:bodyPr>
            <a:normAutofit fontScale="92500"/>
          </a:bodyPr>
          <a:lstStyle/>
          <a:p>
            <a:pPr lvl="1"/>
            <a:r>
              <a:rPr lang="en-US" sz="2600" b="1" u="sng" dirty="0" smtClean="0">
                <a:solidFill>
                  <a:schemeClr val="accent6">
                    <a:lumMod val="75000"/>
                  </a:schemeClr>
                </a:solidFill>
              </a:rPr>
              <a:t>Matt 2:13–15</a:t>
            </a:r>
            <a:r>
              <a:rPr lang="en-US" sz="2600" b="1" dirty="0" smtClean="0">
                <a:solidFill>
                  <a:schemeClr val="accent6">
                    <a:lumMod val="75000"/>
                  </a:schemeClr>
                </a:solidFill>
              </a:rPr>
              <a:t>. </a:t>
            </a:r>
            <a:r>
              <a:rPr lang="en-US" sz="2600" dirty="0" smtClean="0"/>
              <a:t>Now </a:t>
            </a:r>
            <a:r>
              <a:rPr lang="en-US" sz="2600" dirty="0"/>
              <a:t>when they had departed, behold, an angel of the Lord appeared to Joseph in a dream and said, “Rise, take the child and his mother, and flee to Egypt, and remain there until I tell you, for Herod is about to search for the child, to destroy him.” </a:t>
            </a:r>
            <a:r>
              <a:rPr lang="en-US" sz="2600" baseline="30000" dirty="0" smtClean="0"/>
              <a:t>14</a:t>
            </a:r>
            <a:r>
              <a:rPr lang="en-US" sz="2600" dirty="0" smtClean="0"/>
              <a:t> </a:t>
            </a:r>
            <a:r>
              <a:rPr lang="en-US" sz="2600" dirty="0"/>
              <a:t>And he rose and took the child and his mother by night and departed to Egypt </a:t>
            </a:r>
            <a:r>
              <a:rPr lang="en-US" sz="2600" baseline="30000" dirty="0" smtClean="0"/>
              <a:t>15</a:t>
            </a:r>
            <a:r>
              <a:rPr lang="en-US" sz="2600" dirty="0" smtClean="0"/>
              <a:t> </a:t>
            </a:r>
            <a:r>
              <a:rPr lang="en-US" sz="2600" dirty="0"/>
              <a:t>and remained there until the death of Herod. This was to fulfill what the Lord had spoken by the prophet, </a:t>
            </a:r>
            <a:r>
              <a:rPr lang="en-US" sz="2600" i="1" dirty="0"/>
              <a:t>“Out of Egypt I called my son</a:t>
            </a:r>
            <a:r>
              <a:rPr lang="en-US" sz="2600" i="1" dirty="0" smtClean="0"/>
              <a:t>.”</a:t>
            </a:r>
          </a:p>
          <a:p>
            <a:pPr lvl="1"/>
            <a:r>
              <a:rPr lang="en-US" sz="2600" u="sng" dirty="0" smtClean="0"/>
              <a:t>Hos 11:1, 5, 10–12</a:t>
            </a:r>
            <a:r>
              <a:rPr lang="en-US" sz="2600" dirty="0" smtClean="0"/>
              <a:t>. </a:t>
            </a:r>
            <a:r>
              <a:rPr lang="en-US" sz="2600" dirty="0"/>
              <a:t> </a:t>
            </a:r>
            <a:r>
              <a:rPr lang="en-US" sz="2600" dirty="0" smtClean="0"/>
              <a:t>When </a:t>
            </a:r>
            <a:r>
              <a:rPr lang="en-US" sz="2600" dirty="0"/>
              <a:t>Israel was a child, I loved him, and out of Egypt I called my </a:t>
            </a:r>
            <a:r>
              <a:rPr lang="en-US" sz="2600" dirty="0" smtClean="0"/>
              <a:t>son</a:t>
            </a:r>
            <a:r>
              <a:rPr lang="mr-IN" sz="2600" dirty="0" smtClean="0"/>
              <a:t>…</a:t>
            </a:r>
            <a:r>
              <a:rPr lang="en-US" sz="2600" dirty="0" smtClean="0"/>
              <a:t>. </a:t>
            </a:r>
            <a:r>
              <a:rPr lang="en-US" sz="2600" baseline="30000" dirty="0" smtClean="0"/>
              <a:t>5</a:t>
            </a:r>
            <a:r>
              <a:rPr lang="en-US" sz="2600" dirty="0" smtClean="0"/>
              <a:t> </a:t>
            </a:r>
            <a:r>
              <a:rPr lang="en-US" sz="2600" dirty="0"/>
              <a:t>They shall not return to the land of Egypt, but Assyria shall be their king, because they have refused to return to </a:t>
            </a:r>
            <a:r>
              <a:rPr lang="en-US" sz="2600" dirty="0" smtClean="0"/>
              <a:t>me</a:t>
            </a:r>
            <a:r>
              <a:rPr lang="mr-IN" sz="2600" dirty="0" smtClean="0"/>
              <a:t>…</a:t>
            </a:r>
            <a:r>
              <a:rPr lang="en-US" sz="2600" dirty="0" smtClean="0"/>
              <a:t>. </a:t>
            </a:r>
            <a:r>
              <a:rPr lang="en-US" sz="2600" baseline="30000" dirty="0" smtClean="0"/>
              <a:t>10</a:t>
            </a:r>
            <a:r>
              <a:rPr lang="en-US" sz="2600" dirty="0" smtClean="0"/>
              <a:t> </a:t>
            </a:r>
            <a:r>
              <a:rPr lang="en-US" sz="2600" dirty="0"/>
              <a:t>They shall go after the LORD; he will roar like a lion; when he roars, his children shall come trembling from the west; </a:t>
            </a:r>
            <a:r>
              <a:rPr lang="en-US" sz="2600" baseline="30000" dirty="0" smtClean="0"/>
              <a:t>11</a:t>
            </a:r>
            <a:r>
              <a:rPr lang="en-US" sz="2600" dirty="0" smtClean="0"/>
              <a:t> </a:t>
            </a:r>
            <a:r>
              <a:rPr lang="en-US" sz="2600" dirty="0"/>
              <a:t>they shall come trembling like birds from Egypt, and like doves from the land of Assyria, and I will return them to their homes, declares the LORD</a:t>
            </a:r>
            <a:r>
              <a:rPr lang="en-US" sz="2600" dirty="0" smtClean="0"/>
              <a:t>.</a:t>
            </a:r>
            <a:endParaRPr lang="en-US" sz="2600" dirty="0"/>
          </a:p>
        </p:txBody>
      </p:sp>
    </p:spTree>
    <p:extLst>
      <p:ext uri="{BB962C8B-B14F-4D97-AF65-F5344CB8AC3E}">
        <p14:creationId xmlns:p14="http://schemas.microsoft.com/office/powerpoint/2010/main" val="1323179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99621"/>
            <a:ext cx="7886699" cy="6358379"/>
          </a:xfrm>
        </p:spPr>
        <p:txBody>
          <a:bodyPr>
            <a:normAutofit/>
          </a:bodyPr>
          <a:lstStyle/>
          <a:p>
            <a:pPr lvl="1"/>
            <a:r>
              <a:rPr lang="en-US" sz="2600" u="sng" dirty="0" smtClean="0"/>
              <a:t>Luke </a:t>
            </a:r>
            <a:r>
              <a:rPr lang="en-US" sz="2600" u="sng" dirty="0" smtClean="0"/>
              <a:t>9:30–31</a:t>
            </a:r>
            <a:r>
              <a:rPr lang="en-US" sz="2600" dirty="0" smtClean="0"/>
              <a:t>. And behold, two men were talking with him, Moses and Elijah, </a:t>
            </a:r>
            <a:r>
              <a:rPr lang="en-US" sz="2600" baseline="30000" dirty="0" smtClean="0"/>
              <a:t>31</a:t>
            </a:r>
            <a:r>
              <a:rPr lang="en-US" sz="2600" dirty="0" smtClean="0"/>
              <a:t> who appeared in glory and spoke of </a:t>
            </a:r>
            <a:r>
              <a:rPr lang="en-US" sz="2600" i="1" dirty="0" smtClean="0"/>
              <a:t>his exodus</a:t>
            </a:r>
            <a:r>
              <a:rPr lang="en-US" sz="2600" dirty="0" smtClean="0"/>
              <a:t>, which he was about to accomplish at Jerusalem</a:t>
            </a:r>
            <a:r>
              <a:rPr lang="en-US" sz="2600" dirty="0" smtClean="0"/>
              <a:t>.</a:t>
            </a:r>
          </a:p>
          <a:p>
            <a:pPr lvl="1"/>
            <a:r>
              <a:rPr lang="en-US" sz="2600" u="sng" dirty="0" smtClean="0"/>
              <a:t>Rev 12:9–11</a:t>
            </a:r>
            <a:r>
              <a:rPr lang="en-US" sz="2600" dirty="0" smtClean="0"/>
              <a:t>. And </a:t>
            </a:r>
            <a:r>
              <a:rPr lang="en-US" sz="2600" dirty="0"/>
              <a:t>the great dragon was thrown down, that ancient serpent, who is called the devil and Satan, the deceiver of the whole world—he was thrown down to the earth, and his angels were thrown down with him. </a:t>
            </a:r>
            <a:r>
              <a:rPr lang="en-US" sz="2600" baseline="30000" dirty="0" smtClean="0"/>
              <a:t>10</a:t>
            </a:r>
            <a:r>
              <a:rPr lang="en-US" sz="2600" dirty="0" smtClean="0"/>
              <a:t> </a:t>
            </a:r>
            <a:r>
              <a:rPr lang="en-US" sz="2600" dirty="0"/>
              <a:t>And I heard a loud voice in heaven, saying, “Now the salvation and the power and the kingdom of our God and the authority of his Christ have come, for the accuser of our brothers has been thrown down, who accuses them day and night before our God. </a:t>
            </a:r>
            <a:r>
              <a:rPr lang="en-US" sz="2600" baseline="30000" dirty="0" smtClean="0"/>
              <a:t>11</a:t>
            </a:r>
            <a:r>
              <a:rPr lang="en-US" sz="2600" dirty="0" smtClean="0"/>
              <a:t> </a:t>
            </a:r>
            <a:r>
              <a:rPr lang="en-US" sz="2600" dirty="0"/>
              <a:t>And </a:t>
            </a:r>
            <a:r>
              <a:rPr lang="en-US" sz="2600" i="1" dirty="0"/>
              <a:t>they have conquered him by the blood of the Lamb </a:t>
            </a:r>
            <a:r>
              <a:rPr lang="en-US" sz="2600" dirty="0"/>
              <a:t>and by the word of their testimony, for they loved not their lives even unto death</a:t>
            </a:r>
            <a:r>
              <a:rPr lang="en-US" sz="2600" dirty="0" smtClean="0"/>
              <a:t>.</a:t>
            </a:r>
            <a:endParaRPr lang="en-US" sz="2600" dirty="0"/>
          </a:p>
        </p:txBody>
      </p:sp>
    </p:spTree>
    <p:extLst>
      <p:ext uri="{BB962C8B-B14F-4D97-AF65-F5344CB8AC3E}">
        <p14:creationId xmlns:p14="http://schemas.microsoft.com/office/powerpoint/2010/main" val="119171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indefinite"/>
                                        <p:tgtEl>
                                          <p:spTgt spid="2">
                                            <p:txEl>
                                              <p:pRg st="0" end="0"/>
                                            </p:txEl>
                                          </p:spTgt>
                                        </p:tgtEl>
                                        <p:attrNameLst>
                                          <p:attrName>style.opacity</p:attrName>
                                        </p:attrNameLst>
                                      </p:cBhvr>
                                      <p:to>
                                        <p:strVal val="0.5"/>
                                      </p:to>
                                    </p:set>
                                    <p:animEffect filter="image" prLst="opacity: 0.5">
                                      <p:cBhvr rctx="IE">
                                        <p:cTn id="7" dur="indefinite"/>
                                        <p:tgtEl>
                                          <p:spTgt spid="2">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132622</TotalTime>
  <Words>1619</Words>
  <Application>Microsoft Macintosh PowerPoint</Application>
  <PresentationFormat>On-screen Show (4:3)</PresentationFormat>
  <Paragraphs>53</Paragraphs>
  <Slides>14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Calibri</vt:lpstr>
      <vt:lpstr>Calibri Light</vt:lpstr>
      <vt:lpstr>Courier New</vt:lpstr>
      <vt:lpstr>Mangal</vt:lpstr>
      <vt:lpstr>Wingdings</vt:lpstr>
      <vt:lpstr>Arial</vt:lpstr>
      <vt:lpstr>Office Theme</vt:lpstr>
      <vt:lpstr>Celebrating the Servant-Savior</vt:lpstr>
      <vt:lpstr>A Plea for God to Save as in the Exodus (51:9–11)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15.0041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1126</cp:revision>
  <dcterms:created xsi:type="dcterms:W3CDTF">2015-09-20T10:17:33Z</dcterms:created>
  <dcterms:modified xsi:type="dcterms:W3CDTF">2017-12-18T16:00:53Z</dcterms:modified>
</cp:coreProperties>
</file>