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1"/>
  </p:notesMasterIdLst>
  <p:sldIdLst>
    <p:sldId id="755" r:id="rId2"/>
    <p:sldId id="757" r:id="rId3"/>
    <p:sldId id="720" r:id="rId4"/>
    <p:sldId id="747" r:id="rId5"/>
    <p:sldId id="754" r:id="rId6"/>
    <p:sldId id="748" r:id="rId7"/>
    <p:sldId id="746" r:id="rId8"/>
    <p:sldId id="749" r:id="rId9"/>
    <p:sldId id="75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29"/>
    <p:restoredTop sz="93076"/>
  </p:normalViewPr>
  <p:slideViewPr>
    <p:cSldViewPr snapToGrid="0" snapToObjects="1">
      <p:cViewPr>
        <p:scale>
          <a:sx n="136" d="100"/>
          <a:sy n="136" d="100"/>
        </p:scale>
        <p:origin x="536" y="-376"/>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12/14/17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12/14/17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12/14/17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12/14/17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12/14/17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12/14/17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12/14/17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12/14/17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12/14/17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12/14/17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12/14/17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216914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7"/>
            <a:ext cx="7886699" cy="5500914"/>
          </a:xfrm>
        </p:spPr>
        <p:txBody>
          <a:bodyPr>
            <a:normAutofit lnSpcReduction="10000"/>
          </a:bodyPr>
          <a:lstStyle/>
          <a:p>
            <a:r>
              <a:rPr lang="en-US" dirty="0" smtClean="0"/>
              <a:t>A Charge to Consider How God Can Make Much from Little (51:1–3)</a:t>
            </a:r>
          </a:p>
          <a:p>
            <a:pPr lvl="1"/>
            <a:r>
              <a:rPr lang="en-US" dirty="0" smtClean="0"/>
              <a:t>The Call (51:1a)</a:t>
            </a:r>
          </a:p>
          <a:p>
            <a:pPr lvl="1"/>
            <a:r>
              <a:rPr lang="en-US" dirty="0" smtClean="0"/>
              <a:t>The Content (51:1b–3)</a:t>
            </a:r>
          </a:p>
          <a:p>
            <a:r>
              <a:rPr lang="en-US" dirty="0" smtClean="0"/>
              <a:t>A Charge to Look through Global Punishment to Eternal Salvation (51:4–6)</a:t>
            </a:r>
          </a:p>
          <a:p>
            <a:pPr lvl="1"/>
            <a:r>
              <a:rPr lang="en-US" dirty="0" smtClean="0"/>
              <a:t>The Call (51:4–5)</a:t>
            </a:r>
          </a:p>
          <a:p>
            <a:pPr lvl="1"/>
            <a:r>
              <a:rPr lang="en-US" dirty="0" smtClean="0"/>
              <a:t>The Content (51:6)</a:t>
            </a:r>
          </a:p>
          <a:p>
            <a:r>
              <a:rPr lang="en-US" dirty="0" smtClean="0"/>
              <a:t>A Charge to </a:t>
            </a:r>
            <a:r>
              <a:rPr lang="en-US" dirty="0"/>
              <a:t>Not </a:t>
            </a:r>
            <a:r>
              <a:rPr lang="en-US" dirty="0" smtClean="0"/>
              <a:t>Fear Man’s Reproach (51:7–8)</a:t>
            </a:r>
          </a:p>
          <a:p>
            <a:pPr lvl="1"/>
            <a:r>
              <a:rPr lang="en-US" dirty="0" smtClean="0"/>
              <a:t>The Call (51:7a)</a:t>
            </a:r>
          </a:p>
          <a:p>
            <a:pPr lvl="1"/>
            <a:r>
              <a:rPr lang="en-US" dirty="0" smtClean="0"/>
              <a:t>The Content (51:7b–8)</a:t>
            </a:r>
          </a:p>
          <a:p>
            <a:pPr lvl="1"/>
            <a:endParaRPr lang="en-US" dirty="0"/>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622398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 Call for Those Knowing Righteousness to Listen (51:7a)</a:t>
            </a:r>
          </a:p>
          <a:p>
            <a:pPr lvl="1"/>
            <a:r>
              <a:rPr lang="en-US" dirty="0" smtClean="0"/>
              <a:t>“You who know righteousness” </a:t>
            </a:r>
          </a:p>
          <a:p>
            <a:pPr lvl="2"/>
            <a:r>
              <a:rPr lang="en-US" dirty="0" smtClean="0"/>
              <a:t>Those who pursue righteousness by faith (v. 1)</a:t>
            </a:r>
          </a:p>
          <a:p>
            <a:pPr lvl="2"/>
            <a:r>
              <a:rPr lang="en-US" dirty="0" smtClean="0"/>
              <a:t>Those who know the righteous one (50:8; 53:11)</a:t>
            </a:r>
          </a:p>
        </p:txBody>
      </p:sp>
      <p:sp>
        <p:nvSpPr>
          <p:cNvPr id="3" name="Title 2"/>
          <p:cNvSpPr>
            <a:spLocks noGrp="1"/>
          </p:cNvSpPr>
          <p:nvPr>
            <p:ph type="title"/>
          </p:nvPr>
        </p:nvSpPr>
        <p:spPr/>
        <p:txBody>
          <a:bodyPr>
            <a:noAutofit/>
          </a:bodyPr>
          <a:lstStyle/>
          <a:p>
            <a:r>
              <a:rPr lang="en-US" sz="3200" dirty="0" smtClean="0"/>
              <a:t>A Charge to Not Fear Man’s Reproach </a:t>
            </a:r>
            <a:br>
              <a:rPr lang="en-US" sz="3200" dirty="0" smtClean="0"/>
            </a:br>
            <a:r>
              <a:rPr lang="en-US" sz="3200" dirty="0" smtClean="0"/>
              <a:t>(51:7–8)</a:t>
            </a:r>
            <a:endParaRPr lang="en-US" sz="3200" dirty="0"/>
          </a:p>
        </p:txBody>
      </p:sp>
    </p:spTree>
    <p:extLst>
      <p:ext uri="{BB962C8B-B14F-4D97-AF65-F5344CB8AC3E}">
        <p14:creationId xmlns:p14="http://schemas.microsoft.com/office/powerpoint/2010/main" val="126901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nodeType="clickEffect">
                                  <p:stCondLst>
                                    <p:cond delay="0"/>
                                  </p:stCondLst>
                                  <p:childTnLst>
                                    <p:set>
                                      <p:cBhvr rctx="PPT">
                                        <p:cTn id="16" dur="indefinite"/>
                                        <p:tgtEl>
                                          <p:spTgt spid="2">
                                            <p:txEl>
                                              <p:pRg st="2" end="2"/>
                                            </p:txEl>
                                          </p:spTgt>
                                        </p:tgtEl>
                                        <p:attrNameLst>
                                          <p:attrName>style.opacity</p:attrName>
                                        </p:attrNameLst>
                                      </p:cBhvr>
                                      <p:to>
                                        <p:strVal val="0.5"/>
                                      </p:to>
                                    </p:set>
                                    <p:animEffect filter="image" prLst="opacity: 0.5">
                                      <p:cBhvr rctx="IE">
                                        <p:cTn id="17" dur="indefinite"/>
                                        <p:tgtEl>
                                          <p:spTgt spid="2">
                                            <p:txEl>
                                              <p:pRg st="2" end="2"/>
                                            </p:txEl>
                                          </p:spTgt>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0147"/>
            <a:ext cx="7886699" cy="6557853"/>
          </a:xfrm>
        </p:spPr>
        <p:txBody>
          <a:bodyPr>
            <a:normAutofit/>
          </a:bodyPr>
          <a:lstStyle/>
          <a:p>
            <a:pPr lvl="1"/>
            <a:r>
              <a:rPr lang="en-US" dirty="0" smtClean="0"/>
              <a:t>“The people in whose heart is the law”</a:t>
            </a:r>
          </a:p>
          <a:p>
            <a:pPr lvl="2"/>
            <a:r>
              <a:rPr lang="en-US" dirty="0" smtClean="0"/>
              <a:t>The majority of Israel’s call and experience:</a:t>
            </a:r>
          </a:p>
          <a:p>
            <a:pPr lvl="3"/>
            <a:r>
              <a:rPr lang="en-US" u="sng" dirty="0" err="1" smtClean="0"/>
              <a:t>Deut</a:t>
            </a:r>
            <a:r>
              <a:rPr lang="en-US" u="sng" dirty="0" smtClean="0"/>
              <a:t> 6:6</a:t>
            </a:r>
            <a:r>
              <a:rPr lang="en-US" dirty="0" smtClean="0"/>
              <a:t>. And these words that I command you today shall be on your heart.</a:t>
            </a:r>
          </a:p>
          <a:p>
            <a:pPr lvl="3"/>
            <a:r>
              <a:rPr lang="en-US" u="sng" dirty="0" err="1" smtClean="0"/>
              <a:t>Jer</a:t>
            </a:r>
            <a:r>
              <a:rPr lang="en-US" u="sng" dirty="0" smtClean="0"/>
              <a:t> 17:1</a:t>
            </a:r>
            <a:r>
              <a:rPr lang="en-US" dirty="0" smtClean="0"/>
              <a:t>. The sin of Judah is written with a pen of iron; with a point of a diamond it is engraved on the tablet of their heart.</a:t>
            </a:r>
          </a:p>
        </p:txBody>
      </p:sp>
    </p:spTree>
    <p:extLst>
      <p:ext uri="{BB962C8B-B14F-4D97-AF65-F5344CB8AC3E}">
        <p14:creationId xmlns:p14="http://schemas.microsoft.com/office/powerpoint/2010/main" val="136832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0147"/>
            <a:ext cx="7886699" cy="6557853"/>
          </a:xfrm>
        </p:spPr>
        <p:txBody>
          <a:bodyPr>
            <a:normAutofit lnSpcReduction="10000"/>
          </a:bodyPr>
          <a:lstStyle/>
          <a:p>
            <a:pPr lvl="2"/>
            <a:r>
              <a:rPr lang="en-US" dirty="0" smtClean="0"/>
              <a:t>The promise and fulfillment:</a:t>
            </a:r>
          </a:p>
          <a:p>
            <a:pPr lvl="3"/>
            <a:r>
              <a:rPr lang="en-US" u="sng" dirty="0" err="1" smtClean="0"/>
              <a:t>Jer</a:t>
            </a:r>
            <a:r>
              <a:rPr lang="en-US" u="sng" dirty="0" smtClean="0"/>
              <a:t> 31:33</a:t>
            </a:r>
            <a:r>
              <a:rPr lang="en-US" dirty="0" smtClean="0"/>
              <a:t>. But this is the covenant that I will make with the house of Israel after those days, declares the LORD: I will put my law within them, and I will write it on their hearts.</a:t>
            </a:r>
          </a:p>
          <a:p>
            <a:pPr lvl="3"/>
            <a:r>
              <a:rPr lang="en-US" u="sng" dirty="0" smtClean="0"/>
              <a:t>Rom 2:14–15</a:t>
            </a:r>
            <a:r>
              <a:rPr lang="en-US" dirty="0" smtClean="0"/>
              <a:t>. For the when Gentiles, who do not have the law by nature, do what the law requires, they are a law to themselves, even though they do not have the law. </a:t>
            </a:r>
            <a:r>
              <a:rPr lang="en-US" baseline="30000" dirty="0" smtClean="0"/>
              <a:t>15</a:t>
            </a:r>
            <a:r>
              <a:rPr lang="en-US" dirty="0" smtClean="0"/>
              <a:t> They show that the work of the law is written on their hearts</a:t>
            </a:r>
            <a:r>
              <a:rPr lang="mr-IN" dirty="0" smtClean="0"/>
              <a:t>…</a:t>
            </a:r>
            <a:r>
              <a:rPr lang="en-US" dirty="0" smtClean="0"/>
              <a:t>. </a:t>
            </a:r>
            <a:r>
              <a:rPr lang="en-US" baseline="30000" dirty="0" smtClean="0"/>
              <a:t>26</a:t>
            </a:r>
            <a:r>
              <a:rPr lang="en-US" dirty="0" smtClean="0"/>
              <a:t> So, if a man who is uncircumcised keeps the precepts of the law, will not his uncircumcision be regarded as circumcision? </a:t>
            </a:r>
            <a:r>
              <a:rPr lang="en-US" baseline="30000" dirty="0" smtClean="0"/>
              <a:t>27</a:t>
            </a:r>
            <a:r>
              <a:rPr lang="en-US" dirty="0" smtClean="0"/>
              <a:t> Then he who is physically uncircumcised but keeps the law will condemn you who have the written code and circumcision but break the law. </a:t>
            </a:r>
            <a:r>
              <a:rPr lang="en-US" baseline="30000" dirty="0" smtClean="0"/>
              <a:t>28</a:t>
            </a:r>
            <a:r>
              <a:rPr lang="en-US" dirty="0" smtClean="0"/>
              <a:t> For no one is a Jew who is merely one outwardly, nor is circumcision outward and physical. </a:t>
            </a:r>
            <a:r>
              <a:rPr lang="en-US" baseline="30000" dirty="0" smtClean="0"/>
              <a:t>29</a:t>
            </a:r>
            <a:r>
              <a:rPr lang="en-US" dirty="0" smtClean="0"/>
              <a:t> But a Jew is one inwardly, and circumcision is a matter of the heart, by the Spirit, not be the letter. </a:t>
            </a:r>
            <a:endParaRPr lang="en-US" u="sng" dirty="0" smtClean="0"/>
          </a:p>
        </p:txBody>
      </p:sp>
    </p:spTree>
    <p:extLst>
      <p:ext uri="{BB962C8B-B14F-4D97-AF65-F5344CB8AC3E}">
        <p14:creationId xmlns:p14="http://schemas.microsoft.com/office/powerpoint/2010/main" val="130864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0147"/>
            <a:ext cx="7886699" cy="6557853"/>
          </a:xfrm>
        </p:spPr>
        <p:txBody>
          <a:bodyPr>
            <a:normAutofit/>
          </a:bodyPr>
          <a:lstStyle/>
          <a:p>
            <a:pPr lvl="2"/>
            <a:r>
              <a:rPr lang="en-US" dirty="0" smtClean="0"/>
              <a:t>The proclamations of the messianic psalmist:</a:t>
            </a:r>
          </a:p>
          <a:p>
            <a:pPr lvl="3"/>
            <a:r>
              <a:rPr lang="en-US" u="sng" dirty="0" smtClean="0"/>
              <a:t>Ps 37:30–31</a:t>
            </a:r>
            <a:r>
              <a:rPr lang="en-US" dirty="0" smtClean="0"/>
              <a:t>. The </a:t>
            </a:r>
            <a:r>
              <a:rPr lang="en-US" dirty="0"/>
              <a:t>mouth of the righteous </a:t>
            </a:r>
            <a:r>
              <a:rPr lang="en-US" dirty="0" smtClean="0"/>
              <a:t>[one] utters </a:t>
            </a:r>
            <a:r>
              <a:rPr lang="en-US" dirty="0"/>
              <a:t>wisdom, and his tongue speaks justice. </a:t>
            </a:r>
            <a:r>
              <a:rPr lang="en-US" baseline="30000" dirty="0" smtClean="0"/>
              <a:t>31</a:t>
            </a:r>
            <a:r>
              <a:rPr lang="en-US" dirty="0" smtClean="0"/>
              <a:t> </a:t>
            </a:r>
            <a:r>
              <a:rPr lang="en-US" dirty="0"/>
              <a:t>The law of his God is in his heart; his steps do not slip. </a:t>
            </a:r>
            <a:endParaRPr lang="en-US" dirty="0" smtClean="0"/>
          </a:p>
          <a:p>
            <a:pPr lvl="3"/>
            <a:r>
              <a:rPr lang="en-US" u="sng" dirty="0" smtClean="0"/>
              <a:t>Ps 40:8</a:t>
            </a:r>
            <a:r>
              <a:rPr lang="en-US" dirty="0" smtClean="0"/>
              <a:t>. </a:t>
            </a:r>
            <a:r>
              <a:rPr lang="en-US" dirty="0"/>
              <a:t>I delight to do your will, O my God; your law is within my heart</a:t>
            </a:r>
            <a:r>
              <a:rPr lang="en-US" dirty="0" smtClean="0"/>
              <a:t>. </a:t>
            </a:r>
          </a:p>
          <a:p>
            <a:pPr lvl="3"/>
            <a:r>
              <a:rPr lang="en-US" u="sng" dirty="0" smtClean="0"/>
              <a:t>Ps 119:11</a:t>
            </a:r>
            <a:r>
              <a:rPr lang="en-US" dirty="0" smtClean="0"/>
              <a:t>. </a:t>
            </a:r>
            <a:r>
              <a:rPr lang="en-US" dirty="0"/>
              <a:t>I have stored up your word in my heart, that I might not sin against you.</a:t>
            </a:r>
          </a:p>
          <a:p>
            <a:pPr lvl="3"/>
            <a:endParaRPr lang="en-US" u="sng" dirty="0" smtClean="0"/>
          </a:p>
        </p:txBody>
      </p:sp>
    </p:spTree>
    <p:extLst>
      <p:ext uri="{BB962C8B-B14F-4D97-AF65-F5344CB8AC3E}">
        <p14:creationId xmlns:p14="http://schemas.microsoft.com/office/powerpoint/2010/main" val="150017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4107"/>
            <a:ext cx="7886699" cy="6543893"/>
          </a:xfrm>
        </p:spPr>
        <p:txBody>
          <a:bodyPr>
            <a:normAutofit/>
          </a:bodyPr>
          <a:lstStyle/>
          <a:p>
            <a:r>
              <a:rPr lang="en-US" dirty="0" smtClean="0"/>
              <a:t>The Content: A Charge to Not Fear Man’s Reproach (51:7b–8)</a:t>
            </a:r>
          </a:p>
          <a:p>
            <a:pPr lvl="1"/>
            <a:r>
              <a:rPr lang="en-US" dirty="0" smtClean="0"/>
              <a:t>The Charge Not to Fear (51:7bc)</a:t>
            </a:r>
          </a:p>
          <a:p>
            <a:pPr lvl="2"/>
            <a:r>
              <a:rPr lang="en-US" u="sng" dirty="0" smtClean="0"/>
              <a:t>Isa 35:4</a:t>
            </a:r>
            <a:r>
              <a:rPr lang="en-US" dirty="0" smtClean="0"/>
              <a:t>. </a:t>
            </a:r>
            <a:r>
              <a:rPr lang="en-US" dirty="0"/>
              <a:t>Say to those who have an anxious heart, “Be strong; </a:t>
            </a:r>
            <a:r>
              <a:rPr lang="en-US" b="1" dirty="0"/>
              <a:t>fear not</a:t>
            </a:r>
            <a:r>
              <a:rPr lang="en-US" dirty="0"/>
              <a:t>! Behold, your God will come with vengeance, with the recompense of God. He will come and save you</a:t>
            </a:r>
            <a:r>
              <a:rPr lang="en-US" dirty="0" smtClean="0"/>
              <a:t>.”</a:t>
            </a:r>
            <a:endParaRPr lang="en-US" dirty="0"/>
          </a:p>
        </p:txBody>
      </p:sp>
    </p:spTree>
    <p:extLst>
      <p:ext uri="{BB962C8B-B14F-4D97-AF65-F5344CB8AC3E}">
        <p14:creationId xmlns:p14="http://schemas.microsoft.com/office/powerpoint/2010/main" val="168656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4107"/>
            <a:ext cx="7886699" cy="6543893"/>
          </a:xfrm>
        </p:spPr>
        <p:txBody>
          <a:bodyPr>
            <a:normAutofit/>
          </a:bodyPr>
          <a:lstStyle/>
          <a:p>
            <a:pPr lvl="1"/>
            <a:r>
              <a:rPr lang="en-US" dirty="0" smtClean="0"/>
              <a:t>The Reason to Not Fear: Justice Matched by Eternal Salvation (51:8)</a:t>
            </a:r>
          </a:p>
          <a:p>
            <a:pPr lvl="2"/>
            <a:r>
              <a:rPr lang="en-US" dirty="0" smtClean="0"/>
              <a:t>The certainty of God’s justice</a:t>
            </a:r>
          </a:p>
          <a:p>
            <a:pPr lvl="3"/>
            <a:r>
              <a:rPr lang="en-US" dirty="0" smtClean="0"/>
              <a:t>See v. 4</a:t>
            </a:r>
          </a:p>
          <a:p>
            <a:pPr lvl="3"/>
            <a:r>
              <a:rPr lang="en-US" u="sng" dirty="0" smtClean="0"/>
              <a:t>Isa 66:24</a:t>
            </a:r>
            <a:r>
              <a:rPr lang="en-US" dirty="0" smtClean="0"/>
              <a:t>. And </a:t>
            </a:r>
            <a:r>
              <a:rPr lang="en-US" dirty="0"/>
              <a:t>they shall go out and look on the dead bodies of the men who have rebelled against me. For their worm shall not die, their fire shall not be quenched, and they shall be an abhorrence to all flesh</a:t>
            </a:r>
            <a:r>
              <a:rPr lang="en-US" dirty="0" smtClean="0"/>
              <a:t>.</a:t>
            </a:r>
          </a:p>
          <a:p>
            <a:pPr lvl="3"/>
            <a:r>
              <a:rPr lang="en-US" u="sng" dirty="0" smtClean="0"/>
              <a:t>Mark 9:47–48</a:t>
            </a:r>
            <a:r>
              <a:rPr lang="en-US" dirty="0" smtClean="0"/>
              <a:t>. It </a:t>
            </a:r>
            <a:r>
              <a:rPr lang="en-US" dirty="0"/>
              <a:t>is better for you to enter the kingdom of God with one eye than with two eyes to be thrown into hell, </a:t>
            </a:r>
            <a:r>
              <a:rPr lang="en-US" baseline="30000" dirty="0" smtClean="0"/>
              <a:t>48</a:t>
            </a:r>
            <a:r>
              <a:rPr lang="en-US" dirty="0" smtClean="0"/>
              <a:t> “where </a:t>
            </a:r>
            <a:r>
              <a:rPr lang="en-US" dirty="0"/>
              <a:t>their worm does not die and the fire is not quenched</a:t>
            </a:r>
            <a:r>
              <a:rPr lang="en-US" dirty="0" smtClean="0"/>
              <a:t>.”</a:t>
            </a:r>
            <a:endParaRPr lang="en-US" dirty="0"/>
          </a:p>
        </p:txBody>
      </p:sp>
    </p:spTree>
    <p:extLst>
      <p:ext uri="{BB962C8B-B14F-4D97-AF65-F5344CB8AC3E}">
        <p14:creationId xmlns:p14="http://schemas.microsoft.com/office/powerpoint/2010/main" val="88487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rctx="PPT">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rctx="PPT">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4107"/>
            <a:ext cx="7886699" cy="6543893"/>
          </a:xfrm>
        </p:spPr>
        <p:txBody>
          <a:bodyPr>
            <a:normAutofit/>
          </a:bodyPr>
          <a:lstStyle/>
          <a:p>
            <a:pPr lvl="2"/>
            <a:r>
              <a:rPr lang="en-US" dirty="0" smtClean="0"/>
              <a:t>What is true of the Messiah is true of us (see 50:10)</a:t>
            </a:r>
          </a:p>
          <a:p>
            <a:pPr lvl="3"/>
            <a:r>
              <a:rPr lang="en-US" u="sng" dirty="0" smtClean="0"/>
              <a:t>Rom 8:33–34</a:t>
            </a:r>
            <a:r>
              <a:rPr lang="en-US" dirty="0" smtClean="0"/>
              <a:t>. Who </a:t>
            </a:r>
            <a:r>
              <a:rPr lang="en-US" dirty="0"/>
              <a:t>shall bring any charge against God’s elect? It is God who justifies. </a:t>
            </a:r>
            <a:r>
              <a:rPr lang="en-US" baseline="30000" dirty="0" smtClean="0"/>
              <a:t>34</a:t>
            </a:r>
            <a:r>
              <a:rPr lang="en-US" dirty="0" smtClean="0"/>
              <a:t> </a:t>
            </a:r>
            <a:r>
              <a:rPr lang="en-US" dirty="0"/>
              <a:t>Who is to condemn? Christ Jesus is the one who died—more than that, who was raised—who is at the right hand of God, who indeed is interceding for us</a:t>
            </a:r>
            <a:r>
              <a:rPr lang="en-US" dirty="0" smtClean="0"/>
              <a:t>.</a:t>
            </a:r>
            <a:endParaRPr lang="en-US" u="sng" dirty="0" smtClean="0"/>
          </a:p>
          <a:p>
            <a:pPr lvl="1"/>
            <a:endParaRPr lang="en-US" dirty="0"/>
          </a:p>
        </p:txBody>
      </p:sp>
    </p:spTree>
    <p:extLst>
      <p:ext uri="{BB962C8B-B14F-4D97-AF65-F5344CB8AC3E}">
        <p14:creationId xmlns:p14="http://schemas.microsoft.com/office/powerpoint/2010/main" val="150210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126710</TotalTime>
  <Words>739</Words>
  <Application>Microsoft Macintosh PowerPoint</Application>
  <PresentationFormat>On-screen Show (4:3)</PresentationFormat>
  <Paragraphs>44</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Courier New</vt:lpstr>
      <vt:lpstr>Mangal</vt:lpstr>
      <vt:lpstr>Wingdings</vt:lpstr>
      <vt:lpstr>Office Theme</vt:lpstr>
      <vt:lpstr>Celebrating the Servant-Savior</vt:lpstr>
      <vt:lpstr>The Structure of Isaiah 51:1–8</vt:lpstr>
      <vt:lpstr>A Charge to Not Fear Man’s Reproach  (51:7–8)</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1089</cp:revision>
  <dcterms:created xsi:type="dcterms:W3CDTF">2015-09-20T10:17:33Z</dcterms:created>
  <dcterms:modified xsi:type="dcterms:W3CDTF">2017-12-14T13:27:31Z</dcterms:modified>
</cp:coreProperties>
</file>