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20"/>
  </p:notesMasterIdLst>
  <p:sldIdLst>
    <p:sldId id="734" r:id="rId2"/>
    <p:sldId id="753" r:id="rId3"/>
    <p:sldId id="752" r:id="rId4"/>
    <p:sldId id="745" r:id="rId5"/>
    <p:sldId id="737" r:id="rId6"/>
    <p:sldId id="743" r:id="rId7"/>
    <p:sldId id="742" r:id="rId8"/>
    <p:sldId id="744" r:id="rId9"/>
    <p:sldId id="738" r:id="rId10"/>
    <p:sldId id="740" r:id="rId11"/>
    <p:sldId id="739" r:id="rId12"/>
    <p:sldId id="741" r:id="rId13"/>
    <p:sldId id="719" r:id="rId14"/>
    <p:sldId id="729" r:id="rId15"/>
    <p:sldId id="730" r:id="rId16"/>
    <p:sldId id="731" r:id="rId17"/>
    <p:sldId id="728" r:id="rId18"/>
    <p:sldId id="73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29"/>
    <p:restoredTop sz="93076"/>
  </p:normalViewPr>
  <p:slideViewPr>
    <p:cSldViewPr snapToGrid="0" snapToObjects="1">
      <p:cViewPr>
        <p:scale>
          <a:sx n="136" d="100"/>
          <a:sy n="136" d="100"/>
        </p:scale>
        <p:origin x="536" y="-376"/>
      </p:cViewPr>
      <p:guideLst>
        <p:guide orient="horz" pos="2160"/>
        <p:guide pos="2880"/>
      </p:guideLst>
    </p:cSldViewPr>
  </p:slideViewPr>
  <p:notesTextViewPr>
    <p:cViewPr>
      <p:scale>
        <a:sx n="100" d="100"/>
        <a:sy n="100" d="100"/>
      </p:scale>
      <p:origin x="0" y="0"/>
    </p:cViewPr>
  </p:notesTextViewPr>
  <p:sorterViewPr>
    <p:cViewPr>
      <p:scale>
        <a:sx n="162" d="100"/>
        <a:sy n="162"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12/11/17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1321310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3</a:t>
            </a:fld>
            <a:endParaRPr lang="en-US"/>
          </a:p>
        </p:txBody>
      </p:sp>
    </p:spTree>
    <p:extLst>
      <p:ext uri="{BB962C8B-B14F-4D97-AF65-F5344CB8AC3E}">
        <p14:creationId xmlns:p14="http://schemas.microsoft.com/office/powerpoint/2010/main" val="471632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4</a:t>
            </a:fld>
            <a:endParaRPr lang="en-US"/>
          </a:p>
        </p:txBody>
      </p:sp>
    </p:spTree>
    <p:extLst>
      <p:ext uri="{BB962C8B-B14F-4D97-AF65-F5344CB8AC3E}">
        <p14:creationId xmlns:p14="http://schemas.microsoft.com/office/powerpoint/2010/main" val="170754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5</a:t>
            </a:fld>
            <a:endParaRPr lang="en-US"/>
          </a:p>
        </p:txBody>
      </p:sp>
    </p:spTree>
    <p:extLst>
      <p:ext uri="{BB962C8B-B14F-4D97-AF65-F5344CB8AC3E}">
        <p14:creationId xmlns:p14="http://schemas.microsoft.com/office/powerpoint/2010/main" val="839651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6</a:t>
            </a:fld>
            <a:endParaRPr lang="en-US"/>
          </a:p>
        </p:txBody>
      </p:sp>
    </p:spTree>
    <p:extLst>
      <p:ext uri="{BB962C8B-B14F-4D97-AF65-F5344CB8AC3E}">
        <p14:creationId xmlns:p14="http://schemas.microsoft.com/office/powerpoint/2010/main" val="1334890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7</a:t>
            </a:fld>
            <a:endParaRPr lang="en-US"/>
          </a:p>
        </p:txBody>
      </p:sp>
    </p:spTree>
    <p:extLst>
      <p:ext uri="{BB962C8B-B14F-4D97-AF65-F5344CB8AC3E}">
        <p14:creationId xmlns:p14="http://schemas.microsoft.com/office/powerpoint/2010/main" val="125829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8</a:t>
            </a:fld>
            <a:endParaRPr lang="en-US"/>
          </a:p>
        </p:txBody>
      </p:sp>
    </p:spTree>
    <p:extLst>
      <p:ext uri="{BB962C8B-B14F-4D97-AF65-F5344CB8AC3E}">
        <p14:creationId xmlns:p14="http://schemas.microsoft.com/office/powerpoint/2010/main" val="399653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9</a:t>
            </a:fld>
            <a:endParaRPr lang="en-US"/>
          </a:p>
        </p:txBody>
      </p:sp>
    </p:spTree>
    <p:extLst>
      <p:ext uri="{BB962C8B-B14F-4D97-AF65-F5344CB8AC3E}">
        <p14:creationId xmlns:p14="http://schemas.microsoft.com/office/powerpoint/2010/main" val="33976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10</a:t>
            </a:fld>
            <a:endParaRPr lang="en-US"/>
          </a:p>
        </p:txBody>
      </p:sp>
    </p:spTree>
    <p:extLst>
      <p:ext uri="{BB962C8B-B14F-4D97-AF65-F5344CB8AC3E}">
        <p14:creationId xmlns:p14="http://schemas.microsoft.com/office/powerpoint/2010/main" val="909673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11</a:t>
            </a:fld>
            <a:endParaRPr lang="en-US"/>
          </a:p>
        </p:txBody>
      </p:sp>
    </p:spTree>
    <p:extLst>
      <p:ext uri="{BB962C8B-B14F-4D97-AF65-F5344CB8AC3E}">
        <p14:creationId xmlns:p14="http://schemas.microsoft.com/office/powerpoint/2010/main" val="1706459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13</a:t>
            </a:fld>
            <a:endParaRPr lang="en-US"/>
          </a:p>
        </p:txBody>
      </p:sp>
    </p:spTree>
    <p:extLst>
      <p:ext uri="{BB962C8B-B14F-4D97-AF65-F5344CB8AC3E}">
        <p14:creationId xmlns:p14="http://schemas.microsoft.com/office/powerpoint/2010/main" val="1973373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14</a:t>
            </a:fld>
            <a:endParaRPr lang="en-US"/>
          </a:p>
        </p:txBody>
      </p:sp>
    </p:spTree>
    <p:extLst>
      <p:ext uri="{BB962C8B-B14F-4D97-AF65-F5344CB8AC3E}">
        <p14:creationId xmlns:p14="http://schemas.microsoft.com/office/powerpoint/2010/main" val="1863710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15</a:t>
            </a:fld>
            <a:endParaRPr lang="en-US"/>
          </a:p>
        </p:txBody>
      </p:sp>
    </p:spTree>
    <p:extLst>
      <p:ext uri="{BB962C8B-B14F-4D97-AF65-F5344CB8AC3E}">
        <p14:creationId xmlns:p14="http://schemas.microsoft.com/office/powerpoint/2010/main" val="1811526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16</a:t>
            </a:fld>
            <a:endParaRPr lang="en-US"/>
          </a:p>
        </p:txBody>
      </p:sp>
    </p:spTree>
    <p:extLst>
      <p:ext uri="{BB962C8B-B14F-4D97-AF65-F5344CB8AC3E}">
        <p14:creationId xmlns:p14="http://schemas.microsoft.com/office/powerpoint/2010/main" val="1580090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17</a:t>
            </a:fld>
            <a:endParaRPr lang="en-US"/>
          </a:p>
        </p:txBody>
      </p:sp>
    </p:spTree>
    <p:extLst>
      <p:ext uri="{BB962C8B-B14F-4D97-AF65-F5344CB8AC3E}">
        <p14:creationId xmlns:p14="http://schemas.microsoft.com/office/powerpoint/2010/main" val="1695605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6C5678-EE20-4FA5-88E2-6E0BD67A2E26}" type="datetime1">
              <a:rPr lang="en-US" smtClean="0"/>
              <a:t>12/11/17</a:t>
            </a:fld>
            <a:endParaRPr lang="en-US" dirty="0"/>
          </a:p>
        </p:txBody>
      </p:sp>
      <p:sp>
        <p:nvSpPr>
          <p:cNvPr id="5" name="Footer Placeholder 4"/>
          <p:cNvSpPr>
            <a:spLocks noGrp="1"/>
          </p:cNvSpPr>
          <p:nvPr>
            <p:ph type="ftr" sz="quarter" idx="11"/>
          </p:nvPr>
        </p:nvSpPr>
        <p:spPr/>
        <p:txBody>
          <a:bodyPr/>
          <a:lstStyle/>
          <a:p>
            <a:r>
              <a:rPr lang="en-US"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12/11/17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12/11/17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4CF3C7-6809-4F39-BD67-A75817BDDE0A}" type="datetime1">
              <a:rPr lang="en-US" smtClean="0"/>
              <a:t>12/11/17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EAEB24-CE78-465C-A726-91D0868FA48F}" type="datetime1">
              <a:rPr lang="en-US" smtClean="0"/>
              <a:t>12/11/17</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BAADF0-1749-4E8B-9691-B44A5F8C0895}" type="datetime1">
              <a:rPr lang="en-US" smtClean="0"/>
              <a:t>12/11/17</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12/11/17</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12/11/17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12/11/17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12/11/17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12/11/17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sz="2400" dirty="0" smtClean="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588108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solidFill>
        </p:spPr>
        <p:txBody>
          <a:bodyPr>
            <a:normAutofit/>
          </a:bodyPr>
          <a:lstStyle>
            <a:lvl1pPr>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649989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822960" y="286605"/>
            <a:ext cx="7543800" cy="1285718"/>
          </a:xfrm>
        </p:spPr>
        <p:txBody>
          <a:bodyPr/>
          <a:lstStyle/>
          <a:p>
            <a:r>
              <a:rPr lang="en-US" smtClean="0"/>
              <a:t>Click to edit Master title style</a:t>
            </a:r>
            <a:endParaRPr lang="en-US"/>
          </a:p>
        </p:txBody>
      </p:sp>
    </p:spTree>
    <p:extLst>
      <p:ext uri="{BB962C8B-B14F-4D97-AF65-F5344CB8AC3E}">
        <p14:creationId xmlns:p14="http://schemas.microsoft.com/office/powerpoint/2010/main" val="7504405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12/11/17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smtClean="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smtClean="0">
                <a:solidFill>
                  <a:schemeClr val="bg1"/>
                </a:solidFill>
              </a:rPr>
              <a:t>Jason S. </a:t>
            </a:r>
            <a:r>
              <a:rPr lang="en-US" sz="2800" b="0" dirty="0" err="1" smtClean="0">
                <a:solidFill>
                  <a:schemeClr val="bg1"/>
                </a:solidFill>
              </a:rPr>
              <a:t>DeRouchie</a:t>
            </a:r>
            <a:r>
              <a:rPr lang="en-US" sz="2800" b="0" dirty="0" smtClean="0">
                <a:solidFill>
                  <a:schemeClr val="bg1"/>
                </a:solidFill>
              </a:rPr>
              <a:t>, PhD</a:t>
            </a:r>
          </a:p>
          <a:p>
            <a:pPr algn="l">
              <a:spcBef>
                <a:spcPts val="0"/>
              </a:spcBef>
            </a:pPr>
            <a:r>
              <a:rPr lang="en-US" sz="2400" b="0" dirty="0" smtClean="0">
                <a:solidFill>
                  <a:schemeClr val="bg1">
                    <a:lumMod val="85000"/>
                  </a:schemeClr>
                </a:solidFill>
              </a:rPr>
              <a:t>Professor of Old Testament and Biblical Theology</a:t>
            </a:r>
          </a:p>
          <a:p>
            <a:pPr algn="l">
              <a:spcBef>
                <a:spcPts val="0"/>
              </a:spcBef>
            </a:pPr>
            <a:r>
              <a:rPr lang="en-US" sz="2400" b="0" dirty="0" smtClean="0">
                <a:solidFill>
                  <a:schemeClr val="bg1">
                    <a:lumMod val="85000"/>
                  </a:schemeClr>
                </a:solidFill>
              </a:rPr>
              <a:t>Bethlehem College &amp; Seminary</a:t>
            </a:r>
          </a:p>
          <a:p>
            <a:pPr algn="l">
              <a:spcBef>
                <a:spcPts val="0"/>
              </a:spcBef>
            </a:pPr>
            <a:r>
              <a:rPr lang="en-US" sz="2400" b="0" dirty="0" err="1" smtClean="0">
                <a:solidFill>
                  <a:schemeClr val="bg1">
                    <a:lumMod val="85000"/>
                  </a:schemeClr>
                </a:solidFill>
              </a:rPr>
              <a:t>www.jasonderouchie.com</a:t>
            </a:r>
            <a:endParaRPr lang="en-US" sz="2400" b="0" dirty="0" smtClean="0">
              <a:solidFill>
                <a:schemeClr val="bg1">
                  <a:lumMod val="85000"/>
                </a:schemeClr>
              </a:solidFill>
            </a:endParaRPr>
          </a:p>
          <a:p>
            <a:pPr algn="l">
              <a:spcBef>
                <a:spcPts val="0"/>
              </a:spcBef>
            </a:pPr>
            <a:endParaRPr lang="en-US" sz="2400" b="0" dirty="0" smtClean="0">
              <a:solidFill>
                <a:schemeClr val="bg1">
                  <a:lumMod val="85000"/>
                </a:schemeClr>
              </a:solidFill>
            </a:endParaRPr>
          </a:p>
          <a:p>
            <a:pPr algn="l">
              <a:spcBef>
                <a:spcPts val="0"/>
              </a:spcBef>
            </a:pPr>
            <a:r>
              <a:rPr lang="en-US" sz="2400" b="0" dirty="0" smtClean="0">
                <a:solidFill>
                  <a:schemeClr val="bg1">
                    <a:lumMod val="85000"/>
                  </a:schemeClr>
                </a:solidFill>
              </a:rPr>
              <a:t>Bethlehem Baptist Church, 2017</a:t>
            </a:r>
            <a:endParaRPr lang="en-US" sz="2400" b="0" dirty="0">
              <a:solidFill>
                <a:schemeClr val="bg1">
                  <a:lumMod val="85000"/>
                </a:schemeClr>
              </a:solidFill>
            </a:endParaRP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18062427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6"/>
            <a:ext cx="7886699" cy="5500913"/>
          </a:xfrm>
        </p:spPr>
        <p:txBody>
          <a:bodyPr>
            <a:normAutofit/>
          </a:bodyPr>
          <a:lstStyle/>
          <a:p>
            <a:r>
              <a:rPr lang="en-US" dirty="0" smtClean="0"/>
              <a:t>It Is </a:t>
            </a:r>
            <a:r>
              <a:rPr lang="en-US" i="1" dirty="0" smtClean="0"/>
              <a:t>Not</a:t>
            </a:r>
            <a:r>
              <a:rPr lang="en-US" dirty="0" smtClean="0"/>
              <a:t> Primarily Addressing Isaiah’s Contemporaries:</a:t>
            </a:r>
          </a:p>
          <a:p>
            <a:pPr lvl="1"/>
            <a:r>
              <a:rPr lang="en-US" u="sng" dirty="0" smtClean="0"/>
              <a:t>Isa </a:t>
            </a:r>
            <a:r>
              <a:rPr lang="en-US" u="sng" dirty="0"/>
              <a:t>42:19–20</a:t>
            </a:r>
            <a:r>
              <a:rPr lang="en-US" dirty="0"/>
              <a:t>. Who is blind but my servant, or deaf as my messenger whom I send? </a:t>
            </a:r>
            <a:r>
              <a:rPr lang="mr-IN" dirty="0"/>
              <a:t>…</a:t>
            </a:r>
            <a:r>
              <a:rPr lang="en-US" dirty="0"/>
              <a:t> </a:t>
            </a:r>
            <a:r>
              <a:rPr lang="en-US" baseline="30000" dirty="0"/>
              <a:t>20</a:t>
            </a:r>
            <a:r>
              <a:rPr lang="en-US" dirty="0"/>
              <a:t> He sees many things, but does not observe them; his ears are open, but he does not hear</a:t>
            </a:r>
            <a:r>
              <a:rPr lang="en-US" dirty="0" smtClean="0"/>
              <a:t>.</a:t>
            </a:r>
          </a:p>
          <a:p>
            <a:pPr lvl="1"/>
            <a:r>
              <a:rPr lang="en-US" u="sng" dirty="0">
                <a:solidFill>
                  <a:schemeClr val="tx1">
                    <a:lumMod val="75000"/>
                    <a:lumOff val="25000"/>
                  </a:schemeClr>
                </a:solidFill>
              </a:rPr>
              <a:t>Isa </a:t>
            </a:r>
            <a:r>
              <a:rPr lang="en-US" u="sng" dirty="0" smtClean="0">
                <a:solidFill>
                  <a:schemeClr val="tx1">
                    <a:lumMod val="75000"/>
                    <a:lumOff val="25000"/>
                  </a:schemeClr>
                </a:solidFill>
              </a:rPr>
              <a:t>29:11</a:t>
            </a:r>
            <a:r>
              <a:rPr lang="en-US" dirty="0" smtClean="0">
                <a:solidFill>
                  <a:schemeClr val="tx1">
                    <a:lumMod val="75000"/>
                    <a:lumOff val="25000"/>
                  </a:schemeClr>
                </a:solidFill>
              </a:rPr>
              <a:t>. </a:t>
            </a:r>
            <a:r>
              <a:rPr lang="en-US" b="0" dirty="0">
                <a:solidFill>
                  <a:schemeClr val="tx1">
                    <a:lumMod val="75000"/>
                    <a:lumOff val="25000"/>
                  </a:schemeClr>
                </a:solidFill>
              </a:rPr>
              <a:t>And the vision of all this has become to you like the words of a book that is sealed. When men give it to one who can read, saying, “Read this,” he says, “I cannot, for it is sealed</a:t>
            </a:r>
            <a:r>
              <a:rPr lang="en-US" b="0" dirty="0" smtClean="0">
                <a:solidFill>
                  <a:schemeClr val="tx1">
                    <a:lumMod val="75000"/>
                    <a:lumOff val="25000"/>
                  </a:schemeClr>
                </a:solidFill>
              </a:rPr>
              <a:t>.”</a:t>
            </a:r>
            <a:endParaRPr lang="en-US" dirty="0" smtClean="0"/>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a:t>The </a:t>
            </a:r>
            <a:r>
              <a:rPr lang="en-US" dirty="0" smtClean="0"/>
              <a:t>Background of </a:t>
            </a:r>
            <a:r>
              <a:rPr lang="en-US" dirty="0"/>
              <a:t>Isaiah 51:1–8</a:t>
            </a:r>
          </a:p>
        </p:txBody>
      </p:sp>
    </p:spTree>
    <p:extLst>
      <p:ext uri="{BB962C8B-B14F-4D97-AF65-F5344CB8AC3E}">
        <p14:creationId xmlns:p14="http://schemas.microsoft.com/office/powerpoint/2010/main" val="30775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nodeType="clickEffect">
                                  <p:stCondLst>
                                    <p:cond delay="0"/>
                                  </p:stCondLst>
                                  <p:childTnLst>
                                    <p:set>
                                      <p:cBhvr rctx="PPT">
                                        <p:cTn id="12" dur="indefinite"/>
                                        <p:tgtEl>
                                          <p:spTgt spid="2">
                                            <p:txEl>
                                              <p:pRg st="1" end="1"/>
                                            </p:txEl>
                                          </p:spTgt>
                                        </p:tgtEl>
                                        <p:attrNameLst>
                                          <p:attrName>style.opacity</p:attrName>
                                        </p:attrNameLst>
                                      </p:cBhvr>
                                      <p:to>
                                        <p:strVal val="0.5"/>
                                      </p:to>
                                    </p:set>
                                    <p:animEffect filter="image" prLst="opacity: 0.5">
                                      <p:cBhvr rctx="IE">
                                        <p:cTn id="13" dur="indefinite"/>
                                        <p:tgtEl>
                                          <p:spTgt spid="2">
                                            <p:txEl>
                                              <p:pRg st="1" end="1"/>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86499"/>
            <a:ext cx="7886699" cy="6471501"/>
          </a:xfrm>
        </p:spPr>
        <p:txBody>
          <a:bodyPr>
            <a:normAutofit/>
          </a:bodyPr>
          <a:lstStyle/>
          <a:p>
            <a:r>
              <a:rPr lang="en-US" dirty="0" smtClean="0"/>
              <a:t>It is Addressing Primarily the Future Redeemed Community:</a:t>
            </a:r>
          </a:p>
          <a:p>
            <a:pPr lvl="1"/>
            <a:r>
              <a:rPr lang="en-US" u="sng" dirty="0" smtClean="0">
                <a:solidFill>
                  <a:schemeClr val="tx1">
                    <a:lumMod val="75000"/>
                    <a:lumOff val="25000"/>
                  </a:schemeClr>
                </a:solidFill>
              </a:rPr>
              <a:t>Isa </a:t>
            </a:r>
            <a:r>
              <a:rPr lang="en-US" u="sng" dirty="0">
                <a:solidFill>
                  <a:schemeClr val="tx1">
                    <a:lumMod val="75000"/>
                    <a:lumOff val="25000"/>
                  </a:schemeClr>
                </a:solidFill>
              </a:rPr>
              <a:t>29:18</a:t>
            </a:r>
            <a:r>
              <a:rPr lang="en-US" dirty="0">
                <a:solidFill>
                  <a:schemeClr val="tx1">
                    <a:lumMod val="75000"/>
                    <a:lumOff val="25000"/>
                  </a:schemeClr>
                </a:solidFill>
              </a:rPr>
              <a:t>. </a:t>
            </a:r>
            <a:r>
              <a:rPr lang="en-US" b="0" dirty="0">
                <a:solidFill>
                  <a:schemeClr val="tx1">
                    <a:lumMod val="75000"/>
                    <a:lumOff val="25000"/>
                  </a:schemeClr>
                </a:solidFill>
              </a:rPr>
              <a:t>In that day the deaf shall hear the words of a book, and out of their gloom and darkness the eyes of the blind shall see</a:t>
            </a:r>
            <a:r>
              <a:rPr lang="en-US" b="0" dirty="0" smtClean="0">
                <a:solidFill>
                  <a:schemeClr val="tx1">
                    <a:lumMod val="75000"/>
                    <a:lumOff val="25000"/>
                  </a:schemeClr>
                </a:solidFill>
              </a:rPr>
              <a:t>.</a:t>
            </a:r>
          </a:p>
          <a:p>
            <a:pPr lvl="1"/>
            <a:r>
              <a:rPr lang="en-US" u="sng" dirty="0" smtClean="0"/>
              <a:t>Isa 30:8–9</a:t>
            </a:r>
            <a:r>
              <a:rPr lang="en-US" dirty="0" smtClean="0"/>
              <a:t>. </a:t>
            </a:r>
            <a:r>
              <a:rPr lang="en-US" dirty="0"/>
              <a:t> </a:t>
            </a:r>
            <a:r>
              <a:rPr lang="en-US" dirty="0" smtClean="0"/>
              <a:t>And </a:t>
            </a:r>
            <a:r>
              <a:rPr lang="en-US" dirty="0"/>
              <a:t>now, go, write it before them on a tablet and inscribe it in a book, that it may be for the time to come as a witness forever. </a:t>
            </a:r>
            <a:r>
              <a:rPr lang="en-US" baseline="30000" dirty="0" smtClean="0"/>
              <a:t>9</a:t>
            </a:r>
            <a:r>
              <a:rPr lang="en-US" dirty="0" smtClean="0"/>
              <a:t> </a:t>
            </a:r>
            <a:r>
              <a:rPr lang="en-US" dirty="0"/>
              <a:t>For they are a rebellious people, lying children, children unwilling to hear the instruction of the </a:t>
            </a:r>
            <a:r>
              <a:rPr lang="en-US" dirty="0" smtClean="0"/>
              <a:t>LORD.</a:t>
            </a:r>
          </a:p>
          <a:p>
            <a:pPr lvl="1"/>
            <a:endParaRPr lang="en-US" dirty="0" smtClean="0"/>
          </a:p>
        </p:txBody>
      </p:sp>
    </p:spTree>
    <p:extLst>
      <p:ext uri="{BB962C8B-B14F-4D97-AF65-F5344CB8AC3E}">
        <p14:creationId xmlns:p14="http://schemas.microsoft.com/office/powerpoint/2010/main" val="118077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33209"/>
            <a:ext cx="7886699" cy="5524790"/>
          </a:xfrm>
        </p:spPr>
        <p:txBody>
          <a:bodyPr>
            <a:normAutofit/>
          </a:bodyPr>
          <a:lstStyle/>
          <a:p>
            <a:r>
              <a:rPr lang="en-US" sz="2800" u="sng" dirty="0" smtClean="0">
                <a:solidFill>
                  <a:schemeClr val="tx1">
                    <a:lumMod val="75000"/>
                    <a:lumOff val="25000"/>
                  </a:schemeClr>
                </a:solidFill>
              </a:rPr>
              <a:t>Rom 9:30–32</a:t>
            </a:r>
            <a:r>
              <a:rPr lang="en-US" sz="2800" dirty="0" smtClean="0">
                <a:solidFill>
                  <a:schemeClr val="tx1">
                    <a:lumMod val="75000"/>
                    <a:lumOff val="25000"/>
                  </a:schemeClr>
                </a:solidFill>
              </a:rPr>
              <a:t>. </a:t>
            </a:r>
            <a:r>
              <a:rPr lang="en-US" sz="2800" b="0" dirty="0" smtClean="0">
                <a:solidFill>
                  <a:schemeClr val="tx1">
                    <a:lumMod val="75000"/>
                    <a:lumOff val="25000"/>
                  </a:schemeClr>
                </a:solidFill>
              </a:rPr>
              <a:t>What </a:t>
            </a:r>
            <a:r>
              <a:rPr lang="en-US" sz="2800" b="0" dirty="0">
                <a:solidFill>
                  <a:schemeClr val="tx1">
                    <a:lumMod val="75000"/>
                    <a:lumOff val="25000"/>
                  </a:schemeClr>
                </a:solidFill>
              </a:rPr>
              <a:t>shall we say, then? That Gentiles who did not pursue righteousness have attained it, that is, a righteousness that is by faith; </a:t>
            </a:r>
            <a:r>
              <a:rPr lang="en-US" sz="2800" b="0" baseline="30000" dirty="0" smtClean="0">
                <a:solidFill>
                  <a:schemeClr val="tx1">
                    <a:lumMod val="75000"/>
                    <a:lumOff val="25000"/>
                  </a:schemeClr>
                </a:solidFill>
              </a:rPr>
              <a:t>31</a:t>
            </a:r>
            <a:r>
              <a:rPr lang="en-US" sz="2800" b="0" dirty="0" smtClean="0">
                <a:solidFill>
                  <a:schemeClr val="tx1">
                    <a:lumMod val="75000"/>
                    <a:lumOff val="25000"/>
                  </a:schemeClr>
                </a:solidFill>
              </a:rPr>
              <a:t> </a:t>
            </a:r>
            <a:r>
              <a:rPr lang="en-US" sz="2800" b="0" dirty="0">
                <a:solidFill>
                  <a:schemeClr val="tx1">
                    <a:lumMod val="75000"/>
                    <a:lumOff val="25000"/>
                  </a:schemeClr>
                </a:solidFill>
              </a:rPr>
              <a:t>but that Israel who pursued a law that would lead to righteousness</a:t>
            </a:r>
            <a:r>
              <a:rPr lang="en-US" sz="2800" b="0" i="1" dirty="0">
                <a:solidFill>
                  <a:schemeClr val="tx1">
                    <a:lumMod val="75000"/>
                    <a:lumOff val="25000"/>
                  </a:schemeClr>
                </a:solidFill>
              </a:rPr>
              <a:t> </a:t>
            </a:r>
            <a:r>
              <a:rPr lang="en-US" sz="2800" b="0" dirty="0">
                <a:solidFill>
                  <a:schemeClr val="tx1">
                    <a:lumMod val="75000"/>
                    <a:lumOff val="25000"/>
                  </a:schemeClr>
                </a:solidFill>
              </a:rPr>
              <a:t>did not succeed in reaching that law. </a:t>
            </a:r>
            <a:r>
              <a:rPr lang="en-US" sz="2800" b="0" baseline="30000" dirty="0" smtClean="0">
                <a:solidFill>
                  <a:schemeClr val="tx1">
                    <a:lumMod val="75000"/>
                    <a:lumOff val="25000"/>
                  </a:schemeClr>
                </a:solidFill>
              </a:rPr>
              <a:t>32</a:t>
            </a:r>
            <a:r>
              <a:rPr lang="en-US" sz="2800" b="0" dirty="0" smtClean="0">
                <a:solidFill>
                  <a:schemeClr val="tx1">
                    <a:lumMod val="75000"/>
                    <a:lumOff val="25000"/>
                  </a:schemeClr>
                </a:solidFill>
              </a:rPr>
              <a:t> </a:t>
            </a:r>
            <a:r>
              <a:rPr lang="en-US" sz="2800" b="0" dirty="0">
                <a:solidFill>
                  <a:schemeClr val="tx1">
                    <a:lumMod val="75000"/>
                    <a:lumOff val="25000"/>
                  </a:schemeClr>
                </a:solidFill>
              </a:rPr>
              <a:t>Why? </a:t>
            </a:r>
            <a:r>
              <a:rPr lang="en-US" sz="2800" b="0" i="1" dirty="0">
                <a:solidFill>
                  <a:schemeClr val="tx1">
                    <a:lumMod val="75000"/>
                    <a:lumOff val="25000"/>
                  </a:schemeClr>
                </a:solidFill>
              </a:rPr>
              <a:t>Because they did not pursue it by faith, but as if it were based on works</a:t>
            </a:r>
            <a:r>
              <a:rPr lang="en-US" sz="2800" b="0" dirty="0" smtClean="0">
                <a:solidFill>
                  <a:schemeClr val="tx1">
                    <a:lumMod val="75000"/>
                    <a:lumOff val="25000"/>
                  </a:schemeClr>
                </a:solidFill>
              </a:rPr>
              <a:t>.</a:t>
            </a:r>
          </a:p>
        </p:txBody>
      </p:sp>
      <p:sp>
        <p:nvSpPr>
          <p:cNvPr id="3" name="Title 2"/>
          <p:cNvSpPr>
            <a:spLocks noGrp="1"/>
          </p:cNvSpPr>
          <p:nvPr>
            <p:ph type="title"/>
          </p:nvPr>
        </p:nvSpPr>
        <p:spPr>
          <a:xfrm>
            <a:off x="628650" y="365126"/>
            <a:ext cx="7886700" cy="681897"/>
          </a:xfrm>
          <a:solidFill>
            <a:schemeClr val="accent6">
              <a:lumMod val="75000"/>
            </a:schemeClr>
          </a:solidFill>
          <a:ln>
            <a:solidFill>
              <a:schemeClr val="accent6">
                <a:lumMod val="75000"/>
              </a:schemeClr>
            </a:solidFill>
          </a:ln>
        </p:spPr>
        <p:txBody>
          <a:bodyPr>
            <a:normAutofit/>
          </a:bodyPr>
          <a:lstStyle/>
          <a:p>
            <a:r>
              <a:rPr lang="en-US" sz="3600" dirty="0" smtClean="0"/>
              <a:t>Pursing Righteousness in the Right Way</a:t>
            </a:r>
            <a:endParaRPr lang="en-US" sz="3600" dirty="0"/>
          </a:p>
        </p:txBody>
      </p:sp>
    </p:spTree>
    <p:extLst>
      <p:ext uri="{BB962C8B-B14F-4D97-AF65-F5344CB8AC3E}">
        <p14:creationId xmlns:p14="http://schemas.microsoft.com/office/powerpoint/2010/main" val="6832132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6"/>
            <a:ext cx="7886699" cy="5500913"/>
          </a:xfrm>
        </p:spPr>
        <p:txBody>
          <a:bodyPr>
            <a:normAutofit/>
          </a:bodyPr>
          <a:lstStyle/>
          <a:p>
            <a:r>
              <a:rPr lang="en-US" dirty="0" smtClean="0"/>
              <a:t>The Context:</a:t>
            </a:r>
          </a:p>
          <a:p>
            <a:pPr lvl="1"/>
            <a:r>
              <a:rPr lang="en-US" u="sng" dirty="0" smtClean="0"/>
              <a:t>Isa 50:10</a:t>
            </a:r>
            <a:r>
              <a:rPr lang="en-US" dirty="0" smtClean="0"/>
              <a:t>. “Who among you fears the LORD and </a:t>
            </a:r>
            <a:r>
              <a:rPr lang="en-US" i="1" dirty="0" smtClean="0"/>
              <a:t>obeys</a:t>
            </a:r>
            <a:r>
              <a:rPr lang="en-US" dirty="0" smtClean="0"/>
              <a:t> [= listens to] the voice of his servant? Let him who walks in darkness and has no light trust in the name of the LORD and rely on his God.” (Cf. 50:4)</a:t>
            </a:r>
          </a:p>
          <a:p>
            <a:r>
              <a:rPr lang="en-US" dirty="0" smtClean="0"/>
              <a:t>The Three Calls and Three Charges:</a:t>
            </a:r>
          </a:p>
          <a:p>
            <a:pPr lvl="1"/>
            <a:r>
              <a:rPr lang="en-US" dirty="0" smtClean="0"/>
              <a:t>“Listen to me” (51:1a) </a:t>
            </a:r>
            <a:r>
              <a:rPr lang="en-US" dirty="0" smtClean="0">
                <a:solidFill>
                  <a:schemeClr val="bg1"/>
                </a:solidFill>
              </a:rPr>
              <a:t>&gt; “Look to the Rock </a:t>
            </a:r>
            <a:r>
              <a:rPr lang="mr-IN" dirty="0" smtClean="0">
                <a:solidFill>
                  <a:schemeClr val="bg1"/>
                </a:solidFill>
              </a:rPr>
              <a:t>…</a:t>
            </a:r>
            <a:r>
              <a:rPr lang="en-US" dirty="0" smtClean="0">
                <a:solidFill>
                  <a:schemeClr val="bg1"/>
                </a:solidFill>
              </a:rPr>
              <a:t> Look to Abraham” (51:1b–3)</a:t>
            </a:r>
          </a:p>
          <a:p>
            <a:pPr lvl="1"/>
            <a:r>
              <a:rPr lang="en-US" dirty="0" smtClean="0"/>
              <a:t>“Pay attention to me” (51:4–5) </a:t>
            </a:r>
            <a:r>
              <a:rPr lang="en-US" dirty="0" smtClean="0">
                <a:solidFill>
                  <a:schemeClr val="bg1"/>
                </a:solidFill>
              </a:rPr>
              <a:t>&gt; “Lift up your eyes” (51:6)</a:t>
            </a:r>
          </a:p>
          <a:p>
            <a:pPr lvl="1"/>
            <a:r>
              <a:rPr lang="en-US" dirty="0" smtClean="0"/>
              <a:t>“Listen to me” (51:7a) </a:t>
            </a:r>
            <a:r>
              <a:rPr lang="en-US" dirty="0" smtClean="0">
                <a:solidFill>
                  <a:schemeClr val="bg1"/>
                </a:solidFill>
              </a:rPr>
              <a:t>&gt; “Fear not the reproach of men” (51:7b–8)</a:t>
            </a:r>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a:t>The Structure of Isaiah 51:1–8</a:t>
            </a:r>
          </a:p>
        </p:txBody>
      </p:sp>
    </p:spTree>
    <p:extLst>
      <p:ext uri="{BB962C8B-B14F-4D97-AF65-F5344CB8AC3E}">
        <p14:creationId xmlns:p14="http://schemas.microsoft.com/office/powerpoint/2010/main" val="61003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6"/>
            <a:ext cx="7886699" cy="5500913"/>
          </a:xfrm>
        </p:spPr>
        <p:txBody>
          <a:bodyPr>
            <a:normAutofit/>
          </a:bodyPr>
          <a:lstStyle/>
          <a:p>
            <a:r>
              <a:rPr lang="en-US" dirty="0" smtClean="0"/>
              <a:t>The Context:</a:t>
            </a:r>
          </a:p>
          <a:p>
            <a:pPr lvl="1"/>
            <a:r>
              <a:rPr lang="en-US" u="sng" dirty="0"/>
              <a:t>Isa 50:10</a:t>
            </a:r>
            <a:r>
              <a:rPr lang="en-US" dirty="0"/>
              <a:t>. “Who among you fears the LORD and obeys [= listens to] the voice of his servant? Let him who walks in darkness and has no light </a:t>
            </a:r>
            <a:r>
              <a:rPr lang="en-US" i="1" dirty="0"/>
              <a:t>trust</a:t>
            </a:r>
            <a:r>
              <a:rPr lang="en-US" dirty="0"/>
              <a:t> in the name of the LORD and </a:t>
            </a:r>
            <a:r>
              <a:rPr lang="en-US" i="1" dirty="0"/>
              <a:t>rely</a:t>
            </a:r>
            <a:r>
              <a:rPr lang="en-US" dirty="0"/>
              <a:t> on his God.” (Cf. 50:4)</a:t>
            </a:r>
          </a:p>
          <a:p>
            <a:r>
              <a:rPr lang="en-US" dirty="0" smtClean="0"/>
              <a:t>The Three Calls and Three Charges:</a:t>
            </a:r>
          </a:p>
          <a:p>
            <a:pPr lvl="1"/>
            <a:r>
              <a:rPr lang="en-US" dirty="0" smtClean="0"/>
              <a:t>“Listen to me” (51:1a), </a:t>
            </a:r>
            <a:r>
              <a:rPr lang="en-US" b="1" dirty="0" smtClean="0">
                <a:solidFill>
                  <a:schemeClr val="accent6">
                    <a:lumMod val="75000"/>
                  </a:schemeClr>
                </a:solidFill>
              </a:rPr>
              <a:t>pursuers of righteousness [by faith]</a:t>
            </a:r>
          </a:p>
          <a:p>
            <a:pPr lvl="1"/>
            <a:r>
              <a:rPr lang="en-US" dirty="0" smtClean="0"/>
              <a:t>“Pay attention to me” (51:4–5)</a:t>
            </a:r>
            <a:r>
              <a:rPr lang="en-US" dirty="0" smtClean="0">
                <a:solidFill>
                  <a:schemeClr val="bg1"/>
                </a:solidFill>
              </a:rPr>
              <a:t>, </a:t>
            </a:r>
            <a:r>
              <a:rPr lang="en-US" b="1" dirty="0" smtClean="0">
                <a:solidFill>
                  <a:schemeClr val="bg1"/>
                </a:solidFill>
              </a:rPr>
              <a:t>God’s true people</a:t>
            </a:r>
          </a:p>
          <a:p>
            <a:pPr lvl="1"/>
            <a:r>
              <a:rPr lang="en-US" dirty="0" smtClean="0"/>
              <a:t>“Listen to me” (51:7a)</a:t>
            </a:r>
            <a:r>
              <a:rPr lang="en-US" dirty="0" smtClean="0">
                <a:solidFill>
                  <a:schemeClr val="bg1"/>
                </a:solidFill>
              </a:rPr>
              <a:t>, </a:t>
            </a:r>
            <a:r>
              <a:rPr lang="en-US" b="1" dirty="0" smtClean="0">
                <a:solidFill>
                  <a:schemeClr val="bg1"/>
                </a:solidFill>
              </a:rPr>
              <a:t>those knowing righteousness</a:t>
            </a:r>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smtClean="0"/>
              <a:t>The Structure of Isaiah 51:1–8</a:t>
            </a:r>
            <a:endParaRPr lang="en-US" dirty="0"/>
          </a:p>
        </p:txBody>
      </p:sp>
    </p:spTree>
    <p:extLst>
      <p:ext uri="{BB962C8B-B14F-4D97-AF65-F5344CB8AC3E}">
        <p14:creationId xmlns:p14="http://schemas.microsoft.com/office/powerpoint/2010/main" val="3781602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6"/>
            <a:ext cx="7886699" cy="5500913"/>
          </a:xfrm>
        </p:spPr>
        <p:txBody>
          <a:bodyPr>
            <a:normAutofit/>
          </a:bodyPr>
          <a:lstStyle/>
          <a:p>
            <a:r>
              <a:rPr lang="en-US" dirty="0" smtClean="0"/>
              <a:t>The Context:</a:t>
            </a:r>
          </a:p>
          <a:p>
            <a:pPr lvl="1"/>
            <a:r>
              <a:rPr lang="en-US" u="sng" dirty="0"/>
              <a:t>Isa 50:10</a:t>
            </a:r>
            <a:r>
              <a:rPr lang="en-US" dirty="0"/>
              <a:t>. “Who among you fears the LORD and obeys [= listens to] the voice of his servant? Let him who walks in darkness and has no light </a:t>
            </a:r>
            <a:r>
              <a:rPr lang="en-US" i="1" dirty="0"/>
              <a:t>trust</a:t>
            </a:r>
            <a:r>
              <a:rPr lang="en-US" dirty="0"/>
              <a:t> in the name of the LORD and </a:t>
            </a:r>
            <a:r>
              <a:rPr lang="en-US" i="1" dirty="0"/>
              <a:t>rely</a:t>
            </a:r>
            <a:r>
              <a:rPr lang="en-US" dirty="0"/>
              <a:t> on his God.” (Cf. 50:4)</a:t>
            </a:r>
          </a:p>
          <a:p>
            <a:r>
              <a:rPr lang="en-US" dirty="0" smtClean="0"/>
              <a:t>The Three Calls and Three Charges:</a:t>
            </a:r>
          </a:p>
          <a:p>
            <a:pPr lvl="1"/>
            <a:r>
              <a:rPr lang="en-US" dirty="0" smtClean="0"/>
              <a:t>“Listen to me” (51:1a), pursuers of righteousness [by faith]</a:t>
            </a:r>
          </a:p>
          <a:p>
            <a:pPr lvl="1"/>
            <a:r>
              <a:rPr lang="en-US" dirty="0" smtClean="0"/>
              <a:t>“Pay attention to me” (51:4–5), </a:t>
            </a:r>
            <a:r>
              <a:rPr lang="en-US" b="1" dirty="0" smtClean="0">
                <a:solidFill>
                  <a:schemeClr val="accent6">
                    <a:lumMod val="75000"/>
                  </a:schemeClr>
                </a:solidFill>
              </a:rPr>
              <a:t>God’s true people [by faith]</a:t>
            </a:r>
          </a:p>
          <a:p>
            <a:pPr lvl="1"/>
            <a:r>
              <a:rPr lang="en-US" dirty="0" smtClean="0"/>
              <a:t>“Listen to me” (51:7a)</a:t>
            </a:r>
            <a:r>
              <a:rPr lang="en-US" dirty="0" smtClean="0">
                <a:solidFill>
                  <a:schemeClr val="bg1"/>
                </a:solidFill>
              </a:rPr>
              <a:t>, </a:t>
            </a:r>
            <a:r>
              <a:rPr lang="en-US" b="1" dirty="0" smtClean="0">
                <a:solidFill>
                  <a:schemeClr val="bg1"/>
                </a:solidFill>
              </a:rPr>
              <a:t>those knowing righteousness</a:t>
            </a:r>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smtClean="0"/>
              <a:t>The Structure of Isaiah 51:1–8</a:t>
            </a:r>
            <a:endParaRPr lang="en-US" dirty="0"/>
          </a:p>
        </p:txBody>
      </p:sp>
    </p:spTree>
    <p:extLst>
      <p:ext uri="{BB962C8B-B14F-4D97-AF65-F5344CB8AC3E}">
        <p14:creationId xmlns:p14="http://schemas.microsoft.com/office/powerpoint/2010/main" val="5908306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6"/>
            <a:ext cx="7886699" cy="5500913"/>
          </a:xfrm>
        </p:spPr>
        <p:txBody>
          <a:bodyPr>
            <a:normAutofit/>
          </a:bodyPr>
          <a:lstStyle/>
          <a:p>
            <a:r>
              <a:rPr lang="en-US" dirty="0" smtClean="0"/>
              <a:t>The Context:</a:t>
            </a:r>
          </a:p>
          <a:p>
            <a:pPr lvl="1"/>
            <a:r>
              <a:rPr lang="en-US" u="sng" dirty="0"/>
              <a:t>Isa 50:10</a:t>
            </a:r>
            <a:r>
              <a:rPr lang="en-US" dirty="0"/>
              <a:t>. “Who among you fears the LORD and obeys [= listens to] the voice of his servant? Let him who walks in darkness and has no light </a:t>
            </a:r>
            <a:r>
              <a:rPr lang="en-US" i="1" dirty="0"/>
              <a:t>trust</a:t>
            </a:r>
            <a:r>
              <a:rPr lang="en-US" dirty="0"/>
              <a:t> in the name of the LORD and </a:t>
            </a:r>
            <a:r>
              <a:rPr lang="en-US" i="1" dirty="0"/>
              <a:t>rely</a:t>
            </a:r>
            <a:r>
              <a:rPr lang="en-US" dirty="0"/>
              <a:t> on his God.” (Cf. 50:4)</a:t>
            </a:r>
          </a:p>
          <a:p>
            <a:r>
              <a:rPr lang="en-US" dirty="0" smtClean="0"/>
              <a:t>The Three Calls and Three Charges:</a:t>
            </a:r>
          </a:p>
          <a:p>
            <a:pPr lvl="1"/>
            <a:r>
              <a:rPr lang="en-US" dirty="0" smtClean="0"/>
              <a:t>“Listen to me” (51:1a), pursuers of righteousness [by faith]</a:t>
            </a:r>
          </a:p>
          <a:p>
            <a:pPr lvl="1"/>
            <a:r>
              <a:rPr lang="en-US" dirty="0" smtClean="0"/>
              <a:t>“Pay attention to me” (51:4–5), God’s true people [by faith]</a:t>
            </a:r>
          </a:p>
          <a:p>
            <a:pPr lvl="1"/>
            <a:r>
              <a:rPr lang="en-US" dirty="0" smtClean="0"/>
              <a:t>“Listen to me” (51:7a), </a:t>
            </a:r>
            <a:r>
              <a:rPr lang="en-US" b="1" dirty="0" smtClean="0">
                <a:solidFill>
                  <a:schemeClr val="accent6">
                    <a:lumMod val="75000"/>
                  </a:schemeClr>
                </a:solidFill>
              </a:rPr>
              <a:t>those knowing righteousness [by faith]</a:t>
            </a:r>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smtClean="0"/>
              <a:t>The Structure of Isaiah 51:1–8</a:t>
            </a:r>
            <a:endParaRPr lang="en-US" dirty="0"/>
          </a:p>
        </p:txBody>
      </p:sp>
    </p:spTree>
    <p:extLst>
      <p:ext uri="{BB962C8B-B14F-4D97-AF65-F5344CB8AC3E}">
        <p14:creationId xmlns:p14="http://schemas.microsoft.com/office/powerpoint/2010/main" val="750435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6"/>
            <a:ext cx="7886699" cy="5500913"/>
          </a:xfrm>
        </p:spPr>
        <p:txBody>
          <a:bodyPr>
            <a:normAutofit/>
          </a:bodyPr>
          <a:lstStyle/>
          <a:p>
            <a:r>
              <a:rPr lang="en-US" dirty="0" smtClean="0"/>
              <a:t>The Context:</a:t>
            </a:r>
          </a:p>
          <a:p>
            <a:pPr lvl="1"/>
            <a:r>
              <a:rPr lang="en-US" u="sng" dirty="0"/>
              <a:t>Isa 50:10</a:t>
            </a:r>
            <a:r>
              <a:rPr lang="en-US" dirty="0"/>
              <a:t>. “Who among you fears the LORD and obeys [= listens to] the voice of his servant? Let him who walks in darkness and has no light </a:t>
            </a:r>
            <a:r>
              <a:rPr lang="en-US" i="1" dirty="0"/>
              <a:t>trust</a:t>
            </a:r>
            <a:r>
              <a:rPr lang="en-US" dirty="0"/>
              <a:t> in the name of the LORD and </a:t>
            </a:r>
            <a:r>
              <a:rPr lang="en-US" i="1" dirty="0"/>
              <a:t>rely</a:t>
            </a:r>
            <a:r>
              <a:rPr lang="en-US" dirty="0"/>
              <a:t> on his God.” (Cf. 50:4)</a:t>
            </a:r>
          </a:p>
          <a:p>
            <a:r>
              <a:rPr lang="en-US" dirty="0" smtClean="0"/>
              <a:t>The Three Calls and Three Charges:</a:t>
            </a:r>
          </a:p>
          <a:p>
            <a:pPr lvl="1"/>
            <a:r>
              <a:rPr lang="en-US" dirty="0" smtClean="0"/>
              <a:t>“Listen to me” (51:1a) &gt;</a:t>
            </a:r>
            <a:r>
              <a:rPr lang="en-US" b="1" dirty="0" smtClean="0"/>
              <a:t> “Look to the Rock </a:t>
            </a:r>
            <a:r>
              <a:rPr lang="mr-IN" b="1" dirty="0" smtClean="0"/>
              <a:t>…</a:t>
            </a:r>
            <a:r>
              <a:rPr lang="en-US" b="1" dirty="0" smtClean="0"/>
              <a:t> Look to Abraham” (51:1b–3)</a:t>
            </a:r>
          </a:p>
          <a:p>
            <a:pPr lvl="1"/>
            <a:r>
              <a:rPr lang="en-US" dirty="0" smtClean="0"/>
              <a:t>“Pay attention to me” (51:4–5) </a:t>
            </a:r>
            <a:r>
              <a:rPr lang="en-US" dirty="0" smtClean="0">
                <a:solidFill>
                  <a:schemeClr val="bg1"/>
                </a:solidFill>
              </a:rPr>
              <a:t>&gt;</a:t>
            </a:r>
            <a:r>
              <a:rPr lang="en-US" b="1" dirty="0" smtClean="0">
                <a:solidFill>
                  <a:schemeClr val="bg1"/>
                </a:solidFill>
              </a:rPr>
              <a:t> “Lift up your eyes” (51:6)</a:t>
            </a:r>
          </a:p>
          <a:p>
            <a:pPr lvl="1"/>
            <a:r>
              <a:rPr lang="en-US" dirty="0" smtClean="0"/>
              <a:t>“Listen to me” (51:7a) </a:t>
            </a:r>
            <a:r>
              <a:rPr lang="en-US" dirty="0" smtClean="0">
                <a:solidFill>
                  <a:schemeClr val="bg1"/>
                </a:solidFill>
              </a:rPr>
              <a:t>&gt;</a:t>
            </a:r>
            <a:r>
              <a:rPr lang="en-US" b="1" dirty="0" smtClean="0">
                <a:solidFill>
                  <a:schemeClr val="bg1"/>
                </a:solidFill>
              </a:rPr>
              <a:t> “Fear not the reproach of men” (51:7b–8)</a:t>
            </a:r>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smtClean="0"/>
              <a:t>The Structure of Isaiah 51:1–8</a:t>
            </a:r>
            <a:endParaRPr lang="en-US" dirty="0"/>
          </a:p>
        </p:txBody>
      </p:sp>
    </p:spTree>
    <p:extLst>
      <p:ext uri="{BB962C8B-B14F-4D97-AF65-F5344CB8AC3E}">
        <p14:creationId xmlns:p14="http://schemas.microsoft.com/office/powerpoint/2010/main" val="13330594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6"/>
            <a:ext cx="7886699" cy="5500913"/>
          </a:xfrm>
        </p:spPr>
        <p:txBody>
          <a:bodyPr>
            <a:normAutofit/>
          </a:bodyPr>
          <a:lstStyle/>
          <a:p>
            <a:r>
              <a:rPr lang="en-US" dirty="0" smtClean="0"/>
              <a:t>The Context:</a:t>
            </a:r>
          </a:p>
          <a:p>
            <a:pPr lvl="1"/>
            <a:r>
              <a:rPr lang="en-US" u="sng" dirty="0"/>
              <a:t>Isa 50:10</a:t>
            </a:r>
            <a:r>
              <a:rPr lang="en-US" dirty="0"/>
              <a:t>. “Who among you fears the LORD and obeys [= listens to] the voice of his servant? Let him who walks in darkness and has no light </a:t>
            </a:r>
            <a:r>
              <a:rPr lang="en-US" i="1" dirty="0"/>
              <a:t>trust</a:t>
            </a:r>
            <a:r>
              <a:rPr lang="en-US" dirty="0"/>
              <a:t> in the name of the LORD and </a:t>
            </a:r>
            <a:r>
              <a:rPr lang="en-US" i="1" dirty="0"/>
              <a:t>rely</a:t>
            </a:r>
            <a:r>
              <a:rPr lang="en-US" dirty="0"/>
              <a:t> on his God.” (Cf. 50:4)</a:t>
            </a:r>
          </a:p>
          <a:p>
            <a:r>
              <a:rPr lang="en-US" dirty="0" smtClean="0"/>
              <a:t>The Three Calls and Three Charges:</a:t>
            </a:r>
          </a:p>
          <a:p>
            <a:pPr lvl="1"/>
            <a:r>
              <a:rPr lang="en-US" dirty="0" smtClean="0"/>
              <a:t>“Listen to me” (51:1a) &gt;</a:t>
            </a:r>
            <a:r>
              <a:rPr lang="en-US" b="1" dirty="0" smtClean="0"/>
              <a:t> </a:t>
            </a:r>
            <a:r>
              <a:rPr lang="en-US" dirty="0" smtClean="0"/>
              <a:t>“Look to the Rock </a:t>
            </a:r>
            <a:r>
              <a:rPr lang="mr-IN" dirty="0" smtClean="0"/>
              <a:t>…</a:t>
            </a:r>
            <a:r>
              <a:rPr lang="en-US" dirty="0" smtClean="0"/>
              <a:t> Look to Abraham” (51:1b–3)</a:t>
            </a:r>
          </a:p>
          <a:p>
            <a:pPr lvl="1"/>
            <a:r>
              <a:rPr lang="en-US" dirty="0" smtClean="0"/>
              <a:t>“Pay attention to me” (51:4–5) &gt;</a:t>
            </a:r>
            <a:r>
              <a:rPr lang="en-US" b="1" dirty="0" smtClean="0"/>
              <a:t> “Lift up your eyes” (51:6)</a:t>
            </a:r>
          </a:p>
          <a:p>
            <a:pPr lvl="1"/>
            <a:r>
              <a:rPr lang="en-US" dirty="0" smtClean="0"/>
              <a:t>“Listen to me” (51:7a) </a:t>
            </a:r>
            <a:r>
              <a:rPr lang="en-US" dirty="0" smtClean="0">
                <a:solidFill>
                  <a:schemeClr val="bg1"/>
                </a:solidFill>
              </a:rPr>
              <a:t>&gt;</a:t>
            </a:r>
            <a:r>
              <a:rPr lang="en-US" b="1" dirty="0" smtClean="0">
                <a:solidFill>
                  <a:schemeClr val="bg1"/>
                </a:solidFill>
              </a:rPr>
              <a:t> “Fear not the reproach of men” (51:7b–8)</a:t>
            </a:r>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smtClean="0"/>
              <a:t>The Structure of Isaiah 51:1–8</a:t>
            </a:r>
            <a:endParaRPr lang="en-US" dirty="0"/>
          </a:p>
        </p:txBody>
      </p:sp>
    </p:spTree>
    <p:extLst>
      <p:ext uri="{BB962C8B-B14F-4D97-AF65-F5344CB8AC3E}">
        <p14:creationId xmlns:p14="http://schemas.microsoft.com/office/powerpoint/2010/main" val="8203578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6"/>
            <a:ext cx="7886699" cy="5500913"/>
          </a:xfrm>
        </p:spPr>
        <p:txBody>
          <a:bodyPr>
            <a:normAutofit/>
          </a:bodyPr>
          <a:lstStyle/>
          <a:p>
            <a:r>
              <a:rPr lang="en-US" dirty="0" smtClean="0"/>
              <a:t>The Context:</a:t>
            </a:r>
          </a:p>
          <a:p>
            <a:pPr lvl="1"/>
            <a:r>
              <a:rPr lang="en-US" u="sng" dirty="0"/>
              <a:t>Isa 50:10</a:t>
            </a:r>
            <a:r>
              <a:rPr lang="en-US" dirty="0"/>
              <a:t>. “Who among you fears the LORD and obeys [= listens to] the voice of his servant? Let him who walks in darkness and has no light </a:t>
            </a:r>
            <a:r>
              <a:rPr lang="en-US" i="1" dirty="0"/>
              <a:t>trust</a:t>
            </a:r>
            <a:r>
              <a:rPr lang="en-US" dirty="0"/>
              <a:t> in the name of the LORD and </a:t>
            </a:r>
            <a:r>
              <a:rPr lang="en-US" i="1" dirty="0"/>
              <a:t>rely</a:t>
            </a:r>
            <a:r>
              <a:rPr lang="en-US" dirty="0"/>
              <a:t> on his God.” (Cf. 50:4)</a:t>
            </a:r>
          </a:p>
          <a:p>
            <a:r>
              <a:rPr lang="en-US" dirty="0" smtClean="0"/>
              <a:t>The Three Calls and Three Charges:</a:t>
            </a:r>
          </a:p>
          <a:p>
            <a:pPr lvl="1"/>
            <a:r>
              <a:rPr lang="en-US" dirty="0" smtClean="0"/>
              <a:t>“Listen to me” (51:1a) &gt;</a:t>
            </a:r>
            <a:r>
              <a:rPr lang="en-US" b="1" dirty="0" smtClean="0"/>
              <a:t> </a:t>
            </a:r>
            <a:r>
              <a:rPr lang="en-US" dirty="0" smtClean="0"/>
              <a:t>“Look to the Rock </a:t>
            </a:r>
            <a:r>
              <a:rPr lang="mr-IN" dirty="0" smtClean="0"/>
              <a:t>…</a:t>
            </a:r>
            <a:r>
              <a:rPr lang="en-US" dirty="0" smtClean="0"/>
              <a:t> Look to Abraham” (51:1b–3)</a:t>
            </a:r>
          </a:p>
          <a:p>
            <a:pPr lvl="1"/>
            <a:r>
              <a:rPr lang="en-US" dirty="0" smtClean="0"/>
              <a:t>“Pay attention to me” (51:4–5) &gt;</a:t>
            </a:r>
            <a:r>
              <a:rPr lang="en-US" b="1" dirty="0" smtClean="0"/>
              <a:t> </a:t>
            </a:r>
            <a:r>
              <a:rPr lang="en-US" dirty="0" smtClean="0"/>
              <a:t>“Lift up your eyes” (51:6)</a:t>
            </a:r>
          </a:p>
          <a:p>
            <a:pPr lvl="1"/>
            <a:r>
              <a:rPr lang="en-US" dirty="0" smtClean="0"/>
              <a:t>“Listen to me” (51:7a) &gt;</a:t>
            </a:r>
            <a:r>
              <a:rPr lang="en-US" b="1" dirty="0" smtClean="0"/>
              <a:t> “Fear not the reproach of men” (51:7b–8)</a:t>
            </a:r>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smtClean="0"/>
              <a:t>The Structure of Isaiah 51:1–8</a:t>
            </a:r>
            <a:endParaRPr lang="en-US" dirty="0"/>
          </a:p>
        </p:txBody>
      </p:sp>
    </p:spTree>
    <p:extLst>
      <p:ext uri="{BB962C8B-B14F-4D97-AF65-F5344CB8AC3E}">
        <p14:creationId xmlns:p14="http://schemas.microsoft.com/office/powerpoint/2010/main" val="2366096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357087"/>
            <a:ext cx="7886699" cy="5500914"/>
          </a:xfrm>
        </p:spPr>
        <p:txBody>
          <a:bodyPr>
            <a:normAutofit lnSpcReduction="10000"/>
          </a:bodyPr>
          <a:lstStyle/>
          <a:p>
            <a:r>
              <a:rPr lang="en-US" dirty="0" smtClean="0"/>
              <a:t>A Charge to Consider How God Can Make Much from Little (51:1–3)</a:t>
            </a:r>
          </a:p>
          <a:p>
            <a:pPr lvl="1"/>
            <a:r>
              <a:rPr lang="en-US" dirty="0" smtClean="0"/>
              <a:t>The Call (51:1a)</a:t>
            </a:r>
          </a:p>
          <a:p>
            <a:pPr lvl="1"/>
            <a:r>
              <a:rPr lang="en-US" dirty="0" smtClean="0"/>
              <a:t>The Content (51:1b–3)</a:t>
            </a:r>
          </a:p>
          <a:p>
            <a:r>
              <a:rPr lang="en-US" dirty="0" smtClean="0"/>
              <a:t>A Charge to Look through Global Punishment to Eternal Salvation (51:4–6)</a:t>
            </a:r>
          </a:p>
          <a:p>
            <a:pPr lvl="1"/>
            <a:r>
              <a:rPr lang="en-US" dirty="0" smtClean="0"/>
              <a:t>The Call (51:4–5)</a:t>
            </a:r>
          </a:p>
          <a:p>
            <a:pPr lvl="1"/>
            <a:r>
              <a:rPr lang="en-US" dirty="0" smtClean="0"/>
              <a:t>The Content (51:6)</a:t>
            </a:r>
          </a:p>
          <a:p>
            <a:r>
              <a:rPr lang="en-US" dirty="0" smtClean="0"/>
              <a:t>A Charge to Not Fear Man’s Reproach (51:7–8)</a:t>
            </a:r>
          </a:p>
          <a:p>
            <a:pPr lvl="1"/>
            <a:r>
              <a:rPr lang="en-US" dirty="0" smtClean="0"/>
              <a:t>The Call (51:7a)</a:t>
            </a:r>
          </a:p>
          <a:p>
            <a:pPr lvl="1"/>
            <a:r>
              <a:rPr lang="en-US" dirty="0" smtClean="0"/>
              <a:t>The Content (51:7b–8)</a:t>
            </a:r>
          </a:p>
          <a:p>
            <a:pPr lvl="1"/>
            <a:endParaRPr lang="en-US" dirty="0"/>
          </a:p>
        </p:txBody>
      </p:sp>
      <p:sp>
        <p:nvSpPr>
          <p:cNvPr id="3" name="Title 2"/>
          <p:cNvSpPr>
            <a:spLocks noGrp="1"/>
          </p:cNvSpPr>
          <p:nvPr>
            <p:ph type="title"/>
          </p:nvPr>
        </p:nvSpPr>
        <p:spPr>
          <a:xfrm>
            <a:off x="628650" y="365126"/>
            <a:ext cx="7886700" cy="708931"/>
          </a:xfrm>
          <a:solidFill>
            <a:schemeClr val="accent2">
              <a:lumMod val="75000"/>
            </a:schemeClr>
          </a:solidFill>
          <a:ln>
            <a:solidFill>
              <a:schemeClr val="accent2">
                <a:lumMod val="75000"/>
              </a:schemeClr>
            </a:solidFill>
          </a:ln>
        </p:spPr>
        <p:txBody>
          <a:bodyPr/>
          <a:lstStyle/>
          <a:p>
            <a:r>
              <a:rPr lang="en-US" dirty="0" smtClean="0"/>
              <a:t>The Structure of Isaiah 51:1–8</a:t>
            </a:r>
            <a:endParaRPr lang="en-US" dirty="0"/>
          </a:p>
        </p:txBody>
      </p:sp>
    </p:spTree>
    <p:extLst>
      <p:ext uri="{BB962C8B-B14F-4D97-AF65-F5344CB8AC3E}">
        <p14:creationId xmlns:p14="http://schemas.microsoft.com/office/powerpoint/2010/main" val="8217122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A Call for God’s True People to Pay Attention (51:4–5)</a:t>
            </a:r>
          </a:p>
          <a:p>
            <a:pPr lvl="1"/>
            <a:r>
              <a:rPr lang="en-US" dirty="0" smtClean="0"/>
              <a:t>The Call to Pay Attention (51:4ab)</a:t>
            </a:r>
          </a:p>
          <a:p>
            <a:pPr lvl="2"/>
            <a:r>
              <a:rPr lang="en-US" dirty="0" smtClean="0"/>
              <a:t>“My people </a:t>
            </a:r>
            <a:r>
              <a:rPr lang="mr-IN" dirty="0" smtClean="0"/>
              <a:t>…</a:t>
            </a:r>
            <a:r>
              <a:rPr lang="en-US" dirty="0" smtClean="0"/>
              <a:t> my nation”: A true Israel within Israel, who pursue righteousness </a:t>
            </a:r>
            <a:r>
              <a:rPr lang="en-US" i="1" dirty="0" smtClean="0"/>
              <a:t>by faith</a:t>
            </a:r>
            <a:r>
              <a:rPr lang="en-US" dirty="0" smtClean="0"/>
              <a:t> (cf. 50:10)</a:t>
            </a:r>
          </a:p>
          <a:p>
            <a:pPr lvl="3"/>
            <a:r>
              <a:rPr lang="en-US" u="sng" dirty="0" smtClean="0"/>
              <a:t>Ps 73:1</a:t>
            </a:r>
            <a:r>
              <a:rPr lang="en-US" dirty="0" smtClean="0"/>
              <a:t>. Truly God is good to Israel, to those who are pure in heart.</a:t>
            </a:r>
          </a:p>
          <a:p>
            <a:pPr lvl="3"/>
            <a:r>
              <a:rPr lang="en-US" u="sng" dirty="0" smtClean="0"/>
              <a:t>Isa 45:25</a:t>
            </a:r>
            <a:r>
              <a:rPr lang="en-US" dirty="0" smtClean="0"/>
              <a:t>. In the LORD all the offspring of Israel shall be justified and shall glory. [“Israel” = the Servant person, who has offspring, 49:3; 53:10].</a:t>
            </a:r>
          </a:p>
          <a:p>
            <a:pPr lvl="3"/>
            <a:r>
              <a:rPr lang="en-US" u="sng" dirty="0" smtClean="0"/>
              <a:t>Rom 2:28–29</a:t>
            </a:r>
            <a:r>
              <a:rPr lang="en-US" dirty="0" smtClean="0"/>
              <a:t>. For no one is a Jew who is merely one outwardly, nor is circumcision outward and physical. 29 But a Jew is one inwardly, and circumcision is a matter of the heart, by the Spirit, not by the letter. </a:t>
            </a:r>
          </a:p>
        </p:txBody>
      </p:sp>
      <p:sp>
        <p:nvSpPr>
          <p:cNvPr id="3" name="Title 2"/>
          <p:cNvSpPr>
            <a:spLocks noGrp="1"/>
          </p:cNvSpPr>
          <p:nvPr>
            <p:ph type="title"/>
          </p:nvPr>
        </p:nvSpPr>
        <p:spPr/>
        <p:txBody>
          <a:bodyPr>
            <a:noAutofit/>
          </a:bodyPr>
          <a:lstStyle/>
          <a:p>
            <a:r>
              <a:rPr lang="en-US" sz="3200" dirty="0" smtClean="0"/>
              <a:t>A Charge to Look through Global Punishment to Eternal Salvation (51:4–6)</a:t>
            </a:r>
            <a:endParaRPr lang="en-US" sz="3200" dirty="0"/>
          </a:p>
        </p:txBody>
      </p:sp>
    </p:spTree>
    <p:extLst>
      <p:ext uri="{BB962C8B-B14F-4D97-AF65-F5344CB8AC3E}">
        <p14:creationId xmlns:p14="http://schemas.microsoft.com/office/powerpoint/2010/main" val="166625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mph" presetSubtype="0" nodeType="clickEffect">
                                  <p:stCondLst>
                                    <p:cond delay="0"/>
                                  </p:stCondLst>
                                  <p:childTnLst>
                                    <p:set>
                                      <p:cBhvr rctx="PPT">
                                        <p:cTn id="22" dur="indefinite"/>
                                        <p:tgtEl>
                                          <p:spTgt spid="2">
                                            <p:txEl>
                                              <p:pRg st="3" end="3"/>
                                            </p:txEl>
                                          </p:spTgt>
                                        </p:tgtEl>
                                        <p:attrNameLst>
                                          <p:attrName>style.opacity</p:attrName>
                                        </p:attrNameLst>
                                      </p:cBhvr>
                                      <p:to>
                                        <p:strVal val="0.5"/>
                                      </p:to>
                                    </p:set>
                                    <p:animEffect filter="image" prLst="opacity: 0.5">
                                      <p:cBhvr rctx="IE">
                                        <p:cTn id="23" dur="indefinite"/>
                                        <p:tgtEl>
                                          <p:spTgt spid="2">
                                            <p:txEl>
                                              <p:pRg st="3" end="3"/>
                                            </p:txEl>
                                          </p:spTgt>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9" presetClass="emph" presetSubtype="0" nodeType="clickEffect">
                                  <p:stCondLst>
                                    <p:cond delay="0"/>
                                  </p:stCondLst>
                                  <p:childTnLst>
                                    <p:set>
                                      <p:cBhvr rctx="PPT">
                                        <p:cTn id="29" dur="indefinite"/>
                                        <p:tgtEl>
                                          <p:spTgt spid="2">
                                            <p:txEl>
                                              <p:pRg st="4" end="4"/>
                                            </p:txEl>
                                          </p:spTgt>
                                        </p:tgtEl>
                                        <p:attrNameLst>
                                          <p:attrName>style.opacity</p:attrName>
                                        </p:attrNameLst>
                                      </p:cBhvr>
                                      <p:to>
                                        <p:strVal val="0.5"/>
                                      </p:to>
                                    </p:set>
                                    <p:animEffect filter="image" prLst="opacity: 0.5">
                                      <p:cBhvr rctx="IE">
                                        <p:cTn id="30" dur="indefinite"/>
                                        <p:tgtEl>
                                          <p:spTgt spid="2">
                                            <p:txEl>
                                              <p:pRg st="4" end="4"/>
                                            </p:txEl>
                                          </p:spTgt>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49009"/>
            <a:ext cx="7886699" cy="6508992"/>
          </a:xfrm>
        </p:spPr>
        <p:txBody>
          <a:bodyPr/>
          <a:lstStyle/>
          <a:p>
            <a:pPr lvl="1"/>
            <a:r>
              <a:rPr lang="en-US" dirty="0" smtClean="0"/>
              <a:t>The Reason Why They Should Pay Attention (51:4c–5)</a:t>
            </a:r>
          </a:p>
          <a:p>
            <a:pPr lvl="2"/>
            <a:r>
              <a:rPr lang="en-US" dirty="0"/>
              <a:t>God (through his royal Servant) is the only hope for true order and justice in the </a:t>
            </a:r>
            <a:r>
              <a:rPr lang="en-US" dirty="0" smtClean="0"/>
              <a:t>world (v. 4c).</a:t>
            </a:r>
            <a:endParaRPr lang="en-US" dirty="0"/>
          </a:p>
          <a:p>
            <a:pPr lvl="3"/>
            <a:r>
              <a:rPr lang="en-US" u="sng" dirty="0" smtClean="0"/>
              <a:t>Isa 2:3–4</a:t>
            </a:r>
            <a:r>
              <a:rPr lang="en-US" dirty="0" smtClean="0"/>
              <a:t>. </a:t>
            </a:r>
            <a:r>
              <a:rPr lang="en-US" dirty="0"/>
              <a:t>A</a:t>
            </a:r>
            <a:r>
              <a:rPr lang="en-US" dirty="0" smtClean="0"/>
              <a:t>nd </a:t>
            </a:r>
            <a:r>
              <a:rPr lang="en-US" dirty="0"/>
              <a:t>many peoples shall come, and say: “Come, let us go up to the mountain of the LORD, to the house of the God of Jacob, that he may teach us his ways and that we may walk in his paths.” For out of Zion shall go forth </a:t>
            </a:r>
            <a:r>
              <a:rPr lang="en-US" b="1" u="sng" dirty="0">
                <a:solidFill>
                  <a:schemeClr val="accent6">
                    <a:lumMod val="75000"/>
                  </a:schemeClr>
                </a:solidFill>
              </a:rPr>
              <a:t>the</a:t>
            </a:r>
            <a:r>
              <a:rPr lang="en-US" u="sng" dirty="0">
                <a:solidFill>
                  <a:schemeClr val="accent6">
                    <a:lumMod val="75000"/>
                  </a:schemeClr>
                </a:solidFill>
              </a:rPr>
              <a:t> </a:t>
            </a:r>
            <a:r>
              <a:rPr lang="en-US" b="1" u="sng" dirty="0">
                <a:solidFill>
                  <a:schemeClr val="accent6">
                    <a:lumMod val="75000"/>
                  </a:schemeClr>
                </a:solidFill>
              </a:rPr>
              <a:t>law</a:t>
            </a:r>
            <a:r>
              <a:rPr lang="en-US" dirty="0"/>
              <a:t>, and the word of the LORD from Jerusalem. </a:t>
            </a:r>
            <a:r>
              <a:rPr lang="en-US" baseline="30000" dirty="0" smtClean="0"/>
              <a:t>4</a:t>
            </a:r>
            <a:r>
              <a:rPr lang="en-US" dirty="0" smtClean="0"/>
              <a:t> </a:t>
            </a:r>
            <a:r>
              <a:rPr lang="en-US" dirty="0"/>
              <a:t>He shall </a:t>
            </a:r>
            <a:r>
              <a:rPr lang="en-US" b="1" u="sng" dirty="0">
                <a:solidFill>
                  <a:schemeClr val="accent6">
                    <a:lumMod val="75000"/>
                  </a:schemeClr>
                </a:solidFill>
              </a:rPr>
              <a:t>judge</a:t>
            </a:r>
            <a:r>
              <a:rPr lang="en-US" b="1" dirty="0">
                <a:solidFill>
                  <a:schemeClr val="accent6">
                    <a:lumMod val="75000"/>
                  </a:schemeClr>
                </a:solidFill>
              </a:rPr>
              <a:t> </a:t>
            </a:r>
            <a:r>
              <a:rPr lang="en-US" dirty="0"/>
              <a:t>between the nations, and shall decide disputes for many peoples; and they shall beat their swords into plowshares, and their spears into pruning hooks; nation shall not lift up sword against nation, neither shall they learn war anymore.</a:t>
            </a:r>
          </a:p>
          <a:p>
            <a:pPr lvl="3"/>
            <a:endParaRPr lang="en-US" u="sng" dirty="0" smtClean="0"/>
          </a:p>
        </p:txBody>
      </p:sp>
    </p:spTree>
    <p:extLst>
      <p:ext uri="{BB962C8B-B14F-4D97-AF65-F5344CB8AC3E}">
        <p14:creationId xmlns:p14="http://schemas.microsoft.com/office/powerpoint/2010/main" val="204844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49009"/>
            <a:ext cx="7886699" cy="6508992"/>
          </a:xfrm>
        </p:spPr>
        <p:txBody>
          <a:bodyPr/>
          <a:lstStyle/>
          <a:p>
            <a:pPr lvl="1"/>
            <a:r>
              <a:rPr lang="en-US" dirty="0" smtClean="0"/>
              <a:t>The Reason Why They Should Pay Attention (51:4c–5)</a:t>
            </a:r>
          </a:p>
          <a:p>
            <a:pPr lvl="2"/>
            <a:r>
              <a:rPr lang="en-US" dirty="0" smtClean="0"/>
              <a:t>God (through his royal Servant) is the only hope for true order and justice in the world (v. 4c).</a:t>
            </a:r>
          </a:p>
          <a:p>
            <a:pPr lvl="3"/>
            <a:r>
              <a:rPr lang="en-US" u="sng" dirty="0" smtClean="0"/>
              <a:t>Isa 2:3–4</a:t>
            </a:r>
            <a:r>
              <a:rPr lang="en-US" dirty="0" smtClean="0"/>
              <a:t>. </a:t>
            </a:r>
          </a:p>
          <a:p>
            <a:pPr lvl="3"/>
            <a:r>
              <a:rPr lang="en-US" u="sng" dirty="0" smtClean="0"/>
              <a:t>Isa 42:1–4</a:t>
            </a:r>
            <a:r>
              <a:rPr lang="en-US" dirty="0" smtClean="0"/>
              <a:t>. Behold </a:t>
            </a:r>
            <a:r>
              <a:rPr lang="en-US" dirty="0"/>
              <a:t>my servant, whom I uphold, my chosen, in whom my soul delights; I have put my Spirit upon him; he will bring forth </a:t>
            </a:r>
            <a:r>
              <a:rPr lang="en-US" b="1" u="sng" dirty="0">
                <a:solidFill>
                  <a:schemeClr val="accent6">
                    <a:lumMod val="75000"/>
                  </a:schemeClr>
                </a:solidFill>
              </a:rPr>
              <a:t>justice</a:t>
            </a:r>
            <a:r>
              <a:rPr lang="en-US" dirty="0"/>
              <a:t> to the nations. </a:t>
            </a:r>
            <a:r>
              <a:rPr lang="en-US" baseline="30000" dirty="0" smtClean="0"/>
              <a:t>2</a:t>
            </a:r>
            <a:r>
              <a:rPr lang="en-US" dirty="0" smtClean="0"/>
              <a:t> </a:t>
            </a:r>
            <a:r>
              <a:rPr lang="en-US" dirty="0"/>
              <a:t>He will not cry aloud or lift up his voice, or make it heard in the street; </a:t>
            </a:r>
            <a:r>
              <a:rPr lang="en-US" baseline="30000" dirty="0" smtClean="0"/>
              <a:t>3</a:t>
            </a:r>
            <a:r>
              <a:rPr lang="en-US" dirty="0" smtClean="0"/>
              <a:t> </a:t>
            </a:r>
            <a:r>
              <a:rPr lang="en-US" dirty="0"/>
              <a:t>a bruised reed he will not break, and a faintly burning wick he will not quench; he will faithfully bring forth </a:t>
            </a:r>
            <a:r>
              <a:rPr lang="en-US" b="1" u="sng" dirty="0">
                <a:solidFill>
                  <a:schemeClr val="accent6">
                    <a:lumMod val="75000"/>
                  </a:schemeClr>
                </a:solidFill>
              </a:rPr>
              <a:t>justice</a:t>
            </a:r>
            <a:r>
              <a:rPr lang="en-US" dirty="0"/>
              <a:t>. </a:t>
            </a:r>
            <a:r>
              <a:rPr lang="en-US" baseline="30000" dirty="0" smtClean="0"/>
              <a:t>4</a:t>
            </a:r>
            <a:r>
              <a:rPr lang="en-US" dirty="0" smtClean="0"/>
              <a:t> </a:t>
            </a:r>
            <a:r>
              <a:rPr lang="en-US" dirty="0"/>
              <a:t>He will not grow faint or be discouraged till he has established </a:t>
            </a:r>
            <a:r>
              <a:rPr lang="en-US" b="1" u="sng" dirty="0">
                <a:solidFill>
                  <a:schemeClr val="accent6">
                    <a:lumMod val="75000"/>
                  </a:schemeClr>
                </a:solidFill>
              </a:rPr>
              <a:t>justice</a:t>
            </a:r>
            <a:r>
              <a:rPr lang="en-US" dirty="0"/>
              <a:t> in the earth; and the coastlands wait for </a:t>
            </a:r>
            <a:r>
              <a:rPr lang="en-US" b="1" u="sng" dirty="0">
                <a:solidFill>
                  <a:schemeClr val="accent6">
                    <a:lumMod val="75000"/>
                  </a:schemeClr>
                </a:solidFill>
              </a:rPr>
              <a:t>his law</a:t>
            </a:r>
            <a:r>
              <a:rPr lang="en-US" dirty="0"/>
              <a:t>.</a:t>
            </a:r>
          </a:p>
          <a:p>
            <a:pPr lvl="3"/>
            <a:endParaRPr lang="en-US" u="sng" dirty="0" smtClean="0"/>
          </a:p>
        </p:txBody>
      </p:sp>
    </p:spTree>
    <p:extLst>
      <p:ext uri="{BB962C8B-B14F-4D97-AF65-F5344CB8AC3E}">
        <p14:creationId xmlns:p14="http://schemas.microsoft.com/office/powerpoint/2010/main" val="6770500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49009"/>
            <a:ext cx="7886699" cy="6508992"/>
          </a:xfrm>
        </p:spPr>
        <p:txBody>
          <a:bodyPr/>
          <a:lstStyle/>
          <a:p>
            <a:pPr lvl="2"/>
            <a:r>
              <a:rPr lang="en-US" dirty="0" smtClean="0"/>
              <a:t>God’s righteous, saving arm is near (v. 5).</a:t>
            </a:r>
          </a:p>
          <a:p>
            <a:pPr lvl="3"/>
            <a:r>
              <a:rPr lang="en-US" u="sng" dirty="0" smtClean="0"/>
              <a:t>Isa 46:13</a:t>
            </a:r>
            <a:r>
              <a:rPr lang="en-US" dirty="0" smtClean="0"/>
              <a:t>. I bring near my righteousness; it is not far off, and my salvation will not delay; I will put salvation in Zion, for Israel my glory.</a:t>
            </a:r>
          </a:p>
          <a:p>
            <a:pPr lvl="3"/>
            <a:r>
              <a:rPr lang="en-US" u="sng" dirty="0" smtClean="0"/>
              <a:t>Isa 53:1, 11</a:t>
            </a:r>
            <a:r>
              <a:rPr lang="en-US" dirty="0" smtClean="0"/>
              <a:t>. </a:t>
            </a:r>
            <a:endParaRPr lang="en-US" u="sng" dirty="0" smtClean="0"/>
          </a:p>
        </p:txBody>
      </p:sp>
    </p:spTree>
    <p:extLst>
      <p:ext uri="{BB962C8B-B14F-4D97-AF65-F5344CB8AC3E}">
        <p14:creationId xmlns:p14="http://schemas.microsoft.com/office/powerpoint/2010/main" val="5248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00147"/>
            <a:ext cx="7886699" cy="6557853"/>
          </a:xfrm>
        </p:spPr>
        <p:txBody>
          <a:bodyPr>
            <a:normAutofit fontScale="92500"/>
          </a:bodyPr>
          <a:lstStyle/>
          <a:p>
            <a:r>
              <a:rPr lang="en-US" dirty="0" smtClean="0"/>
              <a:t>The Content: A Charge to Look through Global Punishment to Eternal Salvation (51:6)</a:t>
            </a:r>
          </a:p>
          <a:p>
            <a:pPr lvl="1"/>
            <a:r>
              <a:rPr lang="en-US" dirty="0" smtClean="0"/>
              <a:t>The coming punishment (v. 6a):</a:t>
            </a:r>
          </a:p>
          <a:p>
            <a:pPr lvl="2"/>
            <a:r>
              <a:rPr lang="en-US" u="sng" dirty="0" smtClean="0"/>
              <a:t>Isa 50:2–3</a:t>
            </a:r>
            <a:r>
              <a:rPr lang="en-US" dirty="0" smtClean="0"/>
              <a:t>. Behold</a:t>
            </a:r>
            <a:r>
              <a:rPr lang="en-US" dirty="0"/>
              <a:t>, by my rebuke I dry up the sea, I make the rivers a desert; their fish stink for lack of water and die of thirst. </a:t>
            </a:r>
            <a:r>
              <a:rPr lang="en-US" baseline="30000" dirty="0" smtClean="0"/>
              <a:t>3</a:t>
            </a:r>
            <a:r>
              <a:rPr lang="en-US" dirty="0" smtClean="0"/>
              <a:t> </a:t>
            </a:r>
            <a:r>
              <a:rPr lang="en-US" dirty="0"/>
              <a:t>I clothe the heavens with blackness and make sackcloth their covering</a:t>
            </a:r>
            <a:r>
              <a:rPr lang="en-US" dirty="0" smtClean="0"/>
              <a:t>.</a:t>
            </a:r>
          </a:p>
          <a:p>
            <a:pPr lvl="2"/>
            <a:r>
              <a:rPr lang="en-US" u="sng" dirty="0" smtClean="0"/>
              <a:t>Isa 24:1, 4–6</a:t>
            </a:r>
            <a:r>
              <a:rPr lang="en-US" dirty="0" smtClean="0"/>
              <a:t>. Behold</a:t>
            </a:r>
            <a:r>
              <a:rPr lang="en-US" dirty="0"/>
              <a:t>, the LORD will empty the earth and make it desolate, and he will twist its surface and scatter its </a:t>
            </a:r>
            <a:r>
              <a:rPr lang="en-US" dirty="0" smtClean="0"/>
              <a:t>inhabitants</a:t>
            </a:r>
            <a:r>
              <a:rPr lang="mr-IN" dirty="0" smtClean="0"/>
              <a:t>…</a:t>
            </a:r>
            <a:r>
              <a:rPr lang="en-US" dirty="0" smtClean="0"/>
              <a:t>. </a:t>
            </a:r>
            <a:r>
              <a:rPr lang="en-US" baseline="30000" dirty="0" smtClean="0"/>
              <a:t>4</a:t>
            </a:r>
            <a:r>
              <a:rPr lang="en-US" dirty="0" smtClean="0"/>
              <a:t> </a:t>
            </a:r>
            <a:r>
              <a:rPr lang="en-US" dirty="0"/>
              <a:t>The earth mourns and withers; the world languishes and withers; the highest people of the earth languish. </a:t>
            </a:r>
            <a:r>
              <a:rPr lang="en-US" baseline="30000" dirty="0" smtClean="0"/>
              <a:t>5</a:t>
            </a:r>
            <a:r>
              <a:rPr lang="en-US" dirty="0" smtClean="0"/>
              <a:t> </a:t>
            </a:r>
            <a:r>
              <a:rPr lang="en-US" dirty="0"/>
              <a:t>The earth lies defiled under its inhabitants; for they have transgressed the laws, violated the statutes, broken the everlasting covenant. </a:t>
            </a:r>
            <a:r>
              <a:rPr lang="en-US" baseline="30000" dirty="0" smtClean="0"/>
              <a:t>6</a:t>
            </a:r>
            <a:r>
              <a:rPr lang="en-US" dirty="0" smtClean="0"/>
              <a:t> </a:t>
            </a:r>
            <a:r>
              <a:rPr lang="en-US" dirty="0"/>
              <a:t>Therefore a curse devours the earth, and its inhabitants suffer for their guilt; therefore the inhabitants of the earth are scorched, and few men are left</a:t>
            </a:r>
            <a:r>
              <a:rPr lang="en-US" dirty="0" smtClean="0"/>
              <a:t>.</a:t>
            </a:r>
            <a:endParaRPr lang="en-US" dirty="0"/>
          </a:p>
          <a:p>
            <a:pPr lvl="1"/>
            <a:endParaRPr lang="en-US" dirty="0"/>
          </a:p>
        </p:txBody>
      </p:sp>
    </p:spTree>
    <p:extLst>
      <p:ext uri="{BB962C8B-B14F-4D97-AF65-F5344CB8AC3E}">
        <p14:creationId xmlns:p14="http://schemas.microsoft.com/office/powerpoint/2010/main" val="75637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rctx="PPT">
                                        <p:cTn id="14" dur="indefinite"/>
                                        <p:tgtEl>
                                          <p:spTgt spid="2">
                                            <p:txEl>
                                              <p:pRg st="2" end="2"/>
                                            </p:txEl>
                                          </p:spTgt>
                                        </p:tgtEl>
                                        <p:attrNameLst>
                                          <p:attrName>style.opacity</p:attrName>
                                        </p:attrNameLst>
                                      </p:cBhvr>
                                      <p:to>
                                        <p:strVal val="0.5"/>
                                      </p:to>
                                    </p:set>
                                    <p:animEffect filter="image" prLst="opacity: 0.5">
                                      <p:cBhvr rctx="IE">
                                        <p:cTn id="15" dur="indefinite"/>
                                        <p:tgtEl>
                                          <p:spTgt spid="2">
                                            <p:txEl>
                                              <p:pRg st="2" end="2"/>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00147"/>
            <a:ext cx="7886699" cy="6557853"/>
          </a:xfrm>
        </p:spPr>
        <p:txBody>
          <a:bodyPr>
            <a:normAutofit fontScale="92500" lnSpcReduction="10000"/>
          </a:bodyPr>
          <a:lstStyle/>
          <a:p>
            <a:pPr lvl="1"/>
            <a:r>
              <a:rPr lang="en-US" dirty="0" smtClean="0"/>
              <a:t>The hope of lasting salvation and righteousness (v. 6b):</a:t>
            </a:r>
          </a:p>
          <a:p>
            <a:pPr lvl="2"/>
            <a:r>
              <a:rPr lang="en-US" u="sng" dirty="0" smtClean="0"/>
              <a:t>Isa 12:2</a:t>
            </a:r>
            <a:r>
              <a:rPr lang="en-US" dirty="0" smtClean="0"/>
              <a:t>. Behold, God is my salvation; I will trust, and will not be afraid; for the LORD GOD is my strength and my song, and he has become my salvation.</a:t>
            </a:r>
            <a:endParaRPr lang="en-US" u="sng" dirty="0" smtClean="0"/>
          </a:p>
          <a:p>
            <a:pPr lvl="2"/>
            <a:r>
              <a:rPr lang="en-US" u="sng" dirty="0" smtClean="0"/>
              <a:t>Isa 25:8–9</a:t>
            </a:r>
            <a:r>
              <a:rPr lang="en-US" dirty="0" smtClean="0"/>
              <a:t>. He </a:t>
            </a:r>
            <a:r>
              <a:rPr lang="en-US" dirty="0"/>
              <a:t>will swallow up death forever; and the Lord GOD will wipe away tears from all faces, and the reproach of his people he will take away from all the earth, for the LORD has spoken. </a:t>
            </a:r>
            <a:r>
              <a:rPr lang="en-US" baseline="30000" dirty="0" smtClean="0"/>
              <a:t>9</a:t>
            </a:r>
            <a:r>
              <a:rPr lang="en-US" dirty="0" smtClean="0"/>
              <a:t> </a:t>
            </a:r>
            <a:r>
              <a:rPr lang="en-US" dirty="0"/>
              <a:t>It will be said on that day, “Behold, this is our God; we have waited for him, that he might save us. This is the LORD; we have waited for him; let us be glad and rejoice in his salvation</a:t>
            </a:r>
            <a:r>
              <a:rPr lang="en-US" dirty="0" smtClean="0"/>
              <a:t>.”</a:t>
            </a:r>
          </a:p>
          <a:p>
            <a:pPr lvl="2"/>
            <a:r>
              <a:rPr lang="en-US" u="sng" dirty="0" smtClean="0"/>
              <a:t>Isa 54:10</a:t>
            </a:r>
            <a:r>
              <a:rPr lang="en-US" dirty="0" smtClean="0"/>
              <a:t>. For the mountains may depart and the hills be removed, but my steadfast love shall not depart from you, and my covenant of peace shall not be removed,” says the LORD, who has compassion on you.</a:t>
            </a:r>
          </a:p>
          <a:p>
            <a:pPr lvl="2"/>
            <a:r>
              <a:rPr lang="en-US" u="sng" dirty="0" smtClean="0"/>
              <a:t>Isa 65:17</a:t>
            </a:r>
            <a:r>
              <a:rPr lang="en-US" dirty="0" smtClean="0"/>
              <a:t>. For behold, I create new heavens and a new earth, and the former things shall not be remembered or come into mind. </a:t>
            </a:r>
          </a:p>
          <a:p>
            <a:pPr lvl="1"/>
            <a:endParaRPr lang="en-US" dirty="0"/>
          </a:p>
        </p:txBody>
      </p:sp>
    </p:spTree>
    <p:extLst>
      <p:ext uri="{BB962C8B-B14F-4D97-AF65-F5344CB8AC3E}">
        <p14:creationId xmlns:p14="http://schemas.microsoft.com/office/powerpoint/2010/main" val="138633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grpId="1" nodeType="clickEffect">
                                  <p:stCondLst>
                                    <p:cond delay="0"/>
                                  </p:stCondLst>
                                  <p:childTnLst>
                                    <p:set>
                                      <p:cBhvr rctx="PPT">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grpId="1" nodeType="clickEffect">
                                  <p:stCondLst>
                                    <p:cond delay="0"/>
                                  </p:stCondLst>
                                  <p:childTnLst>
                                    <p:set>
                                      <p:cBhvr rctx="PPT">
                                        <p:cTn id="24" dur="indefinite"/>
                                        <p:tgtEl>
                                          <p:spTgt spid="2">
                                            <p:txEl>
                                              <p:pRg st="3" end="3"/>
                                            </p:txEl>
                                          </p:spTgt>
                                        </p:tgtEl>
                                        <p:attrNameLst>
                                          <p:attrName>style.opacity</p:attrName>
                                        </p:attrNameLst>
                                      </p:cBhvr>
                                      <p:to>
                                        <p:strVal val="0.5"/>
                                      </p:to>
                                    </p:set>
                                    <p:animEffect filter="image" prLst="opacity: 0.5">
                                      <p:cBhvr rctx="IE">
                                        <p:cTn id="25" dur="indefinite"/>
                                        <p:tgtEl>
                                          <p:spTgt spid="2">
                                            <p:txEl>
                                              <p:pRg st="3" end="3"/>
                                            </p:txEl>
                                          </p:spTgt>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126710</TotalTime>
  <Words>2068</Words>
  <Application>Microsoft Macintosh PowerPoint</Application>
  <PresentationFormat>On-screen Show (4:3)</PresentationFormat>
  <Paragraphs>117</Paragraphs>
  <Slides>18</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Courier New</vt:lpstr>
      <vt:lpstr>Mangal</vt:lpstr>
      <vt:lpstr>Wingdings</vt:lpstr>
      <vt:lpstr>Office Theme</vt:lpstr>
      <vt:lpstr>Celebrating the Servant-Savior</vt:lpstr>
      <vt:lpstr>The Background of Isaiah 51:1–8</vt:lpstr>
      <vt:lpstr>PowerPoint Presentation</vt:lpstr>
      <vt:lpstr>Pursing Righteousness in the Right Way</vt:lpstr>
      <vt:lpstr>The Structure of Isaiah 51:1–8</vt:lpstr>
      <vt:lpstr>The Structure of Isaiah 51:1–8</vt:lpstr>
      <vt:lpstr>The Structure of Isaiah 51:1–8</vt:lpstr>
      <vt:lpstr>The Structure of Isaiah 51:1–8</vt:lpstr>
      <vt:lpstr>The Structure of Isaiah 51:1–8</vt:lpstr>
      <vt:lpstr>The Structure of Isaiah 51:1–8</vt:lpstr>
      <vt:lpstr>The Structure of Isaiah 51:1–8</vt:lpstr>
      <vt:lpstr>The Structure of Isaiah 51:1–8</vt:lpstr>
      <vt:lpstr>A Charge to Look through Global Punishment to Eternal Salvation (51:4–6)</vt:lpstr>
      <vt:lpstr>PowerPoint Presentation</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1089</cp:revision>
  <dcterms:created xsi:type="dcterms:W3CDTF">2015-09-20T10:17:33Z</dcterms:created>
  <dcterms:modified xsi:type="dcterms:W3CDTF">2017-12-11T18:15:21Z</dcterms:modified>
</cp:coreProperties>
</file>