
<file path=[Content_Types].xml><?xml version="1.0" encoding="utf-8"?>
<Types xmlns="http://schemas.openxmlformats.org/package/2006/content-types">
  <Default Extension="xml" ContentType="application/xml"/>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13"/>
  </p:notesMasterIdLst>
  <p:sldIdLst>
    <p:sldId id="688" r:id="rId2"/>
    <p:sldId id="690" r:id="rId3"/>
    <p:sldId id="718" r:id="rId4"/>
    <p:sldId id="691" r:id="rId5"/>
    <p:sldId id="722" r:id="rId6"/>
    <p:sldId id="721" r:id="rId7"/>
    <p:sldId id="723" r:id="rId8"/>
    <p:sldId id="724" r:id="rId9"/>
    <p:sldId id="725" r:id="rId10"/>
    <p:sldId id="726" r:id="rId11"/>
    <p:sldId id="72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29"/>
    <p:restoredTop sz="93076"/>
  </p:normalViewPr>
  <p:slideViewPr>
    <p:cSldViewPr snapToGrid="0" snapToObjects="1">
      <p:cViewPr>
        <p:scale>
          <a:sx n="136" d="100"/>
          <a:sy n="136" d="100"/>
        </p:scale>
        <p:origin x="536" y="-376"/>
      </p:cViewPr>
      <p:guideLst>
        <p:guide orient="horz" pos="2160"/>
        <p:guide pos="2880"/>
      </p:guideLst>
    </p:cSldViewPr>
  </p:slideViewPr>
  <p:notesTextViewPr>
    <p:cViewPr>
      <p:scale>
        <a:sx n="100" d="100"/>
        <a:sy n="100" d="100"/>
      </p:scale>
      <p:origin x="0" y="0"/>
    </p:cViewPr>
  </p:notesTextViewPr>
  <p:sorterViewPr>
    <p:cViewPr>
      <p:scale>
        <a:sx n="162" d="100"/>
        <a:sy n="162"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6DC763-114C-D341-9AE2-A44CC367268A}" type="datetimeFigureOut">
              <a:rPr lang="en-US" smtClean="0"/>
              <a:t>12/11/17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56F3CF-DD11-2948-8740-1768DF17D4A6}" type="slidenum">
              <a:rPr lang="en-US" smtClean="0"/>
              <a:t>‹#›</a:t>
            </a:fld>
            <a:endParaRPr lang="en-US"/>
          </a:p>
        </p:txBody>
      </p:sp>
    </p:spTree>
    <p:extLst>
      <p:ext uri="{BB962C8B-B14F-4D97-AF65-F5344CB8AC3E}">
        <p14:creationId xmlns:p14="http://schemas.microsoft.com/office/powerpoint/2010/main" val="581496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3</a:t>
            </a:fld>
            <a:endParaRPr lang="en-US"/>
          </a:p>
        </p:txBody>
      </p:sp>
    </p:spTree>
    <p:extLst>
      <p:ext uri="{BB962C8B-B14F-4D97-AF65-F5344CB8AC3E}">
        <p14:creationId xmlns:p14="http://schemas.microsoft.com/office/powerpoint/2010/main" val="202161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4</a:t>
            </a:fld>
            <a:endParaRPr lang="en-US"/>
          </a:p>
        </p:txBody>
      </p:sp>
    </p:spTree>
    <p:extLst>
      <p:ext uri="{BB962C8B-B14F-4D97-AF65-F5344CB8AC3E}">
        <p14:creationId xmlns:p14="http://schemas.microsoft.com/office/powerpoint/2010/main" val="17538297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6C5678-EE20-4FA5-88E2-6E0BD67A2E26}" type="datetime1">
              <a:rPr lang="en-US" smtClean="0"/>
              <a:t>12/11/17</a:t>
            </a:fld>
            <a:endParaRPr lang="en-US" dirty="0"/>
          </a:p>
        </p:txBody>
      </p:sp>
      <p:sp>
        <p:nvSpPr>
          <p:cNvPr id="5" name="Footer Placeholder 4"/>
          <p:cNvSpPr>
            <a:spLocks noGrp="1"/>
          </p:cNvSpPr>
          <p:nvPr>
            <p:ph type="ftr" sz="quarter" idx="11"/>
          </p:nvPr>
        </p:nvSpPr>
        <p:spPr/>
        <p:txBody>
          <a:bodyPr/>
          <a:lstStyle/>
          <a:p>
            <a:r>
              <a:rPr lang="en-US" smtClean="0"/>
              <a:t>Footer Text</a:t>
            </a:r>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15800175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AAC1FD-925A-B340-8EB5-DBA9C3397271}" type="datetimeFigureOut">
              <a:rPr lang="en-US" smtClean="0"/>
              <a:t>12/11/17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38737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t>12/11/17</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96112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34CF3C7-6809-4F39-BD67-A75817BDDE0A}" type="datetime1">
              <a:rPr lang="en-US" smtClean="0"/>
              <a:t>12/11/17</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979263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7EAEB24-CE78-465C-A726-91D0868FA48F}" type="datetime1">
              <a:rPr lang="en-US" smtClean="0"/>
              <a:t>12/11/17</a:t>
            </a:fld>
            <a:endParaRPr lang="en-US"/>
          </a:p>
        </p:txBody>
      </p:sp>
      <p:sp>
        <p:nvSpPr>
          <p:cNvPr id="8" name="Footer Placeholder 7"/>
          <p:cNvSpPr>
            <a:spLocks noGrp="1"/>
          </p:cNvSpPr>
          <p:nvPr>
            <p:ph type="ftr" sz="quarter" idx="11"/>
          </p:nvPr>
        </p:nvSpPr>
        <p:spPr/>
        <p:txBody>
          <a:bodyPr/>
          <a:lstStyle/>
          <a:p>
            <a:r>
              <a:rPr lang="en-US" smtClean="0"/>
              <a:t>Footer Text</a:t>
            </a:r>
            <a:endParaRPr lang="en-US"/>
          </a:p>
        </p:txBody>
      </p:sp>
      <p:sp>
        <p:nvSpPr>
          <p:cNvPr id="9" name="Slide Number Placeholder 8"/>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59528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BAADF0-1749-4E8B-9691-B44A5F8C0895}" type="datetime1">
              <a:rPr lang="en-US" smtClean="0"/>
              <a:t>12/11/17</a:t>
            </a:fld>
            <a:endParaRPr lang="en-US"/>
          </a:p>
        </p:txBody>
      </p:sp>
      <p:sp>
        <p:nvSpPr>
          <p:cNvPr id="4" name="Footer Placeholder 3"/>
          <p:cNvSpPr>
            <a:spLocks noGrp="1"/>
          </p:cNvSpPr>
          <p:nvPr>
            <p:ph type="ftr" sz="quarter" idx="11"/>
          </p:nvPr>
        </p:nvSpPr>
        <p:spPr/>
        <p:txBody>
          <a:bodyPr/>
          <a:lstStyle/>
          <a:p>
            <a:r>
              <a:rPr lang="en-US" smtClean="0"/>
              <a:t>Footer Text</a:t>
            </a:r>
            <a:endParaRPr lang="en-US"/>
          </a:p>
        </p:txBody>
      </p:sp>
      <p:sp>
        <p:nvSpPr>
          <p:cNvPr id="5" name="Slide Number Placeholder 4"/>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134076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t>12/11/17</a:t>
            </a:fld>
            <a:endParaRPr lang="en-US"/>
          </a:p>
        </p:txBody>
      </p:sp>
      <p:sp>
        <p:nvSpPr>
          <p:cNvPr id="3" name="Footer Placeholder 2"/>
          <p:cNvSpPr>
            <a:spLocks noGrp="1"/>
          </p:cNvSpPr>
          <p:nvPr>
            <p:ph type="ftr" sz="quarter" idx="11"/>
          </p:nvPr>
        </p:nvSpPr>
        <p:spPr/>
        <p:txBody>
          <a:bodyPr/>
          <a:lstStyle/>
          <a:p>
            <a:r>
              <a:rPr lang="en-US" smtClean="0"/>
              <a:t>Footer Text</a:t>
            </a:r>
            <a:endParaRPr lang="en-US"/>
          </a:p>
        </p:txBody>
      </p:sp>
      <p:sp>
        <p:nvSpPr>
          <p:cNvPr id="4" name="Slide Number Placeholder 3"/>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99326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t>12/11/17</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603035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t>12/11/17</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240570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AAC1FD-925A-B340-8EB5-DBA9C3397271}" type="datetimeFigureOut">
              <a:rPr lang="en-US" smtClean="0"/>
              <a:t>12/11/17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Tree>
    <p:extLst>
      <p:ext uri="{BB962C8B-B14F-4D97-AF65-F5344CB8AC3E}">
        <p14:creationId xmlns:p14="http://schemas.microsoft.com/office/powerpoint/2010/main" val="347631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600BB2-27C5-458B-ABCE-839C88CF47CE}" type="datetime1">
              <a:rPr lang="en-US" smtClean="0"/>
              <a:t>12/11/17</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80882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929161"/>
            <a:ext cx="7886699" cy="4928839"/>
          </a:xfrm>
        </p:spPr>
        <p:txBody>
          <a:bodyPr>
            <a:normAutofit/>
          </a:bodyPr>
          <a:lstStyle>
            <a:lvl1pPr marL="344488" indent="-344488">
              <a:buSzPct val="125000"/>
              <a:buFont typeface="Wingdings" charset="2"/>
              <a:buChar char="§"/>
              <a:tabLst/>
              <a:defRPr sz="3200" b="1"/>
            </a:lvl1pPr>
            <a:lvl2pPr marL="690563" indent="-334963">
              <a:buFont typeface="Courier New" charset="0"/>
              <a:buChar char="o"/>
              <a:tabLst/>
              <a:defRPr sz="2800">
                <a:solidFill>
                  <a:schemeClr val="tx1">
                    <a:lumMod val="75000"/>
                    <a:lumOff val="25000"/>
                  </a:schemeClr>
                </a:solidFill>
              </a:defRPr>
            </a:lvl2pPr>
            <a:lvl3pPr marL="1035050" indent="-344488">
              <a:buFont typeface="Wingdings" charset="2"/>
              <a:buChar char="§"/>
              <a:tabLst/>
              <a:defRPr sz="2600">
                <a:solidFill>
                  <a:schemeClr val="tx1">
                    <a:lumMod val="75000"/>
                    <a:lumOff val="25000"/>
                  </a:schemeClr>
                </a:solidFill>
              </a:defRPr>
            </a:lvl3pPr>
            <a:lvl4pPr marL="1381125" indent="-346075">
              <a:buSzPct val="75000"/>
              <a:buFont typeface="Courier New" charset="0"/>
              <a:buChar char="o"/>
              <a:tabLst/>
              <a:defRPr sz="2400">
                <a:solidFill>
                  <a:schemeClr val="tx1">
                    <a:lumMod val="75000"/>
                    <a:lumOff val="25000"/>
                  </a:schemeClr>
                </a:solidFill>
              </a:defRPr>
            </a:lvl4pPr>
            <a:lvl5pPr marL="1714500" indent="-344488">
              <a:buFont typeface="Arial" charset="0"/>
              <a:buChar char="•"/>
              <a:tabLst/>
              <a:defRPr sz="2400">
                <a:solidFill>
                  <a:schemeClr val="tx1">
                    <a:lumMod val="75000"/>
                    <a:lumOff val="25000"/>
                  </a:schemeClr>
                </a:solidFill>
              </a:defRPr>
            </a:lvl5pPr>
            <a:lvl6pPr marL="2000250" indent="-285750">
              <a:buFont typeface="Arial" charset="0"/>
              <a:buChar char="•"/>
              <a:defRPr sz="2400">
                <a:solidFill>
                  <a:schemeClr val="tx1">
                    <a:lumMod val="75000"/>
                    <a:lumOff val="25000"/>
                  </a:schemeClr>
                </a:solidFill>
              </a:defRPr>
            </a:lvl6pPr>
            <a:lvl7pPr>
              <a:defRPr sz="2400">
                <a:solidFill>
                  <a:schemeClr val="tx1">
                    <a:lumMod val="75000"/>
                    <a:lumOff val="25000"/>
                  </a:schemeClr>
                </a:solidFill>
              </a:defRPr>
            </a:lvl7pPr>
            <a:lvl8pPr>
              <a:defRPr sz="2400">
                <a:solidFill>
                  <a:schemeClr val="tx1">
                    <a:lumMod val="75000"/>
                    <a:lumOff val="25000"/>
                  </a:schemeClr>
                </a:solidFill>
              </a:defRPr>
            </a:lvl8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sz="2400" dirty="0" smtClean="0"/>
              <a:t>Eighth level</a:t>
            </a:r>
            <a:endParaRPr lang="en-US" dirty="0"/>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6">
              <a:lumMod val="75000"/>
            </a:schemeClr>
          </a:solidFill>
          <a:ln>
            <a:solidFill>
              <a:schemeClr val="accent6">
                <a:lumMod val="75000"/>
              </a:schemeClr>
            </a:solidFill>
          </a:ln>
        </p:spPr>
        <p:txBody>
          <a:bodyPr>
            <a:normAutofit/>
          </a:bodyPr>
          <a:lstStyle>
            <a:lvl1pPr marL="128588" indent="0">
              <a:tabLst/>
              <a:defRPr sz="4400" b="1">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15881088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1929161"/>
            <a:ext cx="7543801" cy="4928839"/>
          </a:xfrm>
        </p:spPr>
        <p:txBody>
          <a:bodyPr>
            <a:normAutofit/>
          </a:bodyPr>
          <a:lstStyle>
            <a:lvl1pPr>
              <a:defRPr sz="3200" b="1"/>
            </a:lvl1pPr>
            <a:lvl2pPr marL="577850" indent="-222250">
              <a:tabLst/>
              <a:defRPr sz="2800"/>
            </a:lvl2pPr>
            <a:lvl3pPr marL="801688" indent="-223838">
              <a:tabLst/>
              <a:defRPr sz="2400"/>
            </a:lvl3pPr>
            <a:lvl4pPr marL="1035050" indent="-233363">
              <a:tabLst/>
              <a:defRPr sz="2400"/>
            </a:lvl4pPr>
            <a:lvl5pPr marL="1257300" indent="-233363">
              <a:tabLst/>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2"/>
          </a:solidFill>
        </p:spPr>
        <p:txBody>
          <a:bodyPr>
            <a:normAutofit/>
          </a:bodyPr>
          <a:lstStyle>
            <a:lvl1pPr>
              <a:defRPr sz="4400" b="1">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1649989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horz" lIns="45720" tIns="0" rIns="45720" bIns="0"/>
          <a:lstStyle>
            <a:lvl1pPr marL="344488" indent="-344488">
              <a:buSzPct val="125000"/>
              <a:buFont typeface="Wingdings" charset="2"/>
              <a:buChar char="§"/>
              <a:tabLst/>
              <a:defRPr sz="3200" b="1"/>
            </a:lvl1pPr>
            <a:lvl2pPr marL="690563" indent="-346075">
              <a:buFont typeface="Courier New" charset="0"/>
              <a:buChar char="o"/>
              <a:tabLst/>
              <a:defRPr sz="2800"/>
            </a:lvl2pPr>
            <a:lvl3pPr marL="1035050" indent="-344488">
              <a:buFont typeface="Wingdings" charset="2"/>
              <a:buChar char="§"/>
              <a:tabLst/>
              <a:defRPr sz="2400"/>
            </a:lvl3pPr>
            <a:lvl4pPr marL="1381125" indent="-346075">
              <a:buSzPct val="75000"/>
              <a:buFont typeface="Courier New" charset="0"/>
              <a:buChar char="o"/>
              <a:tabLst/>
              <a:defRPr sz="2400"/>
            </a:lvl4pPr>
            <a:lvl5pPr marL="1714500" indent="-355600">
              <a:buFont typeface="Arial" charset="0"/>
              <a:buChar char="•"/>
              <a:tabLst/>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a:xfrm>
            <a:off x="822960" y="286605"/>
            <a:ext cx="7543800" cy="1285718"/>
          </a:xfrm>
        </p:spPr>
        <p:txBody>
          <a:bodyPr/>
          <a:lstStyle/>
          <a:p>
            <a:r>
              <a:rPr lang="en-US" smtClean="0"/>
              <a:t>Click to edit Master title style</a:t>
            </a:r>
            <a:endParaRPr lang="en-US"/>
          </a:p>
        </p:txBody>
      </p:sp>
    </p:spTree>
    <p:extLst>
      <p:ext uri="{BB962C8B-B14F-4D97-AF65-F5344CB8AC3E}">
        <p14:creationId xmlns:p14="http://schemas.microsoft.com/office/powerpoint/2010/main" val="7504405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0C4986D-6BE9-4264-908F-02DB36FD8D6C}" type="datetime1">
              <a:rPr lang="en-US" smtClean="0"/>
              <a:t>12/11/17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smtClean="0"/>
              <a:t>Footer Text</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543313232"/>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34" r:id="rId12"/>
    <p:sldLayoutId id="2147483744" r:id="rId13"/>
    <p:sldLayoutId id="2147483742" r:id="rId14"/>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53138"/>
            <a:ext cx="7772400" cy="2302334"/>
          </a:xfrm>
          <a:solidFill>
            <a:schemeClr val="tx2">
              <a:lumMod val="20000"/>
              <a:lumOff val="80000"/>
            </a:schemeClr>
          </a:solidFill>
        </p:spPr>
        <p:txBody>
          <a:bodyPr>
            <a:normAutofit fontScale="90000"/>
          </a:bodyPr>
          <a:lstStyle/>
          <a:p>
            <a:pPr algn="ctr"/>
            <a:r>
              <a:rPr lang="en-US" sz="8800" b="1" dirty="0" smtClean="0">
                <a:solidFill>
                  <a:schemeClr val="tx1"/>
                </a:solidFill>
              </a:rPr>
              <a:t>Celebrating the Servant-Savior</a:t>
            </a:r>
            <a:endParaRPr lang="en-US" sz="6000" dirty="0"/>
          </a:p>
        </p:txBody>
      </p:sp>
      <p:sp>
        <p:nvSpPr>
          <p:cNvPr id="3" name="Subtitle 2"/>
          <p:cNvSpPr>
            <a:spLocks noGrp="1"/>
          </p:cNvSpPr>
          <p:nvPr>
            <p:ph type="subTitle" idx="1"/>
          </p:nvPr>
        </p:nvSpPr>
        <p:spPr>
          <a:xfrm>
            <a:off x="685800" y="4526295"/>
            <a:ext cx="7772400" cy="2227117"/>
          </a:xfrm>
        </p:spPr>
        <p:txBody>
          <a:bodyPr>
            <a:noAutofit/>
          </a:bodyPr>
          <a:lstStyle/>
          <a:p>
            <a:pPr algn="l">
              <a:spcBef>
                <a:spcPts val="0"/>
              </a:spcBef>
            </a:pPr>
            <a:r>
              <a:rPr lang="en-US" sz="2800" b="0" dirty="0" smtClean="0">
                <a:solidFill>
                  <a:schemeClr val="bg1"/>
                </a:solidFill>
              </a:rPr>
              <a:t>Jason S. </a:t>
            </a:r>
            <a:r>
              <a:rPr lang="en-US" sz="2800" b="0" dirty="0" err="1" smtClean="0">
                <a:solidFill>
                  <a:schemeClr val="bg1"/>
                </a:solidFill>
              </a:rPr>
              <a:t>DeRouchie</a:t>
            </a:r>
            <a:r>
              <a:rPr lang="en-US" sz="2800" b="0" dirty="0" smtClean="0">
                <a:solidFill>
                  <a:schemeClr val="bg1"/>
                </a:solidFill>
              </a:rPr>
              <a:t>, PhD</a:t>
            </a:r>
          </a:p>
          <a:p>
            <a:pPr algn="l">
              <a:spcBef>
                <a:spcPts val="0"/>
              </a:spcBef>
            </a:pPr>
            <a:r>
              <a:rPr lang="en-US" sz="2400" b="0" dirty="0" smtClean="0">
                <a:solidFill>
                  <a:schemeClr val="bg1">
                    <a:lumMod val="85000"/>
                  </a:schemeClr>
                </a:solidFill>
              </a:rPr>
              <a:t>Professor of Old Testament and Biblical Theology</a:t>
            </a:r>
          </a:p>
          <a:p>
            <a:pPr algn="l">
              <a:spcBef>
                <a:spcPts val="0"/>
              </a:spcBef>
            </a:pPr>
            <a:r>
              <a:rPr lang="en-US" sz="2400" b="0" dirty="0" smtClean="0">
                <a:solidFill>
                  <a:schemeClr val="bg1">
                    <a:lumMod val="85000"/>
                  </a:schemeClr>
                </a:solidFill>
              </a:rPr>
              <a:t>Bethlehem College &amp; Seminary</a:t>
            </a:r>
          </a:p>
          <a:p>
            <a:pPr algn="l">
              <a:spcBef>
                <a:spcPts val="0"/>
              </a:spcBef>
            </a:pPr>
            <a:r>
              <a:rPr lang="en-US" sz="2400" b="0" dirty="0" err="1" smtClean="0">
                <a:solidFill>
                  <a:schemeClr val="bg1">
                    <a:lumMod val="85000"/>
                  </a:schemeClr>
                </a:solidFill>
              </a:rPr>
              <a:t>www.jasonderouchie.com</a:t>
            </a:r>
            <a:endParaRPr lang="en-US" sz="2400" b="0" dirty="0" smtClean="0">
              <a:solidFill>
                <a:schemeClr val="bg1">
                  <a:lumMod val="85000"/>
                </a:schemeClr>
              </a:solidFill>
            </a:endParaRPr>
          </a:p>
          <a:p>
            <a:pPr algn="l">
              <a:spcBef>
                <a:spcPts val="0"/>
              </a:spcBef>
            </a:pPr>
            <a:endParaRPr lang="en-US" sz="2400" b="0" dirty="0" smtClean="0">
              <a:solidFill>
                <a:schemeClr val="bg1">
                  <a:lumMod val="85000"/>
                </a:schemeClr>
              </a:solidFill>
            </a:endParaRPr>
          </a:p>
          <a:p>
            <a:pPr algn="l">
              <a:spcBef>
                <a:spcPts val="0"/>
              </a:spcBef>
            </a:pPr>
            <a:r>
              <a:rPr lang="en-US" sz="2400" b="0" dirty="0" smtClean="0">
                <a:solidFill>
                  <a:schemeClr val="bg1">
                    <a:lumMod val="85000"/>
                  </a:schemeClr>
                </a:solidFill>
              </a:rPr>
              <a:t>Bethlehem Baptist Church, 2017</a:t>
            </a:r>
            <a:endParaRPr lang="en-US" sz="2400" b="0" dirty="0">
              <a:solidFill>
                <a:schemeClr val="bg1">
                  <a:lumMod val="85000"/>
                </a:schemeClr>
              </a:solidFill>
            </a:endParaRPr>
          </a:p>
        </p:txBody>
      </p:sp>
      <p:sp>
        <p:nvSpPr>
          <p:cNvPr id="4" name="TextBox 3"/>
          <p:cNvSpPr txBox="1"/>
          <p:nvPr/>
        </p:nvSpPr>
        <p:spPr>
          <a:xfrm>
            <a:off x="1094014" y="3233052"/>
            <a:ext cx="6939643" cy="1015663"/>
          </a:xfrm>
          <a:prstGeom prst="rect">
            <a:avLst/>
          </a:prstGeom>
          <a:solidFill>
            <a:schemeClr val="tx2">
              <a:lumMod val="50000"/>
            </a:schemeClr>
          </a:solidFill>
        </p:spPr>
        <p:txBody>
          <a:bodyPr wrap="square" rtlCol="0">
            <a:spAutoFit/>
          </a:bodyPr>
          <a:lstStyle/>
          <a:p>
            <a:pPr algn="ctr"/>
            <a:r>
              <a:rPr lang="en-US" sz="6000" dirty="0">
                <a:solidFill>
                  <a:srgbClr val="FFFF00"/>
                </a:solidFill>
              </a:rPr>
              <a:t>The Gospel of Isaiah</a:t>
            </a:r>
          </a:p>
        </p:txBody>
      </p:sp>
    </p:spTree>
    <p:extLst>
      <p:ext uri="{BB962C8B-B14F-4D97-AF65-F5344CB8AC3E}">
        <p14:creationId xmlns:p14="http://schemas.microsoft.com/office/powerpoint/2010/main" val="6258382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357087"/>
            <a:ext cx="7886699" cy="5500914"/>
          </a:xfrm>
        </p:spPr>
        <p:txBody>
          <a:bodyPr>
            <a:normAutofit lnSpcReduction="10000"/>
          </a:bodyPr>
          <a:lstStyle/>
          <a:p>
            <a:r>
              <a:rPr lang="en-US" dirty="0" smtClean="0"/>
              <a:t>A Charge to Consider How God Can Make Much from Little (51:1–3)</a:t>
            </a:r>
          </a:p>
          <a:p>
            <a:pPr lvl="1"/>
            <a:r>
              <a:rPr lang="en-US" dirty="0" smtClean="0"/>
              <a:t>The Call (51:1a)</a:t>
            </a:r>
          </a:p>
          <a:p>
            <a:pPr lvl="1"/>
            <a:r>
              <a:rPr lang="en-US" dirty="0" smtClean="0"/>
              <a:t>The Content (51:1b–3)</a:t>
            </a:r>
          </a:p>
          <a:p>
            <a:r>
              <a:rPr lang="en-US" dirty="0" smtClean="0"/>
              <a:t>A Charge to Look through Global Punishment to Eternal Salvation (51:4–6)</a:t>
            </a:r>
          </a:p>
          <a:p>
            <a:pPr lvl="1"/>
            <a:r>
              <a:rPr lang="en-US" dirty="0" smtClean="0"/>
              <a:t>The Call (51:4–5)</a:t>
            </a:r>
          </a:p>
          <a:p>
            <a:pPr lvl="1"/>
            <a:r>
              <a:rPr lang="en-US" dirty="0" smtClean="0"/>
              <a:t>The Content (51:6)</a:t>
            </a:r>
          </a:p>
          <a:p>
            <a:r>
              <a:rPr lang="en-US" dirty="0" smtClean="0"/>
              <a:t>A Charge to Not Fear Man’s Reproach (51:7–8)</a:t>
            </a:r>
          </a:p>
          <a:p>
            <a:pPr lvl="1"/>
            <a:r>
              <a:rPr lang="en-US" dirty="0" smtClean="0"/>
              <a:t>The Call (51:7a)</a:t>
            </a:r>
          </a:p>
          <a:p>
            <a:pPr lvl="1"/>
            <a:r>
              <a:rPr lang="en-US" dirty="0" smtClean="0"/>
              <a:t>The Content (51:7b–8)</a:t>
            </a:r>
          </a:p>
          <a:p>
            <a:pPr lvl="1"/>
            <a:endParaRPr lang="en-US" dirty="0"/>
          </a:p>
        </p:txBody>
      </p:sp>
      <p:sp>
        <p:nvSpPr>
          <p:cNvPr id="3" name="Title 2"/>
          <p:cNvSpPr>
            <a:spLocks noGrp="1"/>
          </p:cNvSpPr>
          <p:nvPr>
            <p:ph type="title"/>
          </p:nvPr>
        </p:nvSpPr>
        <p:spPr>
          <a:xfrm>
            <a:off x="628650" y="365126"/>
            <a:ext cx="7886700" cy="708931"/>
          </a:xfrm>
          <a:solidFill>
            <a:schemeClr val="accent2">
              <a:lumMod val="75000"/>
            </a:schemeClr>
          </a:solidFill>
          <a:ln>
            <a:solidFill>
              <a:schemeClr val="accent2">
                <a:lumMod val="75000"/>
              </a:schemeClr>
            </a:solidFill>
          </a:ln>
        </p:spPr>
        <p:txBody>
          <a:bodyPr/>
          <a:lstStyle/>
          <a:p>
            <a:r>
              <a:rPr lang="en-US" dirty="0" smtClean="0"/>
              <a:t>The Structure of Isaiah 51:1–8</a:t>
            </a:r>
            <a:endParaRPr lang="en-US" dirty="0"/>
          </a:p>
        </p:txBody>
      </p:sp>
    </p:spTree>
    <p:extLst>
      <p:ext uri="{BB962C8B-B14F-4D97-AF65-F5344CB8AC3E}">
        <p14:creationId xmlns:p14="http://schemas.microsoft.com/office/powerpoint/2010/main" val="1742853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357087"/>
            <a:ext cx="7886699" cy="5500914"/>
          </a:xfrm>
        </p:spPr>
        <p:txBody>
          <a:bodyPr>
            <a:normAutofit lnSpcReduction="10000"/>
          </a:bodyPr>
          <a:lstStyle/>
          <a:p>
            <a:r>
              <a:rPr lang="en-US" dirty="0" smtClean="0"/>
              <a:t>A Charge to Consider How God Can Make Much from Little (51:1–3)</a:t>
            </a:r>
          </a:p>
          <a:p>
            <a:pPr lvl="1"/>
            <a:r>
              <a:rPr lang="en-US" dirty="0" smtClean="0"/>
              <a:t>The Call (51:1a): </a:t>
            </a:r>
            <a:r>
              <a:rPr lang="en-US" b="1" dirty="0" smtClean="0">
                <a:solidFill>
                  <a:schemeClr val="accent6">
                    <a:lumMod val="75000"/>
                  </a:schemeClr>
                </a:solidFill>
              </a:rPr>
              <a:t>Pursuers of Righteousness</a:t>
            </a:r>
          </a:p>
          <a:p>
            <a:pPr lvl="1"/>
            <a:r>
              <a:rPr lang="en-US" dirty="0" smtClean="0"/>
              <a:t>The Content (51:1b–3)</a:t>
            </a:r>
          </a:p>
          <a:p>
            <a:r>
              <a:rPr lang="en-US" dirty="0"/>
              <a:t>A Charge to Look through Global Punishment to Eternal Salvation (51:4–6)</a:t>
            </a:r>
          </a:p>
          <a:p>
            <a:pPr lvl="1"/>
            <a:r>
              <a:rPr lang="en-US" dirty="0" smtClean="0"/>
              <a:t>The Call (51:4–5): </a:t>
            </a:r>
            <a:r>
              <a:rPr lang="en-US" b="1" dirty="0" smtClean="0">
                <a:solidFill>
                  <a:schemeClr val="accent6">
                    <a:lumMod val="75000"/>
                  </a:schemeClr>
                </a:solidFill>
              </a:rPr>
              <a:t>God’s True People</a:t>
            </a:r>
          </a:p>
          <a:p>
            <a:pPr lvl="1"/>
            <a:r>
              <a:rPr lang="en-US" dirty="0" smtClean="0"/>
              <a:t>The Content (51:6)</a:t>
            </a:r>
          </a:p>
          <a:p>
            <a:r>
              <a:rPr lang="en-US" dirty="0" smtClean="0"/>
              <a:t>A Charge to Not Fear Man’s Reproach (51:7–8)</a:t>
            </a:r>
          </a:p>
          <a:p>
            <a:pPr lvl="1"/>
            <a:r>
              <a:rPr lang="en-US" dirty="0" smtClean="0"/>
              <a:t>The Call (51:7a): </a:t>
            </a:r>
            <a:r>
              <a:rPr lang="en-US" b="1" dirty="0" smtClean="0">
                <a:solidFill>
                  <a:schemeClr val="accent6">
                    <a:lumMod val="75000"/>
                  </a:schemeClr>
                </a:solidFill>
              </a:rPr>
              <a:t>Those Knowing Righteousness</a:t>
            </a:r>
          </a:p>
          <a:p>
            <a:pPr lvl="1"/>
            <a:r>
              <a:rPr lang="en-US" dirty="0" smtClean="0"/>
              <a:t>The Content (51:7b–8)</a:t>
            </a:r>
          </a:p>
          <a:p>
            <a:pPr lvl="1"/>
            <a:endParaRPr lang="en-US" dirty="0"/>
          </a:p>
        </p:txBody>
      </p:sp>
      <p:sp>
        <p:nvSpPr>
          <p:cNvPr id="3" name="Title 2"/>
          <p:cNvSpPr>
            <a:spLocks noGrp="1"/>
          </p:cNvSpPr>
          <p:nvPr>
            <p:ph type="title"/>
          </p:nvPr>
        </p:nvSpPr>
        <p:spPr>
          <a:xfrm>
            <a:off x="628650" y="365126"/>
            <a:ext cx="7886700" cy="708931"/>
          </a:xfrm>
          <a:solidFill>
            <a:schemeClr val="accent2">
              <a:lumMod val="75000"/>
            </a:schemeClr>
          </a:solidFill>
          <a:ln>
            <a:solidFill>
              <a:schemeClr val="accent2">
                <a:lumMod val="75000"/>
              </a:schemeClr>
            </a:solidFill>
          </a:ln>
        </p:spPr>
        <p:txBody>
          <a:bodyPr/>
          <a:lstStyle/>
          <a:p>
            <a:r>
              <a:rPr lang="en-US" dirty="0" smtClean="0"/>
              <a:t>The Structure of Isaiah 51:1–8</a:t>
            </a:r>
            <a:endParaRPr lang="en-US" dirty="0"/>
          </a:p>
        </p:txBody>
      </p:sp>
    </p:spTree>
    <p:extLst>
      <p:ext uri="{BB962C8B-B14F-4D97-AF65-F5344CB8AC3E}">
        <p14:creationId xmlns:p14="http://schemas.microsoft.com/office/powerpoint/2010/main" val="14564990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A Call for Pursuers of Righteousness to Listen (51:1a)</a:t>
            </a:r>
          </a:p>
          <a:p>
            <a:pPr lvl="1"/>
            <a:r>
              <a:rPr lang="en-US" b="1" dirty="0" smtClean="0"/>
              <a:t>The Context: </a:t>
            </a:r>
            <a:r>
              <a:rPr lang="en-US" dirty="0" smtClean="0"/>
              <a:t>50:10–11</a:t>
            </a:r>
          </a:p>
          <a:p>
            <a:pPr lvl="2"/>
            <a:r>
              <a:rPr lang="en-US" dirty="0" smtClean="0"/>
              <a:t>“Pursuers of righteousness” are those who:</a:t>
            </a:r>
          </a:p>
          <a:p>
            <a:pPr lvl="3"/>
            <a:r>
              <a:rPr lang="en-US" dirty="0" smtClean="0"/>
              <a:t>Fear the LORD (v. 10)</a:t>
            </a:r>
          </a:p>
          <a:p>
            <a:pPr lvl="3"/>
            <a:r>
              <a:rPr lang="en-US" dirty="0" smtClean="0"/>
              <a:t>Obey [“listen to”] his Servant (v. 10)</a:t>
            </a:r>
          </a:p>
          <a:p>
            <a:pPr lvl="3"/>
            <a:r>
              <a:rPr lang="en-US" dirty="0" smtClean="0"/>
              <a:t>Trust in God’s name (v. 10)</a:t>
            </a:r>
          </a:p>
          <a:p>
            <a:pPr lvl="3"/>
            <a:r>
              <a:rPr lang="en-US" dirty="0" smtClean="0"/>
              <a:t>Rely on God (v. 10)</a:t>
            </a:r>
          </a:p>
          <a:p>
            <a:pPr lvl="3"/>
            <a:r>
              <a:rPr lang="en-US" dirty="0" smtClean="0"/>
              <a:t>Are weary and God-dependent, not self-reliant (vv. 4, 11)</a:t>
            </a:r>
          </a:p>
          <a:p>
            <a:pPr lvl="2"/>
            <a:r>
              <a:rPr lang="en-US" dirty="0" smtClean="0"/>
              <a:t>To pursue “righteousness” is to follow the “righteous one,” God’s servant (50:8; 53:11)</a:t>
            </a:r>
          </a:p>
        </p:txBody>
      </p:sp>
      <p:sp>
        <p:nvSpPr>
          <p:cNvPr id="3" name="Title 2"/>
          <p:cNvSpPr>
            <a:spLocks noGrp="1"/>
          </p:cNvSpPr>
          <p:nvPr>
            <p:ph type="title"/>
          </p:nvPr>
        </p:nvSpPr>
        <p:spPr/>
        <p:txBody>
          <a:bodyPr>
            <a:noAutofit/>
          </a:bodyPr>
          <a:lstStyle/>
          <a:p>
            <a:r>
              <a:rPr lang="en-US" sz="3200" dirty="0" smtClean="0"/>
              <a:t>A Charge to Consider How God Can Make Much from Little (51:1–3)</a:t>
            </a:r>
            <a:endParaRPr lang="en-US" sz="3200" dirty="0"/>
          </a:p>
        </p:txBody>
      </p:sp>
    </p:spTree>
    <p:extLst>
      <p:ext uri="{BB962C8B-B14F-4D97-AF65-F5344CB8AC3E}">
        <p14:creationId xmlns:p14="http://schemas.microsoft.com/office/powerpoint/2010/main" val="237049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9" presetClass="emph" presetSubtype="0" grpId="1" nodeType="clickEffect">
                                  <p:stCondLst>
                                    <p:cond delay="0"/>
                                  </p:stCondLst>
                                  <p:childTnLst>
                                    <p:set>
                                      <p:cBhvr rctx="PPT">
                                        <p:cTn id="30" dur="indefinite"/>
                                        <p:tgtEl>
                                          <p:spTgt spid="2">
                                            <p:txEl>
                                              <p:pRg st="2" end="2"/>
                                            </p:txEl>
                                          </p:spTgt>
                                        </p:tgtEl>
                                        <p:attrNameLst>
                                          <p:attrName>style.opacity</p:attrName>
                                        </p:attrNameLst>
                                      </p:cBhvr>
                                      <p:to>
                                        <p:strVal val="0.5"/>
                                      </p:to>
                                    </p:set>
                                    <p:animEffect filter="image" prLst="opacity: 0.5">
                                      <p:cBhvr rctx="IE">
                                        <p:cTn id="31" dur="indefinite"/>
                                        <p:tgtEl>
                                          <p:spTgt spid="2">
                                            <p:txEl>
                                              <p:pRg st="2" end="2"/>
                                            </p:txEl>
                                          </p:spTgt>
                                        </p:tgtEl>
                                      </p:cBhvr>
                                    </p:animEffect>
                                  </p:childTnLst>
                                </p:cTn>
                              </p:par>
                              <p:par>
                                <p:cTn id="32" presetID="9" presetClass="emph" presetSubtype="0" grpId="1" nodeType="withEffect">
                                  <p:stCondLst>
                                    <p:cond delay="0"/>
                                  </p:stCondLst>
                                  <p:childTnLst>
                                    <p:set>
                                      <p:cBhvr rctx="PPT">
                                        <p:cTn id="33" dur="indefinite"/>
                                        <p:tgtEl>
                                          <p:spTgt spid="2">
                                            <p:txEl>
                                              <p:pRg st="3" end="3"/>
                                            </p:txEl>
                                          </p:spTgt>
                                        </p:tgtEl>
                                        <p:attrNameLst>
                                          <p:attrName>style.opacity</p:attrName>
                                        </p:attrNameLst>
                                      </p:cBhvr>
                                      <p:to>
                                        <p:strVal val="0.5"/>
                                      </p:to>
                                    </p:set>
                                    <p:animEffect filter="image" prLst="opacity: 0.5">
                                      <p:cBhvr rctx="IE">
                                        <p:cTn id="34" dur="indefinite"/>
                                        <p:tgtEl>
                                          <p:spTgt spid="2">
                                            <p:txEl>
                                              <p:pRg st="3" end="3"/>
                                            </p:txEl>
                                          </p:spTgt>
                                        </p:tgtEl>
                                      </p:cBhvr>
                                    </p:animEffect>
                                  </p:childTnLst>
                                </p:cTn>
                              </p:par>
                              <p:par>
                                <p:cTn id="35" presetID="9" presetClass="emph" presetSubtype="0" grpId="1" nodeType="withEffect">
                                  <p:stCondLst>
                                    <p:cond delay="0"/>
                                  </p:stCondLst>
                                  <p:childTnLst>
                                    <p:set>
                                      <p:cBhvr rctx="PPT">
                                        <p:cTn id="36" dur="indefinite"/>
                                        <p:tgtEl>
                                          <p:spTgt spid="2">
                                            <p:txEl>
                                              <p:pRg st="4" end="4"/>
                                            </p:txEl>
                                          </p:spTgt>
                                        </p:tgtEl>
                                        <p:attrNameLst>
                                          <p:attrName>style.opacity</p:attrName>
                                        </p:attrNameLst>
                                      </p:cBhvr>
                                      <p:to>
                                        <p:strVal val="0.5"/>
                                      </p:to>
                                    </p:set>
                                    <p:animEffect filter="image" prLst="opacity: 0.5">
                                      <p:cBhvr rctx="IE">
                                        <p:cTn id="37" dur="indefinite"/>
                                        <p:tgtEl>
                                          <p:spTgt spid="2">
                                            <p:txEl>
                                              <p:pRg st="4" end="4"/>
                                            </p:txEl>
                                          </p:spTgt>
                                        </p:tgtEl>
                                      </p:cBhvr>
                                    </p:animEffect>
                                  </p:childTnLst>
                                </p:cTn>
                              </p:par>
                              <p:par>
                                <p:cTn id="38" presetID="9" presetClass="emph" presetSubtype="0" grpId="1" nodeType="withEffect">
                                  <p:stCondLst>
                                    <p:cond delay="0"/>
                                  </p:stCondLst>
                                  <p:childTnLst>
                                    <p:set>
                                      <p:cBhvr rctx="PPT">
                                        <p:cTn id="39" dur="indefinite"/>
                                        <p:tgtEl>
                                          <p:spTgt spid="2">
                                            <p:txEl>
                                              <p:pRg st="5" end="5"/>
                                            </p:txEl>
                                          </p:spTgt>
                                        </p:tgtEl>
                                        <p:attrNameLst>
                                          <p:attrName>style.opacity</p:attrName>
                                        </p:attrNameLst>
                                      </p:cBhvr>
                                      <p:to>
                                        <p:strVal val="0.5"/>
                                      </p:to>
                                    </p:set>
                                    <p:animEffect filter="image" prLst="opacity: 0.5">
                                      <p:cBhvr rctx="IE">
                                        <p:cTn id="40" dur="indefinite"/>
                                        <p:tgtEl>
                                          <p:spTgt spid="2">
                                            <p:txEl>
                                              <p:pRg st="5" end="5"/>
                                            </p:txEl>
                                          </p:spTgt>
                                        </p:tgtEl>
                                      </p:cBhvr>
                                    </p:animEffect>
                                  </p:childTnLst>
                                </p:cTn>
                              </p:par>
                              <p:par>
                                <p:cTn id="41" presetID="9" presetClass="emph" presetSubtype="0" grpId="1" nodeType="withEffect">
                                  <p:stCondLst>
                                    <p:cond delay="0"/>
                                  </p:stCondLst>
                                  <p:childTnLst>
                                    <p:set>
                                      <p:cBhvr rctx="PPT">
                                        <p:cTn id="42" dur="indefinite"/>
                                        <p:tgtEl>
                                          <p:spTgt spid="2">
                                            <p:txEl>
                                              <p:pRg st="6" end="6"/>
                                            </p:txEl>
                                          </p:spTgt>
                                        </p:tgtEl>
                                        <p:attrNameLst>
                                          <p:attrName>style.opacity</p:attrName>
                                        </p:attrNameLst>
                                      </p:cBhvr>
                                      <p:to>
                                        <p:strVal val="0.5"/>
                                      </p:to>
                                    </p:set>
                                    <p:animEffect filter="image" prLst="opacity: 0.5">
                                      <p:cBhvr rctx="IE">
                                        <p:cTn id="43" dur="indefinite"/>
                                        <p:tgtEl>
                                          <p:spTgt spid="2">
                                            <p:txEl>
                                              <p:pRg st="6" end="6"/>
                                            </p:txEl>
                                          </p:spTgt>
                                        </p:tgtEl>
                                      </p:cBhvr>
                                    </p:animEffect>
                                  </p:childTnLst>
                                </p:cTn>
                              </p:par>
                              <p:par>
                                <p:cTn id="44" presetID="9" presetClass="emph" presetSubtype="0" grpId="1" nodeType="withEffect">
                                  <p:stCondLst>
                                    <p:cond delay="0"/>
                                  </p:stCondLst>
                                  <p:childTnLst>
                                    <p:set>
                                      <p:cBhvr rctx="PPT">
                                        <p:cTn id="45" dur="indefinite"/>
                                        <p:tgtEl>
                                          <p:spTgt spid="2">
                                            <p:txEl>
                                              <p:pRg st="7" end="7"/>
                                            </p:txEl>
                                          </p:spTgt>
                                        </p:tgtEl>
                                        <p:attrNameLst>
                                          <p:attrName>style.opacity</p:attrName>
                                        </p:attrNameLst>
                                      </p:cBhvr>
                                      <p:to>
                                        <p:strVal val="0.5"/>
                                      </p:to>
                                    </p:set>
                                    <p:animEffect filter="image" prLst="opacity: 0.5">
                                      <p:cBhvr rctx="IE">
                                        <p:cTn id="46" dur="indefinite"/>
                                        <p:tgtEl>
                                          <p:spTgt spid="2">
                                            <p:txEl>
                                              <p:pRg st="7" end="7"/>
                                            </p:txEl>
                                          </p:spTgt>
                                        </p:tgtEl>
                                      </p:cBhvr>
                                    </p:animEffect>
                                  </p:childTnLst>
                                </p:cTn>
                              </p:par>
                              <p:par>
                                <p:cTn id="47" presetID="1" presetClass="entr" presetSubtype="0" fill="hold" grpId="0" nodeType="with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00147"/>
            <a:ext cx="7886699" cy="6557853"/>
          </a:xfrm>
        </p:spPr>
        <p:txBody>
          <a:bodyPr>
            <a:normAutofit/>
          </a:bodyPr>
          <a:lstStyle/>
          <a:p>
            <a:pPr lvl="1"/>
            <a:r>
              <a:rPr lang="en-US" b="1" dirty="0" smtClean="0"/>
              <a:t>The Background &amp; Foreground: </a:t>
            </a:r>
          </a:p>
          <a:p>
            <a:pPr lvl="2"/>
            <a:r>
              <a:rPr lang="en-US" u="sng" dirty="0" err="1" smtClean="0"/>
              <a:t>Deut</a:t>
            </a:r>
            <a:r>
              <a:rPr lang="en-US" u="sng" dirty="0" smtClean="0"/>
              <a:t> 16:20 (</a:t>
            </a:r>
            <a:r>
              <a:rPr lang="en-US" u="sng" dirty="0" err="1" smtClean="0"/>
              <a:t>DeRouchie</a:t>
            </a:r>
            <a:r>
              <a:rPr lang="en-US" u="sng" dirty="0" smtClean="0"/>
              <a:t>)</a:t>
            </a:r>
            <a:r>
              <a:rPr lang="en-US" dirty="0" smtClean="0"/>
              <a:t>. Righteousness, righteousness you shall pursue.</a:t>
            </a:r>
          </a:p>
          <a:p>
            <a:pPr lvl="2"/>
            <a:r>
              <a:rPr lang="en-US" u="sng" dirty="0" err="1" smtClean="0"/>
              <a:t>Deut</a:t>
            </a:r>
            <a:r>
              <a:rPr lang="en-US" u="sng" dirty="0" smtClean="0"/>
              <a:t> 6:25</a:t>
            </a:r>
            <a:r>
              <a:rPr lang="en-US" dirty="0" smtClean="0"/>
              <a:t>. And it will be righteousness for us, if we are careful to do all this commandment before the LORD our God, as he has commanded us.</a:t>
            </a:r>
          </a:p>
          <a:p>
            <a:pPr lvl="2"/>
            <a:r>
              <a:rPr lang="en-US" u="sng" dirty="0" smtClean="0"/>
              <a:t>Rom 9:30–31</a:t>
            </a:r>
            <a:r>
              <a:rPr lang="en-US" dirty="0" smtClean="0"/>
              <a:t>. What </a:t>
            </a:r>
            <a:r>
              <a:rPr lang="en-US" dirty="0"/>
              <a:t>shall we say, then? That Gentiles who did not pursue righteousness have attained it, that is, a righteousness that is by faith; </a:t>
            </a:r>
            <a:r>
              <a:rPr lang="en-US" baseline="30000" dirty="0" smtClean="0"/>
              <a:t>31</a:t>
            </a:r>
            <a:r>
              <a:rPr lang="en-US" dirty="0" smtClean="0"/>
              <a:t> </a:t>
            </a:r>
            <a:r>
              <a:rPr lang="en-US" dirty="0"/>
              <a:t>but that Israel who pursued a law that would lead to righteousness</a:t>
            </a:r>
            <a:r>
              <a:rPr lang="en-US" i="1" dirty="0"/>
              <a:t> </a:t>
            </a:r>
            <a:r>
              <a:rPr lang="en-US" dirty="0"/>
              <a:t>did not succeed in reaching that law</a:t>
            </a:r>
            <a:r>
              <a:rPr lang="en-US" dirty="0" smtClean="0"/>
              <a:t>.</a:t>
            </a:r>
            <a:endParaRPr lang="en-US" dirty="0"/>
          </a:p>
        </p:txBody>
      </p:sp>
    </p:spTree>
    <p:extLst>
      <p:ext uri="{BB962C8B-B14F-4D97-AF65-F5344CB8AC3E}">
        <p14:creationId xmlns:p14="http://schemas.microsoft.com/office/powerpoint/2010/main" val="627110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mph" presetSubtype="0" grpId="1" nodeType="clickEffect">
                                  <p:stCondLst>
                                    <p:cond delay="0"/>
                                  </p:stCondLst>
                                  <p:childTnLst>
                                    <p:set>
                                      <p:cBhvr rctx="PPT">
                                        <p:cTn id="14" dur="indefinite"/>
                                        <p:tgtEl>
                                          <p:spTgt spid="2">
                                            <p:txEl>
                                              <p:pRg st="1" end="1"/>
                                            </p:txEl>
                                          </p:spTgt>
                                        </p:tgtEl>
                                        <p:attrNameLst>
                                          <p:attrName>style.opacity</p:attrName>
                                        </p:attrNameLst>
                                      </p:cBhvr>
                                      <p:to>
                                        <p:strVal val="0.5"/>
                                      </p:to>
                                    </p:set>
                                    <p:animEffect filter="image" prLst="opacity: 0.5">
                                      <p:cBhvr rctx="IE">
                                        <p:cTn id="15" dur="indefinite"/>
                                        <p:tgtEl>
                                          <p:spTgt spid="2">
                                            <p:txEl>
                                              <p:pRg st="1" end="1"/>
                                            </p:txEl>
                                          </p:spTgt>
                                        </p:tgtEl>
                                      </p:cBhvr>
                                    </p:animEffect>
                                  </p:childTnLst>
                                </p:cTn>
                              </p:par>
                              <p:par>
                                <p:cTn id="16" presetID="9" presetClass="emph" presetSubtype="0" grpId="1" nodeType="withEffect">
                                  <p:stCondLst>
                                    <p:cond delay="0"/>
                                  </p:stCondLst>
                                  <p:childTnLst>
                                    <p:set>
                                      <p:cBhvr rctx="PPT">
                                        <p:cTn id="17" dur="indefinite"/>
                                        <p:tgtEl>
                                          <p:spTgt spid="2">
                                            <p:txEl>
                                              <p:pRg st="2" end="2"/>
                                            </p:txEl>
                                          </p:spTgt>
                                        </p:tgtEl>
                                        <p:attrNameLst>
                                          <p:attrName>style.opacity</p:attrName>
                                        </p:attrNameLst>
                                      </p:cBhvr>
                                      <p:to>
                                        <p:strVal val="0.5"/>
                                      </p:to>
                                    </p:set>
                                    <p:animEffect filter="image" prLst="opacity: 0.5">
                                      <p:cBhvr rctx="IE">
                                        <p:cTn id="18" dur="indefinite"/>
                                        <p:tgtEl>
                                          <p:spTgt spid="2">
                                            <p:txEl>
                                              <p:pRg st="2" end="2"/>
                                            </p:txEl>
                                          </p:spTgt>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69949"/>
            <a:ext cx="7886699" cy="6488052"/>
          </a:xfrm>
        </p:spPr>
        <p:txBody>
          <a:bodyPr>
            <a:normAutofit fontScale="92500" lnSpcReduction="10000"/>
          </a:bodyPr>
          <a:lstStyle/>
          <a:p>
            <a:r>
              <a:rPr lang="en-US" dirty="0" smtClean="0"/>
              <a:t>The Content: A Charge to Consider How God Can Make Much from Little (51:1b–3)</a:t>
            </a:r>
          </a:p>
          <a:p>
            <a:pPr lvl="1"/>
            <a:r>
              <a:rPr lang="en-US" dirty="0" smtClean="0"/>
              <a:t>The Charge to Look to “the Rock” (51:1b)</a:t>
            </a:r>
          </a:p>
          <a:p>
            <a:pPr lvl="2"/>
            <a:r>
              <a:rPr lang="en-US" u="sng" dirty="0"/>
              <a:t>Isa 17:10</a:t>
            </a:r>
            <a:r>
              <a:rPr lang="en-US" dirty="0"/>
              <a:t>. For you have forgotten the God of your salvation and have not remembered the Rock of your refuge; therefore, though you plant pleasant plants and sow the vine-branch of a stranger.</a:t>
            </a:r>
          </a:p>
          <a:p>
            <a:pPr lvl="2"/>
            <a:r>
              <a:rPr lang="en-US" u="sng" dirty="0"/>
              <a:t>Isa 26:4</a:t>
            </a:r>
            <a:r>
              <a:rPr lang="en-US" dirty="0"/>
              <a:t>. Trust in the LORD forever, for the LORD GOD is an everlasting Rock. </a:t>
            </a:r>
          </a:p>
          <a:p>
            <a:pPr lvl="2"/>
            <a:r>
              <a:rPr lang="en-US" u="sng" dirty="0"/>
              <a:t>Isa 30:29</a:t>
            </a:r>
            <a:r>
              <a:rPr lang="en-US" dirty="0"/>
              <a:t>. You shall have a song as in the night when a holy feast is kept, and gladness of heart, as when one sets out to the sound of the flute to go to the mountain of the LORD, to the Rock of Israel. </a:t>
            </a:r>
          </a:p>
          <a:p>
            <a:pPr lvl="2"/>
            <a:r>
              <a:rPr lang="en-US" u="sng" dirty="0"/>
              <a:t>Isa 44:8</a:t>
            </a:r>
            <a:r>
              <a:rPr lang="en-US" dirty="0"/>
              <a:t>. Fear not, nor be afraid; have I not told you from of old and declared it? And you are my witnesses! Is there a God besides me? There is no Rock; I know not any.</a:t>
            </a:r>
          </a:p>
          <a:p>
            <a:pPr lvl="2"/>
            <a:r>
              <a:rPr lang="en-US" u="sng" dirty="0" err="1" smtClean="0"/>
              <a:t>Deut</a:t>
            </a:r>
            <a:r>
              <a:rPr lang="en-US" u="sng" dirty="0" smtClean="0"/>
              <a:t> 32:18</a:t>
            </a:r>
            <a:r>
              <a:rPr lang="en-US" dirty="0" smtClean="0"/>
              <a:t>. You </a:t>
            </a:r>
            <a:r>
              <a:rPr lang="en-US" dirty="0"/>
              <a:t>were unmindful of the Rock that bore you, and you forgot the God who gave you birth</a:t>
            </a:r>
            <a:r>
              <a:rPr lang="en-US" dirty="0" smtClean="0"/>
              <a:t>.</a:t>
            </a:r>
          </a:p>
          <a:p>
            <a:pPr lvl="2"/>
            <a:endParaRPr lang="en-US" u="sng" dirty="0" smtClean="0"/>
          </a:p>
          <a:p>
            <a:pPr lvl="1"/>
            <a:endParaRPr lang="en-US" dirty="0"/>
          </a:p>
        </p:txBody>
      </p:sp>
    </p:spTree>
    <p:extLst>
      <p:ext uri="{BB962C8B-B14F-4D97-AF65-F5344CB8AC3E}">
        <p14:creationId xmlns:p14="http://schemas.microsoft.com/office/powerpoint/2010/main" val="843390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mph" presetSubtype="0" grpId="1" nodeType="clickEffect">
                                  <p:stCondLst>
                                    <p:cond delay="0"/>
                                  </p:stCondLst>
                                  <p:childTnLst>
                                    <p:set>
                                      <p:cBhvr rctx="PPT">
                                        <p:cTn id="18" dur="indefinite"/>
                                        <p:tgtEl>
                                          <p:spTgt spid="2">
                                            <p:txEl>
                                              <p:pRg st="2" end="2"/>
                                            </p:txEl>
                                          </p:spTgt>
                                        </p:tgtEl>
                                        <p:attrNameLst>
                                          <p:attrName>style.opacity</p:attrName>
                                        </p:attrNameLst>
                                      </p:cBhvr>
                                      <p:to>
                                        <p:strVal val="0.5"/>
                                      </p:to>
                                    </p:set>
                                    <p:animEffect filter="image" prLst="opacity: 0.5">
                                      <p:cBhvr rctx="IE">
                                        <p:cTn id="19" dur="indefinite"/>
                                        <p:tgtEl>
                                          <p:spTgt spid="2">
                                            <p:txEl>
                                              <p:pRg st="2" end="2"/>
                                            </p:txEl>
                                          </p:spTgt>
                                        </p:tgtEl>
                                      </p:cBhvr>
                                    </p:animEffect>
                                  </p:childTnLst>
                                </p:cTn>
                              </p:par>
                              <p:par>
                                <p:cTn id="20" presetID="9" presetClass="emph" presetSubtype="0" grpId="1" nodeType="withEffect">
                                  <p:stCondLst>
                                    <p:cond delay="0"/>
                                  </p:stCondLst>
                                  <p:childTnLst>
                                    <p:set>
                                      <p:cBhvr rctx="PPT">
                                        <p:cTn id="21" dur="indefinite"/>
                                        <p:tgtEl>
                                          <p:spTgt spid="2">
                                            <p:txEl>
                                              <p:pRg st="3" end="3"/>
                                            </p:txEl>
                                          </p:spTgt>
                                        </p:tgtEl>
                                        <p:attrNameLst>
                                          <p:attrName>style.opacity</p:attrName>
                                        </p:attrNameLst>
                                      </p:cBhvr>
                                      <p:to>
                                        <p:strVal val="0.5"/>
                                      </p:to>
                                    </p:set>
                                    <p:animEffect filter="image" prLst="opacity: 0.5">
                                      <p:cBhvr rctx="IE">
                                        <p:cTn id="22" dur="indefinite"/>
                                        <p:tgtEl>
                                          <p:spTgt spid="2">
                                            <p:txEl>
                                              <p:pRg st="3" end="3"/>
                                            </p:txEl>
                                          </p:spTgt>
                                        </p:tgtEl>
                                      </p:cBhvr>
                                    </p:animEffect>
                                  </p:childTnLst>
                                </p:cTn>
                              </p:par>
                              <p:par>
                                <p:cTn id="23" presetID="9" presetClass="emph" presetSubtype="0" grpId="1" nodeType="withEffect">
                                  <p:stCondLst>
                                    <p:cond delay="0"/>
                                  </p:stCondLst>
                                  <p:childTnLst>
                                    <p:set>
                                      <p:cBhvr rctx="PPT">
                                        <p:cTn id="24" dur="indefinite"/>
                                        <p:tgtEl>
                                          <p:spTgt spid="2">
                                            <p:txEl>
                                              <p:pRg st="4" end="4"/>
                                            </p:txEl>
                                          </p:spTgt>
                                        </p:tgtEl>
                                        <p:attrNameLst>
                                          <p:attrName>style.opacity</p:attrName>
                                        </p:attrNameLst>
                                      </p:cBhvr>
                                      <p:to>
                                        <p:strVal val="0.5"/>
                                      </p:to>
                                    </p:set>
                                    <p:animEffect filter="image" prLst="opacity: 0.5">
                                      <p:cBhvr rctx="IE">
                                        <p:cTn id="25" dur="indefinite"/>
                                        <p:tgtEl>
                                          <p:spTgt spid="2">
                                            <p:txEl>
                                              <p:pRg st="4" end="4"/>
                                            </p:txEl>
                                          </p:spTgt>
                                        </p:tgtEl>
                                      </p:cBhvr>
                                    </p:animEffect>
                                  </p:childTnLst>
                                </p:cTn>
                              </p:par>
                              <p:par>
                                <p:cTn id="26" presetID="9" presetClass="emph" presetSubtype="0" grpId="1" nodeType="withEffect">
                                  <p:stCondLst>
                                    <p:cond delay="0"/>
                                  </p:stCondLst>
                                  <p:childTnLst>
                                    <p:set>
                                      <p:cBhvr rctx="PPT">
                                        <p:cTn id="27" dur="indefinite"/>
                                        <p:tgtEl>
                                          <p:spTgt spid="2">
                                            <p:txEl>
                                              <p:pRg st="5" end="5"/>
                                            </p:txEl>
                                          </p:spTgt>
                                        </p:tgtEl>
                                        <p:attrNameLst>
                                          <p:attrName>style.opacity</p:attrName>
                                        </p:attrNameLst>
                                      </p:cBhvr>
                                      <p:to>
                                        <p:strVal val="0.5"/>
                                      </p:to>
                                    </p:set>
                                    <p:animEffect filter="image" prLst="opacity: 0.5">
                                      <p:cBhvr rctx="IE">
                                        <p:cTn id="28" dur="indefinite"/>
                                        <p:tgtEl>
                                          <p:spTgt spid="2">
                                            <p:txEl>
                                              <p:pRg st="5" end="5"/>
                                            </p:txEl>
                                          </p:spTgt>
                                        </p:tgtEl>
                                      </p:cBhvr>
                                    </p:animEffect>
                                  </p:childTnLst>
                                </p:cTn>
                              </p:par>
                              <p:par>
                                <p:cTn id="29" presetID="1" presetClass="entr" presetSubtype="0" fill="hold" grpId="0" nodeType="with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69949"/>
            <a:ext cx="7886699" cy="6488052"/>
          </a:xfrm>
        </p:spPr>
        <p:txBody>
          <a:bodyPr>
            <a:normAutofit lnSpcReduction="10000"/>
          </a:bodyPr>
          <a:lstStyle/>
          <a:p>
            <a:pPr lvl="1"/>
            <a:r>
              <a:rPr lang="en-US" dirty="0" smtClean="0"/>
              <a:t>The Charge to Look to Abraham and Sarah (51:2a)</a:t>
            </a:r>
          </a:p>
          <a:p>
            <a:pPr lvl="1"/>
            <a:r>
              <a:rPr lang="en-US" dirty="0" smtClean="0"/>
              <a:t>The Reason to Look (51:2b–3): </a:t>
            </a:r>
          </a:p>
          <a:p>
            <a:pPr lvl="2"/>
            <a:r>
              <a:rPr lang="en-US" dirty="0" smtClean="0"/>
              <a:t>From one to many by faith in God’s ability (51:2b)</a:t>
            </a:r>
          </a:p>
          <a:p>
            <a:pPr lvl="3"/>
            <a:r>
              <a:rPr lang="en-US" u="sng" dirty="0" smtClean="0"/>
              <a:t>Gen 17:5–6</a:t>
            </a:r>
            <a:r>
              <a:rPr lang="en-US" dirty="0" smtClean="0"/>
              <a:t>. No </a:t>
            </a:r>
            <a:r>
              <a:rPr lang="en-US" dirty="0"/>
              <a:t>longer shall your name be called Abram, but your name shall be Abraham,</a:t>
            </a:r>
            <a:r>
              <a:rPr lang="en-US" i="1" dirty="0"/>
              <a:t> </a:t>
            </a:r>
            <a:r>
              <a:rPr lang="en-US" dirty="0"/>
              <a:t>for I have made you the father of a multitude of nations. </a:t>
            </a:r>
            <a:r>
              <a:rPr lang="en-US" baseline="30000" dirty="0" smtClean="0"/>
              <a:t>6</a:t>
            </a:r>
            <a:r>
              <a:rPr lang="en-US" dirty="0" smtClean="0"/>
              <a:t> </a:t>
            </a:r>
            <a:r>
              <a:rPr lang="en-US" dirty="0"/>
              <a:t>I will make you exceedingly fruitful, and I will make you into nations, and kings shall come from you</a:t>
            </a:r>
            <a:r>
              <a:rPr lang="en-US" dirty="0" smtClean="0"/>
              <a:t>.</a:t>
            </a:r>
          </a:p>
          <a:p>
            <a:pPr lvl="3"/>
            <a:r>
              <a:rPr lang="en-US" u="sng" dirty="0" smtClean="0"/>
              <a:t>Rom 4:18–21</a:t>
            </a:r>
            <a:r>
              <a:rPr lang="en-US" dirty="0" smtClean="0"/>
              <a:t>. In </a:t>
            </a:r>
            <a:r>
              <a:rPr lang="en-US" dirty="0"/>
              <a:t>hope </a:t>
            </a:r>
            <a:r>
              <a:rPr lang="en-US" dirty="0" smtClean="0"/>
              <a:t>[Abraham] believed </a:t>
            </a:r>
            <a:r>
              <a:rPr lang="en-US" dirty="0"/>
              <a:t>against hope, that he should become the father of many nations, as he had been told, “So shall your offspring be.” </a:t>
            </a:r>
            <a:r>
              <a:rPr lang="en-US" baseline="30000" dirty="0" smtClean="0"/>
              <a:t>19</a:t>
            </a:r>
            <a:r>
              <a:rPr lang="en-US" dirty="0" smtClean="0"/>
              <a:t> </a:t>
            </a:r>
            <a:r>
              <a:rPr lang="en-US" dirty="0"/>
              <a:t>He did not weaken in faith when he considered his own body, which was as good as dead (since he was about a hundred years old), or when he considered the barrenness of Sarah’s womb. </a:t>
            </a:r>
            <a:r>
              <a:rPr lang="en-US" baseline="30000" dirty="0" smtClean="0"/>
              <a:t>20</a:t>
            </a:r>
            <a:r>
              <a:rPr lang="en-US" dirty="0" smtClean="0"/>
              <a:t> </a:t>
            </a:r>
            <a:r>
              <a:rPr lang="en-US" dirty="0"/>
              <a:t>No unbelief made him waver concerning the promise of God, but he grew strong in his faith as he gave glory to God, </a:t>
            </a:r>
            <a:r>
              <a:rPr lang="en-US" baseline="30000" dirty="0" smtClean="0"/>
              <a:t>21</a:t>
            </a:r>
            <a:r>
              <a:rPr lang="en-US" dirty="0" smtClean="0"/>
              <a:t> </a:t>
            </a:r>
            <a:r>
              <a:rPr lang="en-US" dirty="0"/>
              <a:t>fully convinced that God was able to do what he had promised</a:t>
            </a:r>
            <a:r>
              <a:rPr lang="en-US" dirty="0" smtClean="0"/>
              <a:t>.</a:t>
            </a:r>
            <a:endParaRPr lang="en-US" u="sng" dirty="0" smtClean="0"/>
          </a:p>
          <a:p>
            <a:pPr lvl="2"/>
            <a:endParaRPr lang="en-US" u="sng" dirty="0" smtClean="0"/>
          </a:p>
          <a:p>
            <a:pPr lvl="1"/>
            <a:endParaRPr lang="en-US" dirty="0"/>
          </a:p>
        </p:txBody>
      </p:sp>
    </p:spTree>
    <p:extLst>
      <p:ext uri="{BB962C8B-B14F-4D97-AF65-F5344CB8AC3E}">
        <p14:creationId xmlns:p14="http://schemas.microsoft.com/office/powerpoint/2010/main" val="1545753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1" nodeType="clickEffect">
                                  <p:stCondLst>
                                    <p:cond delay="0"/>
                                  </p:stCondLst>
                                  <p:childTnLst>
                                    <p:set>
                                      <p:cBhvr rctx="PPT">
                                        <p:cTn id="6" dur="indefinite"/>
                                        <p:tgtEl>
                                          <p:spTgt spid="2">
                                            <p:txEl>
                                              <p:pRg st="0" end="0"/>
                                            </p:txEl>
                                          </p:spTgt>
                                        </p:tgtEl>
                                        <p:attrNameLst>
                                          <p:attrName>style.opacity</p:attrName>
                                        </p:attrNameLst>
                                      </p:cBhvr>
                                      <p:to>
                                        <p:strVal val="0.5"/>
                                      </p:to>
                                    </p:set>
                                    <p:animEffect filter="image" prLst="opacity: 0.5">
                                      <p:cBhvr rctx="IE">
                                        <p:cTn id="7" dur="indefinite"/>
                                        <p:tgtEl>
                                          <p:spTgt spid="2">
                                            <p:txEl>
                                              <p:pRg st="0" end="0"/>
                                            </p:tx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9" presetClass="emph" presetSubtype="0" grpId="1" nodeType="clickEffect">
                                  <p:stCondLst>
                                    <p:cond delay="0"/>
                                  </p:stCondLst>
                                  <p:childTnLst>
                                    <p:set>
                                      <p:cBhvr rctx="PPT">
                                        <p:cTn id="19" dur="indefinite"/>
                                        <p:tgtEl>
                                          <p:spTgt spid="2">
                                            <p:txEl>
                                              <p:pRg st="3" end="3"/>
                                            </p:txEl>
                                          </p:spTgt>
                                        </p:tgtEl>
                                        <p:attrNameLst>
                                          <p:attrName>style.opacity</p:attrName>
                                        </p:attrNameLst>
                                      </p:cBhvr>
                                      <p:to>
                                        <p:strVal val="0.5"/>
                                      </p:to>
                                    </p:set>
                                    <p:animEffect filter="image" prLst="opacity: 0.5">
                                      <p:cBhvr rctx="IE">
                                        <p:cTn id="20" dur="indefinite"/>
                                        <p:tgtEl>
                                          <p:spTgt spid="2">
                                            <p:txEl>
                                              <p:pRg st="3" end="3"/>
                                            </p:txEl>
                                          </p:spTgt>
                                        </p:tgtEl>
                                      </p:cBhvr>
                                    </p:animEffect>
                                  </p:childTnLst>
                                </p:cTn>
                              </p:par>
                              <p:par>
                                <p:cTn id="21" presetID="1" presetClass="entr" presetSubtype="0" fill="hold" grpId="0"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69949"/>
            <a:ext cx="7886699" cy="6488052"/>
          </a:xfrm>
        </p:spPr>
        <p:txBody>
          <a:bodyPr>
            <a:normAutofit/>
          </a:bodyPr>
          <a:lstStyle/>
          <a:p>
            <a:pPr lvl="3"/>
            <a:r>
              <a:rPr lang="en-US" u="sng" dirty="0" err="1" smtClean="0"/>
              <a:t>Heb</a:t>
            </a:r>
            <a:r>
              <a:rPr lang="en-US" u="sng" dirty="0" smtClean="0"/>
              <a:t> 11:11–12</a:t>
            </a:r>
            <a:r>
              <a:rPr lang="en-US" dirty="0" smtClean="0"/>
              <a:t>. By </a:t>
            </a:r>
            <a:r>
              <a:rPr lang="en-US" dirty="0"/>
              <a:t>faith Sarah herself received power to conceive, even when she was past the age, since she considered him faithful who had promised. </a:t>
            </a:r>
            <a:r>
              <a:rPr lang="en-US" baseline="30000" dirty="0" smtClean="0"/>
              <a:t>12</a:t>
            </a:r>
            <a:r>
              <a:rPr lang="en-US" dirty="0" smtClean="0"/>
              <a:t> </a:t>
            </a:r>
            <a:r>
              <a:rPr lang="en-US" dirty="0"/>
              <a:t>Therefore from one man, and him as good as dead, were born descendants as many as the stars of heaven and as many as the innumerable grains of sand by the seashore</a:t>
            </a:r>
            <a:r>
              <a:rPr lang="en-US" dirty="0" smtClean="0"/>
              <a:t>.</a:t>
            </a:r>
          </a:p>
          <a:p>
            <a:pPr lvl="3"/>
            <a:r>
              <a:rPr lang="en-US" u="sng" dirty="0" smtClean="0"/>
              <a:t>Gen 15:5–6</a:t>
            </a:r>
            <a:r>
              <a:rPr lang="en-US" dirty="0" smtClean="0"/>
              <a:t>. And [the LORD] brought [Abram] outside </a:t>
            </a:r>
            <a:r>
              <a:rPr lang="en-US" dirty="0"/>
              <a:t>and said, “Look toward heaven, and number the stars, if you are able to number them.” Then he said to him, “So shall your offspring be.” </a:t>
            </a:r>
            <a:r>
              <a:rPr lang="en-US" baseline="30000" dirty="0" smtClean="0"/>
              <a:t>6</a:t>
            </a:r>
            <a:r>
              <a:rPr lang="en-US" dirty="0" smtClean="0"/>
              <a:t> </a:t>
            </a:r>
            <a:r>
              <a:rPr lang="en-US" dirty="0"/>
              <a:t>And he believed the LORD, and he counted it to him as righteousness.</a:t>
            </a:r>
          </a:p>
          <a:p>
            <a:pPr lvl="3"/>
            <a:endParaRPr lang="en-US" dirty="0"/>
          </a:p>
          <a:p>
            <a:pPr lvl="2"/>
            <a:endParaRPr lang="en-US" u="sng" dirty="0" smtClean="0"/>
          </a:p>
          <a:p>
            <a:pPr lvl="1"/>
            <a:endParaRPr lang="en-US" dirty="0"/>
          </a:p>
        </p:txBody>
      </p:sp>
    </p:spTree>
    <p:extLst>
      <p:ext uri="{BB962C8B-B14F-4D97-AF65-F5344CB8AC3E}">
        <p14:creationId xmlns:p14="http://schemas.microsoft.com/office/powerpoint/2010/main" val="1204840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1" nodeType="clickEffect">
                                  <p:stCondLst>
                                    <p:cond delay="0"/>
                                  </p:stCondLst>
                                  <p:childTnLst>
                                    <p:set>
                                      <p:cBhvr rctx="PPT">
                                        <p:cTn id="6" dur="indefinite"/>
                                        <p:tgtEl>
                                          <p:spTgt spid="2">
                                            <p:txEl>
                                              <p:pRg st="0" end="0"/>
                                            </p:txEl>
                                          </p:spTgt>
                                        </p:tgtEl>
                                        <p:attrNameLst>
                                          <p:attrName>style.opacity</p:attrName>
                                        </p:attrNameLst>
                                      </p:cBhvr>
                                      <p:to>
                                        <p:strVal val="0.5"/>
                                      </p:to>
                                    </p:set>
                                    <p:animEffect filter="image" prLst="opacity: 0.5">
                                      <p:cBhvr rctx="IE">
                                        <p:cTn id="7" dur="indefinite"/>
                                        <p:tgtEl>
                                          <p:spTgt spid="2">
                                            <p:txEl>
                                              <p:pRg st="0" end="0"/>
                                            </p:tx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69949"/>
            <a:ext cx="7886699" cy="6488052"/>
          </a:xfrm>
        </p:spPr>
        <p:txBody>
          <a:bodyPr>
            <a:normAutofit/>
          </a:bodyPr>
          <a:lstStyle/>
          <a:p>
            <a:pPr lvl="2"/>
            <a:r>
              <a:rPr lang="en-US" dirty="0" smtClean="0"/>
              <a:t>The lasting significance (51:3)</a:t>
            </a:r>
          </a:p>
          <a:p>
            <a:pPr lvl="3"/>
            <a:r>
              <a:rPr lang="en-US" dirty="0" smtClean="0"/>
              <a:t>YHWH will comfort Zion.</a:t>
            </a:r>
          </a:p>
          <a:p>
            <a:pPr lvl="4"/>
            <a:r>
              <a:rPr lang="en-US" u="sng" dirty="0" smtClean="0"/>
              <a:t>Isa 40:1–2</a:t>
            </a:r>
            <a:r>
              <a:rPr lang="en-US" dirty="0" smtClean="0"/>
              <a:t>. Comfort, comfort my people, says your God. </a:t>
            </a:r>
            <a:r>
              <a:rPr lang="en-US" baseline="30000" dirty="0" smtClean="0"/>
              <a:t>2</a:t>
            </a:r>
            <a:r>
              <a:rPr lang="en-US" dirty="0" smtClean="0"/>
              <a:t> Speak tenderly to Jerusalem, and cry to her that her warfare is ended, that her iniquity is pardoned, that she has received from the LORD’s hand double for all her sins. </a:t>
            </a:r>
          </a:p>
          <a:p>
            <a:pPr lvl="4"/>
            <a:r>
              <a:rPr lang="en-US" u="sng" dirty="0" smtClean="0"/>
              <a:t>Isa 52:9–10</a:t>
            </a:r>
            <a:r>
              <a:rPr lang="en-US" dirty="0" smtClean="0"/>
              <a:t>.</a:t>
            </a:r>
          </a:p>
          <a:p>
            <a:pPr lvl="1"/>
            <a:endParaRPr lang="en-US" dirty="0"/>
          </a:p>
        </p:txBody>
      </p:sp>
    </p:spTree>
    <p:extLst>
      <p:ext uri="{BB962C8B-B14F-4D97-AF65-F5344CB8AC3E}">
        <p14:creationId xmlns:p14="http://schemas.microsoft.com/office/powerpoint/2010/main" val="1173533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rctx="PPT">
                                        <p:cTn id="10" dur="indefinite"/>
                                        <p:tgtEl>
                                          <p:spTgt spid="2">
                                            <p:txEl>
                                              <p:pRg st="2" end="2"/>
                                            </p:txEl>
                                          </p:spTgt>
                                        </p:tgtEl>
                                        <p:attrNameLst>
                                          <p:attrName>style.opacity</p:attrName>
                                        </p:attrNameLst>
                                      </p:cBhvr>
                                      <p:to>
                                        <p:strVal val="0.5"/>
                                      </p:to>
                                    </p:set>
                                    <p:animEffect filter="image" prLst="opacity: 0.5">
                                      <p:cBhvr rctx="IE">
                                        <p:cTn id="11" dur="indefinite"/>
                                        <p:tgtEl>
                                          <p:spTgt spid="2">
                                            <p:txEl>
                                              <p:pRg st="2" end="2"/>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69949"/>
            <a:ext cx="7886699" cy="6488052"/>
          </a:xfrm>
        </p:spPr>
        <p:txBody>
          <a:bodyPr>
            <a:normAutofit lnSpcReduction="10000"/>
          </a:bodyPr>
          <a:lstStyle/>
          <a:p>
            <a:pPr lvl="3"/>
            <a:r>
              <a:rPr lang="en-US" dirty="0" smtClean="0"/>
              <a:t>YHWH will make her like God’s garden in Eden.</a:t>
            </a:r>
          </a:p>
          <a:p>
            <a:pPr lvl="4"/>
            <a:r>
              <a:rPr lang="en-US" u="sng" dirty="0" smtClean="0"/>
              <a:t>Isa 58:11</a:t>
            </a:r>
            <a:r>
              <a:rPr lang="en-US" dirty="0" smtClean="0"/>
              <a:t>. </a:t>
            </a:r>
            <a:r>
              <a:rPr lang="en-US" dirty="0"/>
              <a:t>And the LORD will guide you continually and satisfy your desire in scorched places and make your bones strong; and you shall be like a watered garden, like a spring of water, whose waters do not fail.</a:t>
            </a:r>
          </a:p>
          <a:p>
            <a:pPr lvl="4"/>
            <a:r>
              <a:rPr lang="en-US" u="sng" dirty="0" err="1" smtClean="0"/>
              <a:t>Ezek</a:t>
            </a:r>
            <a:r>
              <a:rPr lang="en-US" u="sng" dirty="0" smtClean="0"/>
              <a:t> 36:35</a:t>
            </a:r>
            <a:r>
              <a:rPr lang="en-US" dirty="0" smtClean="0"/>
              <a:t>. And </a:t>
            </a:r>
            <a:r>
              <a:rPr lang="en-US" dirty="0"/>
              <a:t>they will say, </a:t>
            </a:r>
            <a:r>
              <a:rPr lang="en-US" dirty="0" smtClean="0"/>
              <a:t>“This </a:t>
            </a:r>
            <a:r>
              <a:rPr lang="en-US" dirty="0"/>
              <a:t>land that was desolate has become like the garden of Eden, and the waste and desolate and ruined cities are now fortified and inhabited</a:t>
            </a:r>
            <a:r>
              <a:rPr lang="en-US" dirty="0" smtClean="0"/>
              <a:t>.”</a:t>
            </a:r>
          </a:p>
          <a:p>
            <a:pPr lvl="4"/>
            <a:r>
              <a:rPr lang="en-US" u="sng" dirty="0" smtClean="0"/>
              <a:t>Rev 22:1–3</a:t>
            </a:r>
            <a:r>
              <a:rPr lang="en-US" dirty="0" smtClean="0"/>
              <a:t>. Then </a:t>
            </a:r>
            <a:r>
              <a:rPr lang="en-US" dirty="0"/>
              <a:t>the angel showed me the river of the water of life, bright as crystal, flowing from the throne of God and of the Lamb </a:t>
            </a:r>
            <a:r>
              <a:rPr lang="en-US" baseline="30000" dirty="0" smtClean="0"/>
              <a:t>2</a:t>
            </a:r>
            <a:r>
              <a:rPr lang="en-US" dirty="0" smtClean="0"/>
              <a:t> </a:t>
            </a:r>
            <a:r>
              <a:rPr lang="en-US" dirty="0"/>
              <a:t>through the middle of the street of the city; also, on either side of the river, the tree of life with its twelve kinds of fruit, yielding its fruit each month. The leaves of the tree were for the healing of the nations. </a:t>
            </a:r>
            <a:r>
              <a:rPr lang="en-US" baseline="30000" dirty="0" smtClean="0"/>
              <a:t>3</a:t>
            </a:r>
            <a:r>
              <a:rPr lang="en-US" dirty="0" smtClean="0"/>
              <a:t> </a:t>
            </a:r>
            <a:r>
              <a:rPr lang="en-US" dirty="0"/>
              <a:t>No longer will there be anything accursed, but the throne of God and of the Lamb will be in it, and his servants will worship him</a:t>
            </a:r>
            <a:r>
              <a:rPr lang="en-US" dirty="0" smtClean="0"/>
              <a:t>.</a:t>
            </a:r>
            <a:endParaRPr lang="en-US" dirty="0"/>
          </a:p>
          <a:p>
            <a:pPr lvl="4"/>
            <a:endParaRPr lang="en-US" dirty="0" smtClean="0"/>
          </a:p>
          <a:p>
            <a:pPr lvl="1"/>
            <a:endParaRPr lang="en-US" dirty="0"/>
          </a:p>
        </p:txBody>
      </p:sp>
    </p:spTree>
    <p:extLst>
      <p:ext uri="{BB962C8B-B14F-4D97-AF65-F5344CB8AC3E}">
        <p14:creationId xmlns:p14="http://schemas.microsoft.com/office/powerpoint/2010/main" val="1611909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rctx="PPT">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mph" presetSubtype="0" nodeType="clickEffect">
                                  <p:stCondLst>
                                    <p:cond delay="0"/>
                                  </p:stCondLst>
                                  <p:childTnLst>
                                    <p:set>
                                      <p:cBhvr rctx="PPT">
                                        <p:cTn id="17" dur="indefinite"/>
                                        <p:tgtEl>
                                          <p:spTgt spid="2">
                                            <p:txEl>
                                              <p:pRg st="2" end="2"/>
                                            </p:txEl>
                                          </p:spTgt>
                                        </p:tgtEl>
                                        <p:attrNameLst>
                                          <p:attrName>style.opacity</p:attrName>
                                        </p:attrNameLst>
                                      </p:cBhvr>
                                      <p:to>
                                        <p:strVal val="0.5"/>
                                      </p:to>
                                    </p:set>
                                    <p:animEffect filter="image" prLst="opacity: 0.5">
                                      <p:cBhvr rctx="IE">
                                        <p:cTn id="18" dur="indefinite"/>
                                        <p:tgtEl>
                                          <p:spTgt spid="2">
                                            <p:txEl>
                                              <p:pRg st="2" end="2"/>
                                            </p:txEl>
                                          </p:spTgt>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69949"/>
            <a:ext cx="7886699" cy="6488052"/>
          </a:xfrm>
        </p:spPr>
        <p:txBody>
          <a:bodyPr>
            <a:normAutofit lnSpcReduction="10000"/>
          </a:bodyPr>
          <a:lstStyle/>
          <a:p>
            <a:pPr lvl="3"/>
            <a:r>
              <a:rPr lang="en-US" dirty="0" smtClean="0"/>
              <a:t>Those in Zion will express joy, gladness, thanksgiving, and song.</a:t>
            </a:r>
          </a:p>
          <a:p>
            <a:pPr lvl="4"/>
            <a:r>
              <a:rPr lang="en-US" u="sng" dirty="0" smtClean="0"/>
              <a:t>Isa 35:10</a:t>
            </a:r>
            <a:r>
              <a:rPr lang="en-US" dirty="0" smtClean="0"/>
              <a:t>. And </a:t>
            </a:r>
            <a:r>
              <a:rPr lang="en-US" dirty="0"/>
              <a:t>the ransomed of the LORD shall return and come to Zion with singing; everlasting joy shall be upon their heads; they shall obtain gladness and joy, and sorrow and sighing shall flee away</a:t>
            </a:r>
            <a:r>
              <a:rPr lang="en-US" dirty="0" smtClean="0"/>
              <a:t>.</a:t>
            </a:r>
          </a:p>
          <a:p>
            <a:pPr lvl="4"/>
            <a:r>
              <a:rPr lang="en-US" u="sng" dirty="0" smtClean="0"/>
              <a:t>Isa 65:18–19</a:t>
            </a:r>
            <a:r>
              <a:rPr lang="en-US" dirty="0" smtClean="0"/>
              <a:t>. But </a:t>
            </a:r>
            <a:r>
              <a:rPr lang="en-US" dirty="0"/>
              <a:t>be glad and rejoice forever in that which I create; for behold, I create Jerusalem to be a joy, and her people to be a gladness. </a:t>
            </a:r>
            <a:r>
              <a:rPr lang="en-US" baseline="30000" dirty="0" smtClean="0"/>
              <a:t>19</a:t>
            </a:r>
            <a:r>
              <a:rPr lang="en-US" dirty="0" smtClean="0"/>
              <a:t> </a:t>
            </a:r>
            <a:r>
              <a:rPr lang="en-US" dirty="0"/>
              <a:t>I will rejoice in Jerusalem and be glad in my people; no more shall be heard in it the sound of weeping and the cry of distress.</a:t>
            </a:r>
          </a:p>
          <a:p>
            <a:pPr lvl="4"/>
            <a:r>
              <a:rPr lang="en-US" u="sng" dirty="0" err="1" smtClean="0"/>
              <a:t>Zeph</a:t>
            </a:r>
            <a:r>
              <a:rPr lang="en-US" u="sng" dirty="0" smtClean="0"/>
              <a:t> 3:14, 17</a:t>
            </a:r>
            <a:r>
              <a:rPr lang="en-US" dirty="0" smtClean="0"/>
              <a:t>. Sing </a:t>
            </a:r>
            <a:r>
              <a:rPr lang="en-US" dirty="0"/>
              <a:t>aloud, O daughter of Zion; shout, O Israel! Rejoice and exult with all your heart, O daughter of Jerusalem! </a:t>
            </a:r>
            <a:r>
              <a:rPr lang="en-US" dirty="0" smtClean="0"/>
              <a:t>... </a:t>
            </a:r>
            <a:r>
              <a:rPr lang="en-US" baseline="30000" dirty="0" smtClean="0"/>
              <a:t>17</a:t>
            </a:r>
            <a:r>
              <a:rPr lang="en-US" dirty="0" smtClean="0"/>
              <a:t> </a:t>
            </a:r>
            <a:r>
              <a:rPr lang="en-US" dirty="0"/>
              <a:t>The LORD your God is in your midst, a mighty one who will save; he will rejoice over you with gladness; he will quiet you by his love; he will exult over you with loud singing.</a:t>
            </a:r>
          </a:p>
          <a:p>
            <a:pPr lvl="4"/>
            <a:endParaRPr lang="en-US" dirty="0"/>
          </a:p>
          <a:p>
            <a:pPr lvl="4"/>
            <a:endParaRPr lang="en-US" dirty="0" smtClean="0"/>
          </a:p>
          <a:p>
            <a:pPr lvl="1"/>
            <a:endParaRPr lang="en-US" dirty="0"/>
          </a:p>
        </p:txBody>
      </p:sp>
    </p:spTree>
    <p:extLst>
      <p:ext uri="{BB962C8B-B14F-4D97-AF65-F5344CB8AC3E}">
        <p14:creationId xmlns:p14="http://schemas.microsoft.com/office/powerpoint/2010/main" val="842927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rctx="PPT">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mph" presetSubtype="0" nodeType="clickEffect">
                                  <p:stCondLst>
                                    <p:cond delay="0"/>
                                  </p:stCondLst>
                                  <p:childTnLst>
                                    <p:set>
                                      <p:cBhvr rctx="PPT">
                                        <p:cTn id="17" dur="indefinite"/>
                                        <p:tgtEl>
                                          <p:spTgt spid="2">
                                            <p:txEl>
                                              <p:pRg st="2" end="2"/>
                                            </p:txEl>
                                          </p:spTgt>
                                        </p:tgtEl>
                                        <p:attrNameLst>
                                          <p:attrName>style.opacity</p:attrName>
                                        </p:attrNameLst>
                                      </p:cBhvr>
                                      <p:to>
                                        <p:strVal val="0.5"/>
                                      </p:to>
                                    </p:set>
                                    <p:animEffect filter="image" prLst="opacity: 0.5">
                                      <p:cBhvr rctx="IE">
                                        <p:cTn id="18" dur="indefinite"/>
                                        <p:tgtEl>
                                          <p:spTgt spid="2">
                                            <p:txEl>
                                              <p:pRg st="2" end="2"/>
                                            </p:txEl>
                                          </p:spTgt>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126710</TotalTime>
  <Words>1381</Words>
  <Application>Microsoft Macintosh PowerPoint</Application>
  <PresentationFormat>On-screen Show (4:3)</PresentationFormat>
  <Paragraphs>72</Paragraphs>
  <Slides>11</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Courier New</vt:lpstr>
      <vt:lpstr>Wingdings</vt:lpstr>
      <vt:lpstr>Office Theme</vt:lpstr>
      <vt:lpstr>Celebrating the Servant-Savior</vt:lpstr>
      <vt:lpstr>The Structure of Isaiah 51:1–8</vt:lpstr>
      <vt:lpstr>The Structure of Isaiah 51:1–8</vt:lpstr>
      <vt:lpstr>A Charge to Consider How God Can Make Much from Little (51:1–3)</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Bethlehem College and Seminary</Company>
  <LinksUpToDate>false</LinksUpToDate>
  <SharedDoc>false</SharedDoc>
  <HyperlinksChanged>false</HyperlinksChanged>
  <AppVersion>15.0040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Zephaniah</dc:title>
  <dc:creator>Jason DeRouchie</dc:creator>
  <cp:lastModifiedBy>––</cp:lastModifiedBy>
  <cp:revision>1088</cp:revision>
  <dcterms:created xsi:type="dcterms:W3CDTF">2015-09-20T10:17:33Z</dcterms:created>
  <dcterms:modified xsi:type="dcterms:W3CDTF">2017-12-11T18:14:21Z</dcterms:modified>
</cp:coreProperties>
</file>