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8"/>
  </p:notesMasterIdLst>
  <p:sldIdLst>
    <p:sldId id="709" r:id="rId2"/>
    <p:sldId id="710" r:id="rId3"/>
    <p:sldId id="701" r:id="rId4"/>
    <p:sldId id="703" r:id="rId5"/>
    <p:sldId id="705" r:id="rId6"/>
    <p:sldId id="708" r:id="rId7"/>
    <p:sldId id="712" r:id="rId8"/>
    <p:sldId id="711" r:id="rId9"/>
    <p:sldId id="704" r:id="rId10"/>
    <p:sldId id="706" r:id="rId11"/>
    <p:sldId id="707" r:id="rId12"/>
    <p:sldId id="717" r:id="rId13"/>
    <p:sldId id="716" r:id="rId14"/>
    <p:sldId id="714" r:id="rId15"/>
    <p:sldId id="715" r:id="rId16"/>
    <p:sldId id="71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98"/>
    <p:restoredTop sz="93142"/>
  </p:normalViewPr>
  <p:slideViewPr>
    <p:cSldViewPr snapToGrid="0" snapToObjects="1">
      <p:cViewPr>
        <p:scale>
          <a:sx n="127" d="100"/>
          <a:sy n="127" d="100"/>
        </p:scale>
        <p:origin x="168" y="344"/>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11/13/17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989263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7</a:t>
            </a:fld>
            <a:endParaRPr lang="en-US"/>
          </a:p>
        </p:txBody>
      </p:sp>
    </p:spTree>
    <p:extLst>
      <p:ext uri="{BB962C8B-B14F-4D97-AF65-F5344CB8AC3E}">
        <p14:creationId xmlns:p14="http://schemas.microsoft.com/office/powerpoint/2010/main" val="1568630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30000" dirty="0"/>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996612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11/13/17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11/13/17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11/13/17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11/13/17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11/13/17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11/13/17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11/13/17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11/13/17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11/13/17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11/13/17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11/13/17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791520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7"/>
            <a:ext cx="7886699" cy="5500914"/>
          </a:xfrm>
        </p:spPr>
        <p:txBody>
          <a:bodyPr>
            <a:normAutofit fontScale="92500" lnSpcReduction="10000"/>
          </a:bodyPr>
          <a:lstStyle/>
          <a:p>
            <a:r>
              <a:rPr lang="en-US" dirty="0" smtClean="0"/>
              <a:t>The Servant’s Commitment to His Mission of Mercy and Righteousness (50:4–9)</a:t>
            </a:r>
          </a:p>
          <a:p>
            <a:pPr lvl="1"/>
            <a:r>
              <a:rPr lang="en-US" dirty="0" smtClean="0"/>
              <a:t>Initial Reasons for the Servant’s Commitment (50:4–7a)</a:t>
            </a:r>
          </a:p>
          <a:p>
            <a:pPr lvl="2"/>
            <a:r>
              <a:rPr lang="en-US" dirty="0" smtClean="0"/>
              <a:t>Yahweh has equipped him to teach in a way that sustains the weary (50:4).</a:t>
            </a:r>
          </a:p>
          <a:p>
            <a:pPr lvl="2"/>
            <a:r>
              <a:rPr lang="en-US" dirty="0" smtClean="0"/>
              <a:t>Yahweh has empowered him to obey even through suffering and is his help (50:5–7a).</a:t>
            </a:r>
          </a:p>
          <a:p>
            <a:pPr lvl="1"/>
            <a:r>
              <a:rPr lang="en-US" dirty="0" smtClean="0"/>
              <a:t>The Declaration of the Servant’s Commitment (50:7b–d)</a:t>
            </a:r>
          </a:p>
          <a:p>
            <a:pPr lvl="1"/>
            <a:r>
              <a:rPr lang="en-US" dirty="0" smtClean="0"/>
              <a:t>Further Reasons for the Servant’s Commitment (50:8–9)</a:t>
            </a:r>
          </a:p>
          <a:p>
            <a:r>
              <a:rPr lang="en-US" dirty="0" smtClean="0"/>
              <a:t>The Implications of the Servant’s Commitment to His Mission of Mercy and Righteousness (50:10–11)</a:t>
            </a:r>
          </a:p>
          <a:p>
            <a:pPr lvl="1"/>
            <a:endParaRPr lang="en-US" dirty="0"/>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50:4–11</a:t>
            </a:r>
            <a:endParaRPr lang="en-US" dirty="0"/>
          </a:p>
        </p:txBody>
      </p:sp>
    </p:spTree>
    <p:extLst>
      <p:ext uri="{BB962C8B-B14F-4D97-AF65-F5344CB8AC3E}">
        <p14:creationId xmlns:p14="http://schemas.microsoft.com/office/powerpoint/2010/main" val="22210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3000" dirty="0"/>
              <a:t> </a:t>
            </a:r>
            <a:r>
              <a:rPr lang="en-US" sz="3000" dirty="0" smtClean="0"/>
              <a:t>“Set his face like flint”</a:t>
            </a:r>
          </a:p>
          <a:p>
            <a:pPr lvl="1"/>
            <a:r>
              <a:rPr lang="en-US" sz="2600" u="sng" dirty="0" smtClean="0"/>
              <a:t>Isa 42:4</a:t>
            </a:r>
            <a:r>
              <a:rPr lang="en-US" sz="2600" dirty="0" smtClean="0"/>
              <a:t>. He will not grow faint or be discouraged till he has established justice in the earth; and the coastlands wait for his law.</a:t>
            </a:r>
          </a:p>
          <a:p>
            <a:pPr lvl="1"/>
            <a:r>
              <a:rPr lang="en-US" sz="2600" u="sng" dirty="0" smtClean="0"/>
              <a:t>Isa 49:4</a:t>
            </a:r>
            <a:r>
              <a:rPr lang="en-US" sz="2600" dirty="0" smtClean="0"/>
              <a:t>. But I said, “I have labored in vain; I have spent my strength for nothing and vanity; yet surely my right is with the LORD, and my recompense with my God.”</a:t>
            </a:r>
            <a:endParaRPr lang="en-US" sz="2600" u="sng" dirty="0" smtClean="0"/>
          </a:p>
          <a:p>
            <a:pPr lvl="1"/>
            <a:r>
              <a:rPr lang="en-US" sz="2600" u="sng" dirty="0" smtClean="0"/>
              <a:t>Luke 9:51–53</a:t>
            </a:r>
            <a:r>
              <a:rPr lang="en-US" sz="2600" dirty="0" smtClean="0"/>
              <a:t>. When </a:t>
            </a:r>
            <a:r>
              <a:rPr lang="en-US" sz="2600" dirty="0"/>
              <a:t>the days drew near for him to be taken up, he set his face to go to Jerusalem. </a:t>
            </a:r>
            <a:r>
              <a:rPr lang="en-US" sz="2600" baseline="30000" dirty="0" smtClean="0"/>
              <a:t>52</a:t>
            </a:r>
            <a:r>
              <a:rPr lang="en-US" sz="2600" dirty="0" smtClean="0"/>
              <a:t> </a:t>
            </a:r>
            <a:r>
              <a:rPr lang="en-US" sz="2600" dirty="0"/>
              <a:t>And he sent messengers ahead of him, who went and entered a village of the Samaritans, to make preparations for him. </a:t>
            </a:r>
            <a:r>
              <a:rPr lang="en-US" sz="2600" baseline="30000" dirty="0" smtClean="0"/>
              <a:t>53</a:t>
            </a:r>
            <a:r>
              <a:rPr lang="en-US" sz="2600" dirty="0" smtClean="0"/>
              <a:t> </a:t>
            </a:r>
            <a:r>
              <a:rPr lang="en-US" sz="2600" dirty="0"/>
              <a:t>But the people did not receive him, because his face was set toward Jerusalem</a:t>
            </a:r>
            <a:r>
              <a:rPr lang="en-US" sz="2600" dirty="0" smtClean="0"/>
              <a:t>.</a:t>
            </a:r>
            <a:endParaRPr lang="en-US" sz="2600" dirty="0"/>
          </a:p>
          <a:p>
            <a:endParaRPr lang="en-US" dirty="0"/>
          </a:p>
        </p:txBody>
      </p:sp>
      <p:sp>
        <p:nvSpPr>
          <p:cNvPr id="3" name="Title 2"/>
          <p:cNvSpPr>
            <a:spLocks noGrp="1"/>
          </p:cNvSpPr>
          <p:nvPr>
            <p:ph type="title"/>
          </p:nvPr>
        </p:nvSpPr>
        <p:spPr/>
        <p:txBody>
          <a:bodyPr>
            <a:noAutofit/>
          </a:bodyPr>
          <a:lstStyle/>
          <a:p>
            <a:r>
              <a:rPr lang="en-US" sz="3200" dirty="0" smtClean="0"/>
              <a:t>I.B. The Declaration of the Servant’s Commitment to His Mission of Mercy and Righteousness (50:7b–d)</a:t>
            </a:r>
            <a:endParaRPr lang="en-US" sz="3200" dirty="0"/>
          </a:p>
        </p:txBody>
      </p:sp>
    </p:spTree>
    <p:extLst>
      <p:ext uri="{BB962C8B-B14F-4D97-AF65-F5344CB8AC3E}">
        <p14:creationId xmlns:p14="http://schemas.microsoft.com/office/powerpoint/2010/main" val="183920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childTnLst>
                                    <p:set>
                                      <p:cBhvr rctx="PPT">
                                        <p:cTn id="14" dur="indefinite"/>
                                        <p:tgtEl>
                                          <p:spTgt spid="2">
                                            <p:txEl>
                                              <p:pRg st="1" end="1"/>
                                            </p:txEl>
                                          </p:spTgt>
                                        </p:tgtEl>
                                        <p:attrNameLst>
                                          <p:attrName>style.opacity</p:attrName>
                                        </p:attrNameLst>
                                      </p:cBhvr>
                                      <p:to>
                                        <p:strVal val="0.5"/>
                                      </p:to>
                                    </p:set>
                                    <p:animEffect filter="image" prLst="opacity: 0.5">
                                      <p:cBhvr rctx="IE">
                                        <p:cTn id="15" dur="indefinite"/>
                                        <p:tgtEl>
                                          <p:spTgt spid="2">
                                            <p:txEl>
                                              <p:pRg st="1" end="1"/>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grpId="1" nodeType="clickEffect">
                                  <p:stCondLst>
                                    <p:cond delay="0"/>
                                  </p:stCondLst>
                                  <p:childTnLst>
                                    <p:set>
                                      <p:cBhvr rctx="PPT">
                                        <p:cTn id="21" dur="indefinite"/>
                                        <p:tgtEl>
                                          <p:spTgt spid="2">
                                            <p:txEl>
                                              <p:pRg st="2" end="2"/>
                                            </p:txEl>
                                          </p:spTgt>
                                        </p:tgtEl>
                                        <p:attrNameLst>
                                          <p:attrName>style.opacity</p:attrName>
                                        </p:attrNameLst>
                                      </p:cBhvr>
                                      <p:to>
                                        <p:strVal val="0.5"/>
                                      </p:to>
                                    </p:set>
                                    <p:animEffect filter="image" prLst="opacity: 0.5">
                                      <p:cBhvr rctx="IE">
                                        <p:cTn id="22" dur="indefinite"/>
                                        <p:tgtEl>
                                          <p:spTgt spid="2">
                                            <p:txEl>
                                              <p:pRg st="2" end="2"/>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The nearness of the Servant’s judicial advocate supplies boldness to invite any accusers to approach (50:8).</a:t>
            </a:r>
          </a:p>
          <a:p>
            <a:pPr lvl="1"/>
            <a:r>
              <a:rPr lang="en-US" dirty="0" smtClean="0"/>
              <a:t>Many accused Jesus, but Pilate found nothing in him worthy of death.</a:t>
            </a:r>
          </a:p>
          <a:p>
            <a:pPr lvl="2"/>
            <a:r>
              <a:rPr lang="en-US" u="sng" dirty="0" smtClean="0"/>
              <a:t>Luke 23:4, 10, 14–15</a:t>
            </a:r>
            <a:r>
              <a:rPr lang="en-US" dirty="0" smtClean="0"/>
              <a:t>. </a:t>
            </a:r>
            <a:r>
              <a:rPr lang="en-US" dirty="0"/>
              <a:t>Then Pilate said to the chief priests and the crowds, “I find no guilt in this man.” </a:t>
            </a:r>
            <a:r>
              <a:rPr lang="mr-IN" dirty="0" smtClean="0"/>
              <a:t>…</a:t>
            </a:r>
            <a:r>
              <a:rPr lang="en-US" dirty="0" smtClean="0"/>
              <a:t> </a:t>
            </a:r>
            <a:r>
              <a:rPr lang="en-US" baseline="30000" dirty="0" smtClean="0"/>
              <a:t>10</a:t>
            </a:r>
            <a:r>
              <a:rPr lang="en-US" dirty="0" smtClean="0"/>
              <a:t> Then </a:t>
            </a:r>
            <a:r>
              <a:rPr lang="en-US" dirty="0"/>
              <a:t>chief priests and the scribes stood by, vehemently accusing </a:t>
            </a:r>
            <a:r>
              <a:rPr lang="en-US" dirty="0" smtClean="0"/>
              <a:t>him</a:t>
            </a:r>
            <a:r>
              <a:rPr lang="mr-IN" dirty="0" smtClean="0"/>
              <a:t>…</a:t>
            </a:r>
            <a:r>
              <a:rPr lang="en-US" dirty="0" smtClean="0"/>
              <a:t>. </a:t>
            </a:r>
            <a:r>
              <a:rPr lang="en-US" baseline="30000" dirty="0" smtClean="0"/>
              <a:t>14</a:t>
            </a:r>
            <a:r>
              <a:rPr lang="en-US" dirty="0" smtClean="0"/>
              <a:t> And [Pilate] said </a:t>
            </a:r>
            <a:r>
              <a:rPr lang="en-US" dirty="0"/>
              <a:t>to them, “You brought me this man as one who was misleading the people. And after examining him before you, behold, I did not find this man guilty of any of your charges against him. </a:t>
            </a:r>
            <a:r>
              <a:rPr lang="en-US" baseline="30000" dirty="0" smtClean="0"/>
              <a:t>15</a:t>
            </a:r>
            <a:r>
              <a:rPr lang="en-US" dirty="0" smtClean="0"/>
              <a:t> </a:t>
            </a:r>
            <a:r>
              <a:rPr lang="en-US" dirty="0"/>
              <a:t>Neither did Herod, for he sent him back to us. Look, nothing deserving death has been done by him. </a:t>
            </a:r>
          </a:p>
        </p:txBody>
      </p:sp>
      <p:sp>
        <p:nvSpPr>
          <p:cNvPr id="3" name="Title 2"/>
          <p:cNvSpPr>
            <a:spLocks noGrp="1"/>
          </p:cNvSpPr>
          <p:nvPr>
            <p:ph type="title"/>
          </p:nvPr>
        </p:nvSpPr>
        <p:spPr/>
        <p:txBody>
          <a:bodyPr>
            <a:noAutofit/>
          </a:bodyPr>
          <a:lstStyle/>
          <a:p>
            <a:r>
              <a:rPr lang="en-US" sz="3200" dirty="0"/>
              <a:t>I.C. Further Reasons for the Servant’s Commitment to His Mission of Mercy and Righteousness (50:7b–d)</a:t>
            </a:r>
          </a:p>
        </p:txBody>
      </p:sp>
    </p:spTree>
    <p:extLst>
      <p:ext uri="{BB962C8B-B14F-4D97-AF65-F5344CB8AC3E}">
        <p14:creationId xmlns:p14="http://schemas.microsoft.com/office/powerpoint/2010/main" val="131708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753"/>
            <a:ext cx="7886699" cy="6414247"/>
          </a:xfrm>
        </p:spPr>
        <p:txBody>
          <a:bodyPr>
            <a:normAutofit lnSpcReduction="10000"/>
          </a:bodyPr>
          <a:lstStyle/>
          <a:p>
            <a:pPr lvl="1"/>
            <a:r>
              <a:rPr lang="en-US" dirty="0" smtClean="0"/>
              <a:t>Many affirmed his absolute innocence.</a:t>
            </a:r>
          </a:p>
          <a:p>
            <a:pPr lvl="2"/>
            <a:r>
              <a:rPr lang="en-US" b="1" i="1" dirty="0" smtClean="0"/>
              <a:t>Jesus himself: </a:t>
            </a:r>
            <a:r>
              <a:rPr lang="en-US" u="sng" dirty="0"/>
              <a:t>John </a:t>
            </a:r>
            <a:r>
              <a:rPr lang="en-US" u="sng" dirty="0" smtClean="0"/>
              <a:t>8:46</a:t>
            </a:r>
            <a:r>
              <a:rPr lang="en-US" dirty="0" smtClean="0"/>
              <a:t>. </a:t>
            </a:r>
            <a:r>
              <a:rPr lang="en-US" dirty="0"/>
              <a:t>Which one of you convicts me of sin? If I tell the truth, why do you not believe me? </a:t>
            </a:r>
            <a:endParaRPr lang="en-US" dirty="0" smtClean="0"/>
          </a:p>
          <a:p>
            <a:pPr lvl="2"/>
            <a:r>
              <a:rPr lang="en-US" b="1" i="1" dirty="0" smtClean="0"/>
              <a:t>Pilate’s wife: </a:t>
            </a:r>
            <a:r>
              <a:rPr lang="en-US" u="sng" dirty="0" smtClean="0"/>
              <a:t>Matt 27:19</a:t>
            </a:r>
            <a:r>
              <a:rPr lang="en-US" dirty="0" smtClean="0"/>
              <a:t>. Have </a:t>
            </a:r>
            <a:r>
              <a:rPr lang="en-US" dirty="0"/>
              <a:t>nothing to do with that righteous man, for I have suffered much because of him today in a dream</a:t>
            </a:r>
            <a:r>
              <a:rPr lang="en-US" dirty="0" smtClean="0"/>
              <a:t>.</a:t>
            </a:r>
          </a:p>
          <a:p>
            <a:pPr lvl="2"/>
            <a:r>
              <a:rPr lang="en-US" b="1" i="1" dirty="0" smtClean="0"/>
              <a:t>The thief on the cross: </a:t>
            </a:r>
            <a:r>
              <a:rPr lang="en-US" u="sng" dirty="0"/>
              <a:t>Luke </a:t>
            </a:r>
            <a:r>
              <a:rPr lang="en-US" u="sng" dirty="0" smtClean="0"/>
              <a:t>23:41</a:t>
            </a:r>
            <a:r>
              <a:rPr lang="en-US" dirty="0" smtClean="0"/>
              <a:t>. </a:t>
            </a:r>
            <a:r>
              <a:rPr lang="en-US" dirty="0"/>
              <a:t>And we indeed </a:t>
            </a:r>
            <a:r>
              <a:rPr lang="en-US" dirty="0" smtClean="0"/>
              <a:t>[are being condemned] justly</a:t>
            </a:r>
            <a:r>
              <a:rPr lang="en-US" dirty="0"/>
              <a:t>, for we are receiving the due reward of our deeds; but this man has done nothing wrong</a:t>
            </a:r>
            <a:r>
              <a:rPr lang="en-US" dirty="0" smtClean="0"/>
              <a:t>.</a:t>
            </a:r>
          </a:p>
          <a:p>
            <a:pPr lvl="2"/>
            <a:r>
              <a:rPr lang="en-US" b="1" i="1" dirty="0" smtClean="0"/>
              <a:t>Judas: </a:t>
            </a:r>
            <a:r>
              <a:rPr lang="en-US" u="sng" dirty="0" smtClean="0"/>
              <a:t>Matt 27:3–4</a:t>
            </a:r>
            <a:r>
              <a:rPr lang="en-US" dirty="0" smtClean="0"/>
              <a:t>. </a:t>
            </a:r>
            <a:r>
              <a:rPr lang="en-US" dirty="0"/>
              <a:t>Then when Judas, his betrayer, saw that Jesus was condemned, he changed his mind and brought back the thirty pieces of silver to the chief priests and the elders, </a:t>
            </a:r>
            <a:r>
              <a:rPr lang="en-US" baseline="30000" dirty="0" smtClean="0"/>
              <a:t>4</a:t>
            </a:r>
            <a:r>
              <a:rPr lang="en-US" dirty="0" smtClean="0"/>
              <a:t> </a:t>
            </a:r>
            <a:r>
              <a:rPr lang="en-US" dirty="0"/>
              <a:t>saying, “I have sinned by betraying innocent blood.” They said, “What is that to us? See to it yourself.” </a:t>
            </a:r>
          </a:p>
        </p:txBody>
      </p:sp>
    </p:spTree>
    <p:extLst>
      <p:ext uri="{BB962C8B-B14F-4D97-AF65-F5344CB8AC3E}">
        <p14:creationId xmlns:p14="http://schemas.microsoft.com/office/powerpoint/2010/main" val="200845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grpId="1" nodeType="clickEffect">
                                  <p:stCondLst>
                                    <p:cond delay="0"/>
                                  </p:stCondLst>
                                  <p:childTnLst>
                                    <p:set>
                                      <p:cBhvr rctx="PPT">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753"/>
            <a:ext cx="7886699" cy="6414247"/>
          </a:xfrm>
        </p:spPr>
        <p:txBody>
          <a:bodyPr>
            <a:normAutofit/>
          </a:bodyPr>
          <a:lstStyle/>
          <a:p>
            <a:pPr lvl="1"/>
            <a:r>
              <a:rPr lang="en-US" dirty="0" smtClean="0"/>
              <a:t>Through the resurrection, God vindicated Christ (i.e., declared him righteous), so that God can now count us righteous in him. </a:t>
            </a:r>
          </a:p>
          <a:p>
            <a:pPr lvl="2"/>
            <a:r>
              <a:rPr lang="en-US" dirty="0" smtClean="0"/>
              <a:t>The pattern in Isaiah:</a:t>
            </a:r>
          </a:p>
          <a:p>
            <a:pPr lvl="3"/>
            <a:r>
              <a:rPr lang="en-US" b="1" i="1" dirty="0" smtClean="0"/>
              <a:t>God promises to justify all the offspring of Israel. </a:t>
            </a:r>
            <a:r>
              <a:rPr lang="en-US" u="sng" dirty="0" smtClean="0"/>
              <a:t>Isa 45:24–25</a:t>
            </a:r>
            <a:r>
              <a:rPr lang="en-US" dirty="0" smtClean="0"/>
              <a:t>. Only in the LORD, it shall be said of me, are </a:t>
            </a:r>
            <a:r>
              <a:rPr lang="en-US" b="1" dirty="0" smtClean="0">
                <a:solidFill>
                  <a:schemeClr val="accent6">
                    <a:lumMod val="75000"/>
                  </a:schemeClr>
                </a:solidFill>
              </a:rPr>
              <a:t>righteousness</a:t>
            </a:r>
            <a:r>
              <a:rPr lang="en-US" dirty="0" smtClean="0">
                <a:solidFill>
                  <a:schemeClr val="accent6">
                    <a:lumMod val="75000"/>
                  </a:schemeClr>
                </a:solidFill>
              </a:rPr>
              <a:t> </a:t>
            </a:r>
            <a:r>
              <a:rPr lang="en-US" dirty="0" smtClean="0"/>
              <a:t>and strength; to him shall come and be ashamed all who were incensed against him. </a:t>
            </a:r>
            <a:r>
              <a:rPr lang="en-US" baseline="30000" dirty="0" smtClean="0"/>
              <a:t>25</a:t>
            </a:r>
            <a:r>
              <a:rPr lang="en-US" dirty="0" smtClean="0"/>
              <a:t> In the LORD </a:t>
            </a:r>
            <a:r>
              <a:rPr lang="en-US" b="1" dirty="0" smtClean="0">
                <a:solidFill>
                  <a:schemeClr val="accent6">
                    <a:lumMod val="75000"/>
                  </a:schemeClr>
                </a:solidFill>
              </a:rPr>
              <a:t>all the offspring of Israel shall be justified</a:t>
            </a:r>
            <a:r>
              <a:rPr lang="en-US" b="1" dirty="0" smtClean="0"/>
              <a:t> </a:t>
            </a:r>
            <a:r>
              <a:rPr lang="en-US" dirty="0" smtClean="0"/>
              <a:t>and shall glory.</a:t>
            </a:r>
          </a:p>
          <a:p>
            <a:pPr lvl="3"/>
            <a:r>
              <a:rPr lang="en-US" b="1" i="1" dirty="0" smtClean="0"/>
              <a:t>The servant-person is Israel. </a:t>
            </a:r>
            <a:r>
              <a:rPr lang="en-US" u="sng" dirty="0" smtClean="0"/>
              <a:t>Isa 49:3, 6</a:t>
            </a:r>
            <a:r>
              <a:rPr lang="en-US" dirty="0" smtClean="0"/>
              <a:t>. And he said to me, “</a:t>
            </a:r>
            <a:r>
              <a:rPr lang="en-US" b="1" dirty="0" smtClean="0">
                <a:solidFill>
                  <a:schemeClr val="accent6">
                    <a:lumMod val="75000"/>
                  </a:schemeClr>
                </a:solidFill>
              </a:rPr>
              <a:t>You are my servant, Israel</a:t>
            </a:r>
            <a:r>
              <a:rPr lang="en-US" dirty="0" smtClean="0"/>
              <a:t>, in whom I will be glorified</a:t>
            </a:r>
            <a:r>
              <a:rPr lang="mr-IN" dirty="0" smtClean="0"/>
              <a:t>…</a:t>
            </a:r>
            <a:r>
              <a:rPr lang="en-US" dirty="0" smtClean="0"/>
              <a:t>. </a:t>
            </a:r>
            <a:r>
              <a:rPr lang="en-US" baseline="30000" dirty="0" smtClean="0"/>
              <a:t>6</a:t>
            </a:r>
            <a:r>
              <a:rPr lang="en-US" dirty="0" smtClean="0"/>
              <a:t> It is too light a thing that you should be my servant to raise up the tribes of Jacob and to bring back the preserved of Israel; I will make you as a light for the nations, that my salvation may reach to the end of the earth.</a:t>
            </a:r>
            <a:endParaRPr lang="en-US" i="1" dirty="0" smtClean="0"/>
          </a:p>
        </p:txBody>
      </p:sp>
    </p:spTree>
    <p:extLst>
      <p:ext uri="{BB962C8B-B14F-4D97-AF65-F5344CB8AC3E}">
        <p14:creationId xmlns:p14="http://schemas.microsoft.com/office/powerpoint/2010/main" val="104239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childTnLst>
                                    <p:set>
                                      <p:cBhvr rctx="PPT">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753"/>
            <a:ext cx="7886699" cy="6414247"/>
          </a:xfrm>
        </p:spPr>
        <p:txBody>
          <a:bodyPr>
            <a:normAutofit/>
          </a:bodyPr>
          <a:lstStyle/>
          <a:p>
            <a:pPr lvl="3"/>
            <a:r>
              <a:rPr lang="en-US" b="1" i="1" dirty="0" smtClean="0"/>
              <a:t>God will justify Israel the person. </a:t>
            </a:r>
            <a:r>
              <a:rPr lang="en-US" u="sng" dirty="0" smtClean="0"/>
              <a:t>Isa 50:8</a:t>
            </a:r>
            <a:r>
              <a:rPr lang="en-US" dirty="0" smtClean="0"/>
              <a:t>. He who </a:t>
            </a:r>
            <a:r>
              <a:rPr lang="en-US" b="1" dirty="0" smtClean="0">
                <a:solidFill>
                  <a:schemeClr val="accent6">
                    <a:lumMod val="75000"/>
                  </a:schemeClr>
                </a:solidFill>
              </a:rPr>
              <a:t>vindicates me </a:t>
            </a:r>
            <a:r>
              <a:rPr lang="en-US" dirty="0" smtClean="0"/>
              <a:t>[i.e., declares me righteous] is near. </a:t>
            </a:r>
            <a:endParaRPr lang="en-US" i="1" dirty="0" smtClean="0"/>
          </a:p>
          <a:p>
            <a:pPr lvl="3"/>
            <a:r>
              <a:rPr lang="en-US" b="1" i="1" dirty="0" smtClean="0"/>
              <a:t>God will justify all his offspring. </a:t>
            </a:r>
            <a:r>
              <a:rPr lang="en-US" u="sng" dirty="0" smtClean="0"/>
              <a:t>Isa 53:10–11</a:t>
            </a:r>
            <a:r>
              <a:rPr lang="en-US" dirty="0" smtClean="0"/>
              <a:t>. Yet it was the will of the LORD to crush him; he has put him to grief; when his soul makes an offering for guilt, he shall see </a:t>
            </a:r>
            <a:r>
              <a:rPr lang="en-US" b="1" dirty="0" smtClean="0">
                <a:solidFill>
                  <a:schemeClr val="accent6">
                    <a:lumMod val="75000"/>
                  </a:schemeClr>
                </a:solidFill>
              </a:rPr>
              <a:t>his offspring</a:t>
            </a:r>
            <a:r>
              <a:rPr lang="en-US" dirty="0" smtClean="0"/>
              <a:t>; he shall prolong his days; the will of the LORD shall prosper in his hand.  </a:t>
            </a:r>
            <a:r>
              <a:rPr lang="en-US" baseline="30000" dirty="0" smtClean="0"/>
              <a:t>11</a:t>
            </a:r>
            <a:r>
              <a:rPr lang="en-US" dirty="0" smtClean="0"/>
              <a:t> Out </a:t>
            </a:r>
            <a:r>
              <a:rPr lang="en-US" dirty="0"/>
              <a:t>of the anguish of his soul he shall see and be satisfied; by his knowledge shall </a:t>
            </a:r>
            <a:r>
              <a:rPr lang="en-US" b="1" dirty="0">
                <a:solidFill>
                  <a:schemeClr val="accent6">
                    <a:lumMod val="75000"/>
                  </a:schemeClr>
                </a:solidFill>
              </a:rPr>
              <a:t>the righteous one</a:t>
            </a:r>
            <a:r>
              <a:rPr lang="en-US" dirty="0"/>
              <a:t>, my servant, make many to be accounted righteous, and he shall bear their iniquities</a:t>
            </a:r>
            <a:r>
              <a:rPr lang="en-US" dirty="0" smtClean="0"/>
              <a:t>.</a:t>
            </a:r>
            <a:endParaRPr lang="en-US" dirty="0"/>
          </a:p>
        </p:txBody>
      </p:sp>
    </p:spTree>
    <p:extLst>
      <p:ext uri="{BB962C8B-B14F-4D97-AF65-F5344CB8AC3E}">
        <p14:creationId xmlns:p14="http://schemas.microsoft.com/office/powerpoint/2010/main" val="116244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753"/>
            <a:ext cx="7886699" cy="6414247"/>
          </a:xfrm>
        </p:spPr>
        <p:txBody>
          <a:bodyPr>
            <a:normAutofit/>
          </a:bodyPr>
          <a:lstStyle/>
          <a:p>
            <a:pPr lvl="2"/>
            <a:r>
              <a:rPr lang="en-US" dirty="0" smtClean="0"/>
              <a:t>The pattern elsewhere:</a:t>
            </a:r>
          </a:p>
          <a:p>
            <a:pPr lvl="3"/>
            <a:r>
              <a:rPr lang="en-US" u="sng" dirty="0" smtClean="0"/>
              <a:t>Rom 1:4</a:t>
            </a:r>
            <a:r>
              <a:rPr lang="en-US" dirty="0" smtClean="0"/>
              <a:t>. He was </a:t>
            </a:r>
            <a:r>
              <a:rPr lang="en-US" b="1" dirty="0" smtClean="0">
                <a:solidFill>
                  <a:schemeClr val="accent6">
                    <a:lumMod val="75000"/>
                  </a:schemeClr>
                </a:solidFill>
              </a:rPr>
              <a:t>declared to be the Son of God in power </a:t>
            </a:r>
            <a:r>
              <a:rPr lang="en-US" dirty="0" smtClean="0"/>
              <a:t>according to the Spirit of holiness by his resurrection from the dead, Jesus Christ our Lord.</a:t>
            </a:r>
          </a:p>
          <a:p>
            <a:pPr lvl="3"/>
            <a:r>
              <a:rPr lang="en-US" u="sng" dirty="0"/>
              <a:t>Rom 5:18–19</a:t>
            </a:r>
            <a:r>
              <a:rPr lang="en-US" dirty="0"/>
              <a:t>. Therefore, as one trespass led to condemnation for all men, so </a:t>
            </a:r>
            <a:r>
              <a:rPr lang="en-US" b="1" dirty="0">
                <a:solidFill>
                  <a:schemeClr val="accent6">
                    <a:lumMod val="75000"/>
                  </a:schemeClr>
                </a:solidFill>
              </a:rPr>
              <a:t>one act of righteousness </a:t>
            </a:r>
            <a:r>
              <a:rPr lang="en-US" dirty="0"/>
              <a:t>leads to justification and life for all men. </a:t>
            </a:r>
            <a:r>
              <a:rPr lang="en-US" baseline="30000" dirty="0"/>
              <a:t>19</a:t>
            </a:r>
            <a:r>
              <a:rPr lang="en-US" dirty="0"/>
              <a:t> For as by the one man’s disobedience the many were made sinners, so by the </a:t>
            </a:r>
            <a:r>
              <a:rPr lang="en-US" b="1" dirty="0">
                <a:solidFill>
                  <a:schemeClr val="accent6">
                    <a:lumMod val="75000"/>
                  </a:schemeClr>
                </a:solidFill>
              </a:rPr>
              <a:t>one man’s obedience </a:t>
            </a:r>
            <a:r>
              <a:rPr lang="en-US" dirty="0"/>
              <a:t>the many will be made righteous. </a:t>
            </a:r>
            <a:endParaRPr lang="en-US" dirty="0" smtClean="0"/>
          </a:p>
          <a:p>
            <a:pPr lvl="3"/>
            <a:r>
              <a:rPr lang="en-US" u="sng" dirty="0" smtClean="0"/>
              <a:t>1 </a:t>
            </a:r>
            <a:r>
              <a:rPr lang="en-US" u="sng" dirty="0"/>
              <a:t>Tim 3:16</a:t>
            </a:r>
            <a:r>
              <a:rPr lang="en-US" dirty="0"/>
              <a:t>. He was manifested in the flesh, </a:t>
            </a:r>
            <a:r>
              <a:rPr lang="en-US" b="1" dirty="0">
                <a:solidFill>
                  <a:schemeClr val="accent6">
                    <a:lumMod val="75000"/>
                  </a:schemeClr>
                </a:solidFill>
              </a:rPr>
              <a:t>vindicated </a:t>
            </a:r>
            <a:r>
              <a:rPr lang="en-US" b="1" dirty="0" smtClean="0">
                <a:solidFill>
                  <a:schemeClr val="accent6">
                    <a:lumMod val="75000"/>
                  </a:schemeClr>
                </a:solidFill>
              </a:rPr>
              <a:t>[i.e., justified/declared righteous] by </a:t>
            </a:r>
            <a:r>
              <a:rPr lang="en-US" b="1" dirty="0">
                <a:solidFill>
                  <a:schemeClr val="accent6">
                    <a:lumMod val="75000"/>
                  </a:schemeClr>
                </a:solidFill>
              </a:rPr>
              <a:t>the Spirit</a:t>
            </a:r>
            <a:r>
              <a:rPr lang="en-US" dirty="0"/>
              <a:t>, seen by angels, proclaimed among the nations, believed on in the world, taken up in glory</a:t>
            </a:r>
            <a:r>
              <a:rPr lang="en-US" dirty="0" smtClean="0"/>
              <a:t>.</a:t>
            </a:r>
            <a:endParaRPr lang="en-US" dirty="0"/>
          </a:p>
        </p:txBody>
      </p:sp>
    </p:spTree>
    <p:extLst>
      <p:ext uri="{BB962C8B-B14F-4D97-AF65-F5344CB8AC3E}">
        <p14:creationId xmlns:p14="http://schemas.microsoft.com/office/powerpoint/2010/main" val="156663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753"/>
            <a:ext cx="7886699" cy="6414247"/>
          </a:xfrm>
        </p:spPr>
        <p:txBody>
          <a:bodyPr>
            <a:normAutofit/>
          </a:bodyPr>
          <a:lstStyle/>
          <a:p>
            <a:pPr lvl="3"/>
            <a:r>
              <a:rPr lang="en-US" u="sng" dirty="0" smtClean="0"/>
              <a:t>1 </a:t>
            </a:r>
            <a:r>
              <a:rPr lang="en-US" u="sng" dirty="0"/>
              <a:t>Pet 2:22–23</a:t>
            </a:r>
            <a:r>
              <a:rPr lang="en-US" dirty="0"/>
              <a:t>. He committed no sin, neither was deceit found in his mouth. </a:t>
            </a:r>
            <a:r>
              <a:rPr lang="en-US" baseline="30000" dirty="0"/>
              <a:t>23</a:t>
            </a:r>
            <a:r>
              <a:rPr lang="en-US" dirty="0"/>
              <a:t> When he was reviled, he did not revile in return; when he suffered, he did not threaten, but continued </a:t>
            </a:r>
            <a:r>
              <a:rPr lang="en-US" b="1" dirty="0">
                <a:solidFill>
                  <a:schemeClr val="accent6">
                    <a:lumMod val="75000"/>
                  </a:schemeClr>
                </a:solidFill>
              </a:rPr>
              <a:t>entrusting himself to him who judges justly</a:t>
            </a:r>
            <a:r>
              <a:rPr lang="en-US" dirty="0" smtClean="0"/>
              <a:t>.</a:t>
            </a:r>
          </a:p>
          <a:p>
            <a:pPr lvl="3"/>
            <a:r>
              <a:rPr lang="en-US" u="sng" dirty="0" smtClean="0"/>
              <a:t>1 John 2:1–2</a:t>
            </a:r>
            <a:r>
              <a:rPr lang="en-US" dirty="0" smtClean="0"/>
              <a:t>. But if anyone does sin, we have an advocate with the Father, </a:t>
            </a:r>
            <a:r>
              <a:rPr lang="en-US" b="1" dirty="0" smtClean="0">
                <a:solidFill>
                  <a:schemeClr val="accent6">
                    <a:lumMod val="75000"/>
                  </a:schemeClr>
                </a:solidFill>
              </a:rPr>
              <a:t>Jesus Christ the righteous</a:t>
            </a:r>
            <a:r>
              <a:rPr lang="en-US" dirty="0" smtClean="0"/>
              <a:t>. </a:t>
            </a:r>
            <a:r>
              <a:rPr lang="en-US" baseline="30000" dirty="0" smtClean="0"/>
              <a:t>2</a:t>
            </a:r>
            <a:r>
              <a:rPr lang="en-US" dirty="0" smtClean="0"/>
              <a:t> He is the propitiation for our sins, and not for ours only but also for the sins of the whole world. </a:t>
            </a:r>
            <a:endParaRPr lang="en-US" u="sng" dirty="0"/>
          </a:p>
        </p:txBody>
      </p:sp>
    </p:spTree>
    <p:extLst>
      <p:ext uri="{BB962C8B-B14F-4D97-AF65-F5344CB8AC3E}">
        <p14:creationId xmlns:p14="http://schemas.microsoft.com/office/powerpoint/2010/main" val="204061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753"/>
            <a:ext cx="7886699" cy="6414247"/>
          </a:xfrm>
        </p:spPr>
        <p:txBody>
          <a:bodyPr>
            <a:normAutofit/>
          </a:bodyPr>
          <a:lstStyle/>
          <a:p>
            <a:r>
              <a:rPr lang="en-US" dirty="0" smtClean="0"/>
              <a:t>The reality of Yahweh’s help and his innocence supplies certainty that all accusers will fall away (50:9)</a:t>
            </a:r>
          </a:p>
          <a:p>
            <a:pPr lvl="1"/>
            <a:r>
              <a:rPr lang="en-US" sz="2600" u="sng" dirty="0" smtClean="0"/>
              <a:t>Isa 41:8–10</a:t>
            </a:r>
            <a:r>
              <a:rPr lang="en-US" sz="2600" dirty="0" smtClean="0"/>
              <a:t>. But you, Israel, my servant </a:t>
            </a:r>
            <a:r>
              <a:rPr lang="mr-IN" sz="2600" dirty="0" smtClean="0"/>
              <a:t>…</a:t>
            </a:r>
            <a:r>
              <a:rPr lang="en-US" sz="2600" dirty="0" smtClean="0"/>
              <a:t> </a:t>
            </a:r>
            <a:r>
              <a:rPr lang="en-US" sz="2600" baseline="30000" dirty="0" smtClean="0"/>
              <a:t>9</a:t>
            </a:r>
            <a:r>
              <a:rPr lang="en-US" sz="2600" dirty="0" smtClean="0"/>
              <a:t> whom I </a:t>
            </a:r>
            <a:r>
              <a:rPr lang="mr-IN" sz="2600" dirty="0" smtClean="0"/>
              <a:t>…</a:t>
            </a:r>
            <a:r>
              <a:rPr lang="en-US" sz="2600" dirty="0" smtClean="0"/>
              <a:t> called from the farthest corners, saying to you, “You are my servant, </a:t>
            </a:r>
            <a:r>
              <a:rPr lang="en-US" sz="2600" b="1" dirty="0" smtClean="0">
                <a:solidFill>
                  <a:schemeClr val="accent6">
                    <a:lumMod val="75000"/>
                  </a:schemeClr>
                </a:solidFill>
              </a:rPr>
              <a:t>I have chosen you </a:t>
            </a:r>
            <a:r>
              <a:rPr lang="en-US" sz="2600" dirty="0" smtClean="0"/>
              <a:t>and not cast you off”; </a:t>
            </a:r>
            <a:r>
              <a:rPr lang="en-US" sz="2600" baseline="30000" dirty="0" smtClean="0"/>
              <a:t>10</a:t>
            </a:r>
            <a:r>
              <a:rPr lang="en-US" sz="2600" dirty="0" smtClean="0"/>
              <a:t> fear not, for I am with you; be not dismayed, for I am your God; I will strengthen you, </a:t>
            </a:r>
            <a:r>
              <a:rPr lang="en-US" sz="2600" b="1" dirty="0" smtClean="0">
                <a:solidFill>
                  <a:schemeClr val="accent6">
                    <a:lumMod val="75000"/>
                  </a:schemeClr>
                </a:solidFill>
              </a:rPr>
              <a:t>I will help you</a:t>
            </a:r>
            <a:r>
              <a:rPr lang="en-US" sz="2600" dirty="0" smtClean="0"/>
              <a:t>, I will uphold you with my righteous right hand. </a:t>
            </a:r>
          </a:p>
          <a:p>
            <a:pPr lvl="1"/>
            <a:r>
              <a:rPr lang="en-US" sz="2600" u="sng" dirty="0"/>
              <a:t>Rom 8:33–34</a:t>
            </a:r>
            <a:r>
              <a:rPr lang="en-US" sz="2600" dirty="0"/>
              <a:t>. Who shall bring any charge against </a:t>
            </a:r>
            <a:r>
              <a:rPr lang="en-US" sz="2600" b="1" dirty="0">
                <a:solidFill>
                  <a:schemeClr val="accent6">
                    <a:lumMod val="75000"/>
                  </a:schemeClr>
                </a:solidFill>
              </a:rPr>
              <a:t>God’s elect</a:t>
            </a:r>
            <a:r>
              <a:rPr lang="en-US" sz="2600" dirty="0"/>
              <a:t>? It is God who justifies. </a:t>
            </a:r>
            <a:r>
              <a:rPr lang="en-US" sz="2600" baseline="30000" dirty="0"/>
              <a:t>34</a:t>
            </a:r>
            <a:r>
              <a:rPr lang="en-US" sz="2600" dirty="0"/>
              <a:t> </a:t>
            </a:r>
            <a:r>
              <a:rPr lang="en-US" sz="2600" b="1" dirty="0">
                <a:solidFill>
                  <a:schemeClr val="accent6">
                    <a:lumMod val="75000"/>
                  </a:schemeClr>
                </a:solidFill>
              </a:rPr>
              <a:t>Who is to condemn? </a:t>
            </a:r>
            <a:r>
              <a:rPr lang="en-US" sz="2600" dirty="0"/>
              <a:t>Christ Jesus is the one who died—more than that, who was raised—who is at the right hand of God, who indeed is interceding for us</a:t>
            </a:r>
            <a:r>
              <a:rPr lang="en-US" sz="2600" dirty="0" smtClean="0"/>
              <a:t>.</a:t>
            </a:r>
            <a:endParaRPr lang="en-US" sz="2600" dirty="0"/>
          </a:p>
        </p:txBody>
      </p:sp>
    </p:spTree>
    <p:extLst>
      <p:ext uri="{BB962C8B-B14F-4D97-AF65-F5344CB8AC3E}">
        <p14:creationId xmlns:p14="http://schemas.microsoft.com/office/powerpoint/2010/main" val="199054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 charge for all God Fearers who heed the Servant’s teaching to trust and rely on God (50:10)</a:t>
            </a:r>
          </a:p>
          <a:p>
            <a:pPr lvl="1"/>
            <a:r>
              <a:rPr lang="en-US" dirty="0" smtClean="0"/>
              <a:t>The servant is the teacher:</a:t>
            </a:r>
          </a:p>
          <a:p>
            <a:pPr lvl="2"/>
            <a:r>
              <a:rPr lang="en-US" u="sng" dirty="0" smtClean="0"/>
              <a:t>Isa 50:4</a:t>
            </a:r>
            <a:r>
              <a:rPr lang="en-US" dirty="0" smtClean="0"/>
              <a:t>. </a:t>
            </a:r>
          </a:p>
          <a:p>
            <a:pPr lvl="2"/>
            <a:r>
              <a:rPr lang="en-US" u="sng" dirty="0" smtClean="0"/>
              <a:t>Isa 42:4</a:t>
            </a:r>
            <a:r>
              <a:rPr lang="en-US" dirty="0" smtClean="0"/>
              <a:t>. [My servant] will not grow faint or be discouraged till he has established justice in the earth; and the coastlands wait for his law.</a:t>
            </a:r>
          </a:p>
          <a:p>
            <a:pPr lvl="2"/>
            <a:r>
              <a:rPr lang="en-US" u="sng" dirty="0" smtClean="0"/>
              <a:t>Matt 28:19–20</a:t>
            </a:r>
            <a:r>
              <a:rPr lang="en-US" dirty="0" smtClean="0"/>
              <a:t>. Go therefore and make disciples of all nations, </a:t>
            </a:r>
            <a:r>
              <a:rPr lang="mr-IN" dirty="0" smtClean="0"/>
              <a:t>…</a:t>
            </a:r>
            <a:r>
              <a:rPr lang="en-US" dirty="0" smtClean="0"/>
              <a:t> </a:t>
            </a:r>
            <a:r>
              <a:rPr lang="en-US" baseline="30000" dirty="0" smtClean="0"/>
              <a:t>20</a:t>
            </a:r>
            <a:r>
              <a:rPr lang="en-US" dirty="0" smtClean="0"/>
              <a:t> teaching them to observe all that I have commanded you.</a:t>
            </a:r>
          </a:p>
        </p:txBody>
      </p:sp>
      <p:sp>
        <p:nvSpPr>
          <p:cNvPr id="3" name="Title 2"/>
          <p:cNvSpPr>
            <a:spLocks noGrp="1"/>
          </p:cNvSpPr>
          <p:nvPr>
            <p:ph type="title"/>
          </p:nvPr>
        </p:nvSpPr>
        <p:spPr/>
        <p:txBody>
          <a:bodyPr>
            <a:noAutofit/>
          </a:bodyPr>
          <a:lstStyle/>
          <a:p>
            <a:r>
              <a:rPr lang="en-US" sz="3200" dirty="0" smtClean="0"/>
              <a:t>II. The Implications of the Servant’s Commitment to His Mission of Mercy and Righteousness (50:10–11)</a:t>
            </a:r>
            <a:endParaRPr lang="en-US" sz="3200" dirty="0"/>
          </a:p>
        </p:txBody>
      </p:sp>
    </p:spTree>
    <p:extLst>
      <p:ext uri="{BB962C8B-B14F-4D97-AF65-F5344CB8AC3E}">
        <p14:creationId xmlns:p14="http://schemas.microsoft.com/office/powerpoint/2010/main" val="72603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grpId="1" nodeType="clickEffect">
                                  <p:stCondLst>
                                    <p:cond delay="0"/>
                                  </p:stCondLst>
                                  <p:childTnLst>
                                    <p:set>
                                      <p:cBhvr rctx="PPT">
                                        <p:cTn id="16" dur="indefinite"/>
                                        <p:tgtEl>
                                          <p:spTgt spid="2">
                                            <p:txEl>
                                              <p:pRg st="2" end="2"/>
                                            </p:txEl>
                                          </p:spTgt>
                                        </p:tgtEl>
                                        <p:attrNameLst>
                                          <p:attrName>style.opacity</p:attrName>
                                        </p:attrNameLst>
                                      </p:cBhvr>
                                      <p:to>
                                        <p:strVal val="0.5"/>
                                      </p:to>
                                    </p:set>
                                    <p:animEffect filter="image" prLst="opacity: 0.5">
                                      <p:cBhvr rctx="IE">
                                        <p:cTn id="17" dur="indefinite"/>
                                        <p:tgtEl>
                                          <p:spTgt spid="2">
                                            <p:txEl>
                                              <p:pRg st="2" end="2"/>
                                            </p:txEl>
                                          </p:spTgt>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childTnLst>
                                    <p:set>
                                      <p:cBhvr rctx="PPT">
                                        <p:cTn id="23" dur="indefinite"/>
                                        <p:tgtEl>
                                          <p:spTgt spid="2">
                                            <p:txEl>
                                              <p:pRg st="3" end="3"/>
                                            </p:txEl>
                                          </p:spTgt>
                                        </p:tgtEl>
                                        <p:attrNameLst>
                                          <p:attrName>style.opacity</p:attrName>
                                        </p:attrNameLst>
                                      </p:cBhvr>
                                      <p:to>
                                        <p:strVal val="0.5"/>
                                      </p:to>
                                    </p:set>
                                    <p:animEffect filter="image" prLst="opacity: 0.5">
                                      <p:cBhvr rctx="IE">
                                        <p:cTn id="24" dur="indefinite"/>
                                        <p:tgtEl>
                                          <p:spTgt spid="2">
                                            <p:txEl>
                                              <p:pRg st="3" end="3"/>
                                            </p:txEl>
                                          </p:spTgt>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94139"/>
            <a:ext cx="7886699" cy="6463862"/>
          </a:xfrm>
        </p:spPr>
        <p:txBody>
          <a:bodyPr>
            <a:normAutofit/>
          </a:bodyPr>
          <a:lstStyle/>
          <a:p>
            <a:pPr lvl="1"/>
            <a:r>
              <a:rPr lang="en-US" dirty="0" smtClean="0"/>
              <a:t>Alternative translations of Isa 50:10:</a:t>
            </a:r>
          </a:p>
          <a:p>
            <a:pPr lvl="2"/>
            <a:r>
              <a:rPr lang="en-US" b="1" u="sng" dirty="0" smtClean="0"/>
              <a:t>ESV</a:t>
            </a:r>
            <a:r>
              <a:rPr lang="en-US" b="1" dirty="0" smtClean="0"/>
              <a:t>: </a:t>
            </a:r>
            <a:r>
              <a:rPr lang="en-US" dirty="0"/>
              <a:t>Who among you fears the LORD and obeys the voice of his servant? Let him who walks in darkness and has no light trust in the name of the LORD and rely on his God.</a:t>
            </a:r>
          </a:p>
          <a:p>
            <a:pPr lvl="2"/>
            <a:r>
              <a:rPr lang="en-US" b="1" u="sng" dirty="0" smtClean="0"/>
              <a:t>NASB</a:t>
            </a:r>
            <a:r>
              <a:rPr lang="en-US" b="1" dirty="0" smtClean="0"/>
              <a:t>: </a:t>
            </a:r>
            <a:r>
              <a:rPr lang="en-US" dirty="0"/>
              <a:t>Who is among you that fears the LORD, </a:t>
            </a:r>
            <a:r>
              <a:rPr lang="en-US" dirty="0" smtClean="0"/>
              <a:t>that </a:t>
            </a:r>
            <a:r>
              <a:rPr lang="en-US" dirty="0"/>
              <a:t>obeys the voice of His servant, </a:t>
            </a:r>
            <a:r>
              <a:rPr lang="en-US" dirty="0" smtClean="0"/>
              <a:t>that </a:t>
            </a:r>
            <a:r>
              <a:rPr lang="en-US" dirty="0"/>
              <a:t>walks in darkness and has no light? Let him trust in the name of the LORD and rely on his God</a:t>
            </a:r>
            <a:r>
              <a:rPr lang="en-US" dirty="0" smtClean="0"/>
              <a:t>.</a:t>
            </a:r>
          </a:p>
          <a:p>
            <a:pPr lvl="2"/>
            <a:r>
              <a:rPr lang="en-US" b="1" u="sng" dirty="0" err="1" smtClean="0"/>
              <a:t>DeRouchie</a:t>
            </a:r>
            <a:r>
              <a:rPr lang="en-US" b="1" dirty="0" smtClean="0"/>
              <a:t>: </a:t>
            </a:r>
            <a:r>
              <a:rPr lang="en-US" dirty="0" smtClean="0"/>
              <a:t>Who among you fears the LORD, obeying the voice of his servant who walked in darkness and had no light? Let him trust in the name of the LORD and rely on his God.</a:t>
            </a:r>
            <a:endParaRPr lang="en-US" b="1" dirty="0" smtClean="0"/>
          </a:p>
        </p:txBody>
      </p:sp>
    </p:spTree>
    <p:extLst>
      <p:ext uri="{BB962C8B-B14F-4D97-AF65-F5344CB8AC3E}">
        <p14:creationId xmlns:p14="http://schemas.microsoft.com/office/powerpoint/2010/main" val="163488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94139"/>
            <a:ext cx="7886699" cy="6463862"/>
          </a:xfrm>
        </p:spPr>
        <p:txBody>
          <a:bodyPr>
            <a:normAutofit/>
          </a:bodyPr>
          <a:lstStyle/>
          <a:p>
            <a:pPr lvl="1"/>
            <a:r>
              <a:rPr lang="en-US" dirty="0" smtClean="0"/>
              <a:t>The Servant dwelt in the dark where people were in order to lead them to the light. </a:t>
            </a:r>
          </a:p>
          <a:p>
            <a:pPr lvl="2"/>
            <a:r>
              <a:rPr lang="en-US" dirty="0" smtClean="0"/>
              <a:t>The Servant’s darkness:</a:t>
            </a:r>
          </a:p>
          <a:p>
            <a:pPr lvl="3"/>
            <a:r>
              <a:rPr lang="en-US" u="sng" dirty="0" smtClean="0"/>
              <a:t>Isa 53:8</a:t>
            </a:r>
            <a:r>
              <a:rPr lang="en-US" dirty="0" smtClean="0"/>
              <a:t>. By oppression and judgment he was taken away; and as for his generation, who considered that he was cut off out of the land of the living, stricken for the transgression of my people. </a:t>
            </a:r>
            <a:endParaRPr lang="en-US" u="sng" dirty="0" smtClean="0"/>
          </a:p>
          <a:p>
            <a:pPr lvl="3"/>
            <a:r>
              <a:rPr lang="en-US" u="sng" dirty="0" smtClean="0"/>
              <a:t>2 </a:t>
            </a:r>
            <a:r>
              <a:rPr lang="en-US" u="sng" dirty="0" err="1"/>
              <a:t>Cor</a:t>
            </a:r>
            <a:r>
              <a:rPr lang="en-US" u="sng" dirty="0"/>
              <a:t> 5:21</a:t>
            </a:r>
            <a:r>
              <a:rPr lang="en-US" dirty="0"/>
              <a:t>. For our sake he </a:t>
            </a:r>
            <a:r>
              <a:rPr lang="en-US" b="1" dirty="0"/>
              <a:t>made him to be sin </a:t>
            </a:r>
            <a:r>
              <a:rPr lang="en-US" dirty="0"/>
              <a:t>who knew no sin, so that in him we might become the righteousness of </a:t>
            </a:r>
            <a:r>
              <a:rPr lang="en-US" dirty="0" smtClean="0"/>
              <a:t>God</a:t>
            </a:r>
            <a:r>
              <a:rPr lang="en-US" dirty="0"/>
              <a:t>.</a:t>
            </a:r>
          </a:p>
        </p:txBody>
      </p:sp>
    </p:spTree>
    <p:extLst>
      <p:ext uri="{BB962C8B-B14F-4D97-AF65-F5344CB8AC3E}">
        <p14:creationId xmlns:p14="http://schemas.microsoft.com/office/powerpoint/2010/main" val="125543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rctx="PPT">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2"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94139"/>
            <a:ext cx="7886699" cy="6463862"/>
          </a:xfrm>
        </p:spPr>
        <p:txBody>
          <a:bodyPr>
            <a:normAutofit/>
          </a:bodyPr>
          <a:lstStyle/>
          <a:p>
            <a:pPr lvl="2"/>
            <a:r>
              <a:rPr lang="en-US" dirty="0" smtClean="0"/>
              <a:t>Other’s darkness:</a:t>
            </a:r>
          </a:p>
          <a:p>
            <a:pPr lvl="3"/>
            <a:r>
              <a:rPr lang="en-US" u="sng" dirty="0" smtClean="0"/>
              <a:t>Isa 9:2</a:t>
            </a:r>
            <a:r>
              <a:rPr lang="en-US" dirty="0" smtClean="0"/>
              <a:t>. The </a:t>
            </a:r>
            <a:r>
              <a:rPr lang="en-US" dirty="0"/>
              <a:t>people who walked in darkness have seen a great light; those who dwelt in a land of deep darkness, on them has light shone</a:t>
            </a:r>
            <a:r>
              <a:rPr lang="en-US" dirty="0" smtClean="0"/>
              <a:t>. (See Matt 4:16)</a:t>
            </a:r>
          </a:p>
          <a:p>
            <a:pPr lvl="3"/>
            <a:r>
              <a:rPr lang="en-US" u="sng" dirty="0" smtClean="0"/>
              <a:t>Isa 42:6–7</a:t>
            </a:r>
            <a:r>
              <a:rPr lang="en-US" dirty="0" smtClean="0"/>
              <a:t>. I am the LORD; I have called you in righteousness; I will take you by the hand and keep you; I will give you as a covenant for the people, a light for the nations, </a:t>
            </a:r>
            <a:r>
              <a:rPr lang="en-US" baseline="30000" dirty="0" smtClean="0"/>
              <a:t>7</a:t>
            </a:r>
            <a:r>
              <a:rPr lang="en-US" dirty="0" smtClean="0"/>
              <a:t> to open up the eyes that are blind, to bring out the prisoners from the dungeon, from the prison those who sit in darkness.</a:t>
            </a:r>
          </a:p>
          <a:p>
            <a:pPr lvl="3"/>
            <a:r>
              <a:rPr lang="en-US" u="sng" dirty="0" smtClean="0"/>
              <a:t>Isa 49:6</a:t>
            </a:r>
            <a:r>
              <a:rPr lang="en-US" dirty="0" smtClean="0"/>
              <a:t>. I will make you a light for the nations, that my salvation may reach to the end of the earth.</a:t>
            </a:r>
            <a:endParaRPr lang="en-US" dirty="0"/>
          </a:p>
        </p:txBody>
      </p:sp>
    </p:spTree>
    <p:extLst>
      <p:ext uri="{BB962C8B-B14F-4D97-AF65-F5344CB8AC3E}">
        <p14:creationId xmlns:p14="http://schemas.microsoft.com/office/powerpoint/2010/main" val="88321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2">
                                            <p:txEl>
                                              <p:pRg st="2" end="2"/>
                                            </p:txEl>
                                          </p:spTgt>
                                        </p:tgtEl>
                                        <p:attrNameLst>
                                          <p:attrName>style.opacity</p:attrName>
                                        </p:attrNameLst>
                                      </p:cBhvr>
                                      <p:to>
                                        <p:strVal val="0.5"/>
                                      </p:to>
                                    </p:set>
                                    <p:animEffect filter="image" prLst="opacity: 0.5">
                                      <p:cBhvr rctx="IE">
                                        <p:cTn id="14" dur="indefinite"/>
                                        <p:tgtEl>
                                          <p:spTgt spid="2">
                                            <p:txEl>
                                              <p:pRg st="2" end="2"/>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94139"/>
            <a:ext cx="7886699" cy="6463862"/>
          </a:xfrm>
        </p:spPr>
        <p:txBody>
          <a:bodyPr>
            <a:normAutofit/>
          </a:bodyPr>
          <a:lstStyle/>
          <a:p>
            <a:pPr lvl="1"/>
            <a:r>
              <a:rPr lang="en-US" dirty="0" smtClean="0"/>
              <a:t>The call is to trust and rely.</a:t>
            </a:r>
          </a:p>
          <a:p>
            <a:pPr lvl="2"/>
            <a:r>
              <a:rPr lang="en-US" u="sng" dirty="0" smtClean="0"/>
              <a:t>Isa 12:2</a:t>
            </a:r>
            <a:r>
              <a:rPr lang="en-US" dirty="0" smtClean="0"/>
              <a:t>. Behold</a:t>
            </a:r>
            <a:r>
              <a:rPr lang="en-US" dirty="0"/>
              <a:t>, God is my salvation; I will trust, and will not be afraid; for the LORD GOD is my strength and my song, and he has become my </a:t>
            </a:r>
            <a:r>
              <a:rPr lang="en-US" dirty="0" smtClean="0"/>
              <a:t>salvation.</a:t>
            </a:r>
          </a:p>
          <a:p>
            <a:pPr lvl="2"/>
            <a:r>
              <a:rPr lang="en-US" u="sng" dirty="0" smtClean="0"/>
              <a:t>Isa 26:3–4</a:t>
            </a:r>
            <a:r>
              <a:rPr lang="en-US" dirty="0" smtClean="0"/>
              <a:t>. You keep him in perfect peace whose mind is stayed on you, because he trusts in you. </a:t>
            </a:r>
            <a:r>
              <a:rPr lang="en-US" baseline="30000" dirty="0" smtClean="0"/>
              <a:t>4</a:t>
            </a:r>
            <a:r>
              <a:rPr lang="en-US" dirty="0" smtClean="0"/>
              <a:t>  </a:t>
            </a:r>
            <a:r>
              <a:rPr lang="en-US" dirty="0"/>
              <a:t>Trust in the LORD forever, for the LORD GOD is an everlasting rock</a:t>
            </a:r>
            <a:r>
              <a:rPr lang="en-US" dirty="0" smtClean="0"/>
              <a:t>.</a:t>
            </a:r>
          </a:p>
          <a:p>
            <a:pPr lvl="2"/>
            <a:r>
              <a:rPr lang="en-US" u="sng" dirty="0" smtClean="0"/>
              <a:t>Isa 30:12–13, 15</a:t>
            </a:r>
            <a:r>
              <a:rPr lang="en-US" dirty="0" smtClean="0"/>
              <a:t>. Because you despise this word and trust in oppression and perverseness and rely on them, </a:t>
            </a:r>
            <a:r>
              <a:rPr lang="en-US" baseline="30000" dirty="0" smtClean="0"/>
              <a:t>13</a:t>
            </a:r>
            <a:r>
              <a:rPr lang="en-US" dirty="0" smtClean="0"/>
              <a:t> therefore iniquity shall be to you</a:t>
            </a:r>
            <a:r>
              <a:rPr lang="mr-IN" dirty="0" smtClean="0"/>
              <a:t>…</a:t>
            </a:r>
            <a:r>
              <a:rPr lang="en-US" dirty="0" smtClean="0"/>
              <a:t>. </a:t>
            </a:r>
            <a:r>
              <a:rPr lang="en-US" baseline="30000" dirty="0" smtClean="0"/>
              <a:t>15</a:t>
            </a:r>
            <a:r>
              <a:rPr lang="en-US" dirty="0" smtClean="0"/>
              <a:t> In returning and rest you shall be saved; in quietness and in trust shall be your strength.</a:t>
            </a:r>
            <a:endParaRPr lang="en-US" dirty="0"/>
          </a:p>
          <a:p>
            <a:pPr lvl="2"/>
            <a:endParaRPr lang="en-US" dirty="0" smtClean="0"/>
          </a:p>
        </p:txBody>
      </p:sp>
    </p:spTree>
    <p:extLst>
      <p:ext uri="{BB962C8B-B14F-4D97-AF65-F5344CB8AC3E}">
        <p14:creationId xmlns:p14="http://schemas.microsoft.com/office/powerpoint/2010/main" val="172535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86255"/>
            <a:ext cx="7886699" cy="6471745"/>
          </a:xfrm>
        </p:spPr>
        <p:txBody>
          <a:bodyPr>
            <a:normAutofit/>
          </a:bodyPr>
          <a:lstStyle/>
          <a:p>
            <a:r>
              <a:rPr lang="en-US" dirty="0" smtClean="0"/>
              <a:t>A charge for all who rely on themselves and not on God to continue in their way to destruction (50:11)</a:t>
            </a:r>
          </a:p>
          <a:p>
            <a:pPr lvl="1"/>
            <a:r>
              <a:rPr lang="en-US" u="sng" dirty="0" err="1" smtClean="0"/>
              <a:t>Prov</a:t>
            </a:r>
            <a:r>
              <a:rPr lang="en-US" u="sng" dirty="0" smtClean="0"/>
              <a:t> 16:25</a:t>
            </a:r>
            <a:r>
              <a:rPr lang="en-US" dirty="0" smtClean="0"/>
              <a:t>. There is a way that seems right to a man, but its end is the way to death. </a:t>
            </a:r>
            <a:endParaRPr lang="en-US" u="sng" dirty="0"/>
          </a:p>
        </p:txBody>
      </p:sp>
    </p:spTree>
    <p:extLst>
      <p:ext uri="{BB962C8B-B14F-4D97-AF65-F5344CB8AC3E}">
        <p14:creationId xmlns:p14="http://schemas.microsoft.com/office/powerpoint/2010/main" val="93707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125616</TotalTime>
  <Words>1933</Words>
  <Application>Microsoft Macintosh PowerPoint</Application>
  <PresentationFormat>On-screen Show (4:3)</PresentationFormat>
  <Paragraphs>72</Paragraphs>
  <Slides>16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Courier New</vt:lpstr>
      <vt:lpstr>Mangal</vt:lpstr>
      <vt:lpstr>Wingdings</vt:lpstr>
      <vt:lpstr>Office Theme</vt:lpstr>
      <vt:lpstr>Celebrating the Servant-Savior</vt:lpstr>
      <vt:lpstr>The Structure of Isaiah 50:4–11</vt:lpstr>
      <vt:lpstr>I.B. The Declaration of the Servant’s Commitment to His Mission of Mercy and Righteousness (50:7b–d)</vt:lpstr>
      <vt:lpstr>I.C. Further Reasons for the Servant’s Commitment to His Mission of Mercy and Righteousness (50:7b–d)</vt:lpstr>
      <vt:lpstr>PowerPoint Presentation</vt:lpstr>
      <vt:lpstr>PowerPoint Presentation</vt:lpstr>
      <vt:lpstr>PowerPoint Presentation</vt:lpstr>
      <vt:lpstr>PowerPoint Presentation</vt:lpstr>
      <vt:lpstr>PowerPoint Presentation</vt:lpstr>
      <vt:lpstr>PowerPoint Presentation</vt:lpstr>
      <vt:lpstr>II. The Implications of the Servant’s Commitment to His Mission of Mercy and Righteousness (50:10–11)</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Jason S. DeRouchie</cp:lastModifiedBy>
  <cp:revision>1005</cp:revision>
  <dcterms:created xsi:type="dcterms:W3CDTF">2015-09-20T10:17:33Z</dcterms:created>
  <dcterms:modified xsi:type="dcterms:W3CDTF">2017-11-13T23:44:48Z</dcterms:modified>
</cp:coreProperties>
</file>