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5" r:id="rId1"/>
  </p:sldMasterIdLst>
  <p:notesMasterIdLst>
    <p:notesMasterId r:id="rId13"/>
  </p:notesMasterIdLst>
  <p:sldIdLst>
    <p:sldId id="688" r:id="rId2"/>
    <p:sldId id="690" r:id="rId3"/>
    <p:sldId id="691" r:id="rId4"/>
    <p:sldId id="693" r:id="rId5"/>
    <p:sldId id="696" r:id="rId6"/>
    <p:sldId id="699" r:id="rId7"/>
    <p:sldId id="694" r:id="rId8"/>
    <p:sldId id="695" r:id="rId9"/>
    <p:sldId id="692" r:id="rId10"/>
    <p:sldId id="697" r:id="rId11"/>
    <p:sldId id="700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098"/>
    <p:restoredTop sz="93142"/>
  </p:normalViewPr>
  <p:slideViewPr>
    <p:cSldViewPr snapToGrid="0" snapToObjects="1">
      <p:cViewPr>
        <p:scale>
          <a:sx n="127" d="100"/>
          <a:sy n="127" d="100"/>
        </p:scale>
        <p:origin x="168" y="3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62" d="100"/>
        <a:sy n="162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6DC763-114C-D341-9AE2-A44CC367268A}" type="datetimeFigureOut">
              <a:rPr lang="en-US" smtClean="0"/>
              <a:t>11/13/17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56F3CF-DD11-2948-8740-1768DF17D4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4967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56F3CF-DD11-2948-8740-1768DF17D4A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3728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C5678-EE20-4FA5-88E2-6E0BD67A2E26}" type="datetime1">
              <a:rPr lang="en-US" smtClean="0"/>
              <a:t>11/13/17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0017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AC1FD-925A-B340-8EB5-DBA9C3397271}" type="datetimeFigureOut">
              <a:rPr lang="en-US" smtClean="0"/>
              <a:t>11/13/17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E5503-B384-F040-A244-85913E229CCB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extBox 6"/>
          <p:cNvSpPr txBox="1"/>
          <p:nvPr userDrawn="1"/>
        </p:nvSpPr>
        <p:spPr>
          <a:xfrm>
            <a:off x="6010507" y="175074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8737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AEA93-55E7-4DA9-90C2-089A26EEFEC4}" type="datetime1">
              <a:rPr lang="en-US" smtClean="0"/>
              <a:t>11/13/17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1208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CF3C7-6809-4F39-BD67-A75817BDDE0A}" type="datetime1">
              <a:rPr lang="en-US" smtClean="0"/>
              <a:t>11/13/17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263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AEB24-CE78-465C-A726-91D0868FA48F}" type="datetime1">
              <a:rPr lang="en-US" smtClean="0"/>
              <a:t>11/13/17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28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BAADF0-1749-4E8B-9691-B44A5F8C0895}" type="datetime1">
              <a:rPr lang="en-US" smtClean="0"/>
              <a:t>11/13/17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076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F628A-A867-4937-BBE5-207DB6F9C51A}" type="datetime1">
              <a:rPr lang="en-US" smtClean="0"/>
              <a:t>11/13/17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3262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8BBB94-68E6-4675-A946-F1C5994EDBD7}" type="datetime1">
              <a:rPr lang="en-US" smtClean="0"/>
              <a:t>11/13/17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035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3B8377-21E3-4835-B75D-4E2847E2750F}" type="datetime1">
              <a:rPr lang="en-US" smtClean="0"/>
              <a:t>11/13/17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570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AAC1FD-925A-B340-8EB5-DBA9C3397271}" type="datetimeFigureOut">
              <a:rPr lang="en-US" smtClean="0"/>
              <a:t>11/13/17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BE5503-B384-F040-A244-85913E229CC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31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600BB2-27C5-458B-ABCE-839C88CF47CE}" type="datetime1">
              <a:rPr lang="en-US" smtClean="0"/>
              <a:t>11/13/17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Footer Text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9B540C-44DA-4F69-89C9-7C84606640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8820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929161"/>
            <a:ext cx="7886699" cy="4928839"/>
          </a:xfrm>
        </p:spPr>
        <p:txBody>
          <a:bodyPr>
            <a:normAutofit/>
          </a:bodyPr>
          <a:lstStyle>
            <a:lvl1pPr marL="344488" indent="-344488">
              <a:buSzPct val="125000"/>
              <a:buFont typeface="Wingdings" charset="2"/>
              <a:buChar char="§"/>
              <a:tabLst/>
              <a:defRPr sz="3200" b="1"/>
            </a:lvl1pPr>
            <a:lvl2pPr marL="690563" indent="-334963">
              <a:buFont typeface="Courier New" charset="0"/>
              <a:buChar char="o"/>
              <a:tabLst/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 marL="1035050" indent="-344488">
              <a:buFont typeface="Wingdings" charset="2"/>
              <a:buChar char="§"/>
              <a:tabLst/>
              <a:defRPr sz="2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 marL="1381125" indent="-346075">
              <a:buSzPct val="75000"/>
              <a:buFont typeface="Courier New" charset="0"/>
              <a:buChar char="o"/>
              <a:tabLst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 marL="1714500" indent="-344488">
              <a:buFont typeface="Arial" charset="0"/>
              <a:buChar char="•"/>
              <a:tabLst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  <a:lvl6pPr marL="2000250" indent="-285750">
              <a:buFont typeface="Arial" charset="0"/>
              <a:buChar char="•"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6pPr>
            <a:lvl7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7pPr>
            <a:lvl8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8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  <a:p>
            <a:pPr lvl="5"/>
            <a:r>
              <a:rPr lang="en-US" dirty="0" smtClean="0"/>
              <a:t>Sixth level</a:t>
            </a:r>
          </a:p>
          <a:p>
            <a:pPr lvl="6"/>
            <a:r>
              <a:rPr lang="en-US" dirty="0" smtClean="0"/>
              <a:t>Seventh level</a:t>
            </a:r>
          </a:p>
          <a:p>
            <a:pPr lvl="7"/>
            <a:r>
              <a:rPr lang="en-US" sz="2400" dirty="0" smtClean="0"/>
              <a:t>Eighth level</a:t>
            </a:r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6010507" y="175074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txBody>
          <a:bodyPr>
            <a:normAutofit/>
          </a:bodyPr>
          <a:lstStyle>
            <a:lvl1pPr marL="128588" indent="0">
              <a:tabLst/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8108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1929161"/>
            <a:ext cx="7543801" cy="4928839"/>
          </a:xfrm>
        </p:spPr>
        <p:txBody>
          <a:bodyPr>
            <a:normAutofit/>
          </a:bodyPr>
          <a:lstStyle>
            <a:lvl1pPr>
              <a:defRPr sz="3200" b="1"/>
            </a:lvl1pPr>
            <a:lvl2pPr marL="577850" indent="-222250">
              <a:tabLst/>
              <a:defRPr sz="2800"/>
            </a:lvl2pPr>
            <a:lvl3pPr marL="801688" indent="-223838">
              <a:tabLst/>
              <a:defRPr sz="2400"/>
            </a:lvl3pPr>
            <a:lvl4pPr marL="1035050" indent="-233363">
              <a:tabLst/>
              <a:defRPr sz="2400"/>
            </a:lvl4pPr>
            <a:lvl5pPr marL="1257300" indent="-233363">
              <a:tabLst/>
              <a:defRPr sz="2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extBox 6"/>
          <p:cNvSpPr txBox="1"/>
          <p:nvPr userDrawn="1"/>
        </p:nvSpPr>
        <p:spPr>
          <a:xfrm>
            <a:off x="6010507" y="175074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solidFill>
            <a:schemeClr val="accent2"/>
          </a:solidFill>
        </p:spPr>
        <p:txBody>
          <a:bodyPr>
            <a:normAutofit/>
          </a:bodyPr>
          <a:lstStyle>
            <a:lvl1pPr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4998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horz" lIns="45720" tIns="0" rIns="45720" bIns="0"/>
          <a:lstStyle>
            <a:lvl1pPr marL="344488" indent="-344488">
              <a:buSzPct val="125000"/>
              <a:buFont typeface="Wingdings" charset="2"/>
              <a:buChar char="§"/>
              <a:tabLst/>
              <a:defRPr sz="3200" b="1"/>
            </a:lvl1pPr>
            <a:lvl2pPr marL="690563" indent="-346075">
              <a:buFont typeface="Courier New" charset="0"/>
              <a:buChar char="o"/>
              <a:tabLst/>
              <a:defRPr sz="2800"/>
            </a:lvl2pPr>
            <a:lvl3pPr marL="1035050" indent="-344488">
              <a:buFont typeface="Wingdings" charset="2"/>
              <a:buChar char="§"/>
              <a:tabLst/>
              <a:defRPr sz="2400"/>
            </a:lvl3pPr>
            <a:lvl4pPr marL="1381125" indent="-346075">
              <a:buSzPct val="75000"/>
              <a:buFont typeface="Courier New" charset="0"/>
              <a:buChar char="o"/>
              <a:tabLst/>
              <a:defRPr sz="2400"/>
            </a:lvl4pPr>
            <a:lvl5pPr marL="1714500" indent="-355600">
              <a:buFont typeface="Arial" charset="0"/>
              <a:buChar char="•"/>
              <a:tabLst/>
              <a:defRPr sz="2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128571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4405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C4986D-6BE9-4264-908F-02DB36FD8D6C}" type="datetime1">
              <a:rPr lang="en-US" smtClean="0"/>
              <a:t>11/13/17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9B540C-44DA-4F69-89C9-7C8460664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313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34" r:id="rId12"/>
    <p:sldLayoutId id="2147483744" r:id="rId13"/>
    <p:sldLayoutId id="2147483742" r:id="rId14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53138"/>
            <a:ext cx="7772400" cy="2302334"/>
          </a:xfrm>
          <a:solidFill>
            <a:schemeClr val="tx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n-US" sz="8800" b="1" dirty="0" smtClean="0">
                <a:solidFill>
                  <a:schemeClr val="tx1"/>
                </a:solidFill>
              </a:rPr>
              <a:t>Celebrating the Servant-Savior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26295"/>
            <a:ext cx="7772400" cy="2227117"/>
          </a:xfrm>
        </p:spPr>
        <p:txBody>
          <a:bodyPr>
            <a:noAutofit/>
          </a:bodyPr>
          <a:lstStyle/>
          <a:p>
            <a:pPr algn="l">
              <a:spcBef>
                <a:spcPts val="0"/>
              </a:spcBef>
            </a:pPr>
            <a:r>
              <a:rPr lang="en-US" sz="2800" b="0" dirty="0" smtClean="0">
                <a:solidFill>
                  <a:schemeClr val="bg1"/>
                </a:solidFill>
              </a:rPr>
              <a:t>Jason S. </a:t>
            </a:r>
            <a:r>
              <a:rPr lang="en-US" sz="2800" b="0" dirty="0" err="1" smtClean="0">
                <a:solidFill>
                  <a:schemeClr val="bg1"/>
                </a:solidFill>
              </a:rPr>
              <a:t>DeRouchie</a:t>
            </a:r>
            <a:r>
              <a:rPr lang="en-US" sz="2800" b="0" dirty="0" smtClean="0">
                <a:solidFill>
                  <a:schemeClr val="bg1"/>
                </a:solidFill>
              </a:rPr>
              <a:t>, PhD</a:t>
            </a:r>
          </a:p>
          <a:p>
            <a:pPr algn="l">
              <a:spcBef>
                <a:spcPts val="0"/>
              </a:spcBef>
            </a:pPr>
            <a:r>
              <a:rPr lang="en-US" sz="2400" b="0" dirty="0" smtClean="0">
                <a:solidFill>
                  <a:schemeClr val="bg1">
                    <a:lumMod val="85000"/>
                  </a:schemeClr>
                </a:solidFill>
              </a:rPr>
              <a:t>Professor of Old Testament and Biblical Theology</a:t>
            </a:r>
          </a:p>
          <a:p>
            <a:pPr algn="l">
              <a:spcBef>
                <a:spcPts val="0"/>
              </a:spcBef>
            </a:pPr>
            <a:r>
              <a:rPr lang="en-US" sz="2400" b="0" dirty="0" smtClean="0">
                <a:solidFill>
                  <a:schemeClr val="bg1">
                    <a:lumMod val="85000"/>
                  </a:schemeClr>
                </a:solidFill>
              </a:rPr>
              <a:t>Bethlehem College &amp; Seminary</a:t>
            </a:r>
          </a:p>
          <a:p>
            <a:pPr algn="l">
              <a:spcBef>
                <a:spcPts val="0"/>
              </a:spcBef>
            </a:pPr>
            <a:r>
              <a:rPr lang="en-US" sz="2400" b="0" dirty="0" err="1" smtClean="0">
                <a:solidFill>
                  <a:schemeClr val="bg1">
                    <a:lumMod val="85000"/>
                  </a:schemeClr>
                </a:solidFill>
              </a:rPr>
              <a:t>www.jasonderouchie.com</a:t>
            </a:r>
            <a:endParaRPr lang="en-US" sz="2400" b="0" dirty="0" smtClean="0">
              <a:solidFill>
                <a:schemeClr val="bg1">
                  <a:lumMod val="85000"/>
                </a:schemeClr>
              </a:solidFill>
            </a:endParaRPr>
          </a:p>
          <a:p>
            <a:pPr algn="l">
              <a:spcBef>
                <a:spcPts val="0"/>
              </a:spcBef>
            </a:pPr>
            <a:endParaRPr lang="en-US" sz="2400" b="0" dirty="0" smtClean="0">
              <a:solidFill>
                <a:schemeClr val="bg1">
                  <a:lumMod val="85000"/>
                </a:schemeClr>
              </a:solidFill>
            </a:endParaRPr>
          </a:p>
          <a:p>
            <a:pPr algn="l">
              <a:spcBef>
                <a:spcPts val="0"/>
              </a:spcBef>
            </a:pPr>
            <a:r>
              <a:rPr lang="en-US" sz="2400" b="0" dirty="0" smtClean="0">
                <a:solidFill>
                  <a:schemeClr val="bg1">
                    <a:lumMod val="85000"/>
                  </a:schemeClr>
                </a:solidFill>
              </a:rPr>
              <a:t>Bethlehem Baptist Church, 2017</a:t>
            </a:r>
            <a:endParaRPr lang="en-US" sz="2400" b="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94014" y="3233052"/>
            <a:ext cx="6939643" cy="1015663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solidFill>
                  <a:srgbClr val="FFFF00"/>
                </a:solidFill>
              </a:rPr>
              <a:t>The Gospel of Isaiah</a:t>
            </a:r>
          </a:p>
        </p:txBody>
      </p:sp>
    </p:spTree>
    <p:extLst>
      <p:ext uri="{BB962C8B-B14F-4D97-AF65-F5344CB8AC3E}">
        <p14:creationId xmlns:p14="http://schemas.microsoft.com/office/powerpoint/2010/main" val="625838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28650" y="1357087"/>
            <a:ext cx="7886699" cy="5500914"/>
          </a:xfrm>
        </p:spPr>
        <p:txBody>
          <a:bodyPr/>
          <a:lstStyle/>
          <a:p>
            <a:r>
              <a:rPr lang="en-US" dirty="0" smtClean="0"/>
              <a:t>The Servant’s Commitment to His Mission of Mercy and Righteousness (50:4–9)</a:t>
            </a:r>
          </a:p>
          <a:p>
            <a:pPr lvl="1"/>
            <a:r>
              <a:rPr lang="en-US" dirty="0" smtClean="0"/>
              <a:t>Initial Reasons for the Servant’s Commitment (50:4–7a)</a:t>
            </a:r>
          </a:p>
          <a:p>
            <a:pPr lvl="1"/>
            <a:r>
              <a:rPr lang="en-US" dirty="0" smtClean="0"/>
              <a:t>The Declaration of the Servant’s Commitment (50:7b–d)</a:t>
            </a:r>
          </a:p>
          <a:p>
            <a:pPr lvl="1"/>
            <a:r>
              <a:rPr lang="en-US" dirty="0" smtClean="0"/>
              <a:t>Further Reasons for the Servant’s Commitment (50:8–9)</a:t>
            </a:r>
          </a:p>
          <a:p>
            <a:r>
              <a:rPr lang="en-US" dirty="0" smtClean="0"/>
              <a:t>The Implications of the Servant’s Commitment to His Mission of Mercy and Righteousness (50:10–11)</a:t>
            </a:r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708931"/>
          </a:xfr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/>
          <a:lstStyle/>
          <a:p>
            <a:r>
              <a:rPr lang="en-US" dirty="0" smtClean="0"/>
              <a:t>The Structure of Isaiah 50:4–11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2853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Yahweh has equipped him to teach in a way that sustains the weary (50:4).</a:t>
            </a:r>
          </a:p>
          <a:p>
            <a:pPr lvl="1"/>
            <a:r>
              <a:rPr lang="en-US" dirty="0" smtClean="0"/>
              <a:t>Who is talking? (see 50:10)</a:t>
            </a:r>
          </a:p>
          <a:p>
            <a:pPr lvl="2"/>
            <a:r>
              <a:rPr lang="en-US" dirty="0" smtClean="0"/>
              <a:t>The four “Servant songs”:</a:t>
            </a:r>
          </a:p>
          <a:p>
            <a:pPr marL="1492250" lvl="3" indent="-457200">
              <a:buFont typeface="+mj-lt"/>
              <a:buAutoNum type="arabicPeriod"/>
            </a:pPr>
            <a:r>
              <a:rPr lang="en-US" dirty="0" smtClean="0"/>
              <a:t>42:1–9 (biographical)</a:t>
            </a:r>
          </a:p>
          <a:p>
            <a:pPr marL="1492250" lvl="3" indent="-457200">
              <a:buFont typeface="+mj-lt"/>
              <a:buAutoNum type="arabicPeriod"/>
            </a:pPr>
            <a:r>
              <a:rPr lang="en-US" dirty="0" smtClean="0"/>
              <a:t>49:1–6 (autobiographical)</a:t>
            </a:r>
          </a:p>
          <a:p>
            <a:pPr marL="1492250" lvl="3" indent="-457200">
              <a:buFont typeface="+mj-lt"/>
              <a:buAutoNum type="arabicPeriod"/>
            </a:pPr>
            <a:r>
              <a:rPr lang="en-US" b="1" dirty="0" smtClean="0"/>
              <a:t>50:4–11 (autobiographical)</a:t>
            </a:r>
          </a:p>
          <a:p>
            <a:pPr marL="1492250" lvl="3" indent="-457200">
              <a:buFont typeface="+mj-lt"/>
              <a:buAutoNum type="arabicPeriod"/>
            </a:pPr>
            <a:r>
              <a:rPr lang="en-US" dirty="0" smtClean="0"/>
              <a:t>52:13–53:12 (biographical)</a:t>
            </a:r>
          </a:p>
          <a:p>
            <a:pPr lvl="1"/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I.A. Initial Reasons for the Servant’s Commitment to His Mission of Mercy and Righteousness (50:4–7a)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7049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28650" y="399143"/>
            <a:ext cx="7886699" cy="6458857"/>
          </a:xfrm>
        </p:spPr>
        <p:txBody>
          <a:bodyPr>
            <a:normAutofit/>
          </a:bodyPr>
          <a:lstStyle/>
          <a:p>
            <a:pPr lvl="1"/>
            <a:r>
              <a:rPr lang="en-US" dirty="0" smtClean="0"/>
              <a:t>“those who are taught” (2x):</a:t>
            </a:r>
          </a:p>
          <a:p>
            <a:pPr lvl="2"/>
            <a:r>
              <a:rPr lang="en-US" sz="2400" u="sng" dirty="0" smtClean="0"/>
              <a:t>Isa 49:2</a:t>
            </a:r>
            <a:r>
              <a:rPr lang="en-US" sz="2400" dirty="0" smtClean="0"/>
              <a:t>. </a:t>
            </a:r>
          </a:p>
          <a:p>
            <a:pPr lvl="2"/>
            <a:r>
              <a:rPr lang="en-US" sz="2400" u="sng" dirty="0" smtClean="0"/>
              <a:t>Isa 8:16</a:t>
            </a:r>
            <a:r>
              <a:rPr lang="en-US" sz="2400" dirty="0" smtClean="0"/>
              <a:t>. Bind up the testimony; seal the teaching among my </a:t>
            </a:r>
            <a:r>
              <a:rPr lang="en-US" sz="2400" i="1" dirty="0" smtClean="0"/>
              <a:t>disciples</a:t>
            </a:r>
            <a:r>
              <a:rPr lang="en-US" sz="2400" dirty="0" smtClean="0"/>
              <a:t>. </a:t>
            </a:r>
          </a:p>
          <a:p>
            <a:pPr lvl="2"/>
            <a:r>
              <a:rPr lang="en-US" sz="2400" u="sng" dirty="0" smtClean="0"/>
              <a:t>Isa 30:8–9</a:t>
            </a:r>
            <a:r>
              <a:rPr lang="en-US" sz="2400" dirty="0" smtClean="0"/>
              <a:t>. And now, go, write it before them on a tablet and inscribe it in a book that it may be for the time to come as a witness forever. </a:t>
            </a:r>
            <a:r>
              <a:rPr lang="en-US" sz="2400" baseline="30000" dirty="0" smtClean="0"/>
              <a:t>9</a:t>
            </a:r>
            <a:r>
              <a:rPr lang="en-US" sz="2400" dirty="0" smtClean="0"/>
              <a:t> For they are a rebellious people, lying children, children unwilling to hear the instruction of the LORD.</a:t>
            </a:r>
          </a:p>
          <a:p>
            <a:pPr lvl="2"/>
            <a:r>
              <a:rPr lang="en-US" sz="2400" u="sng" dirty="0" smtClean="0"/>
              <a:t>Isa 29:18–19</a:t>
            </a:r>
            <a:r>
              <a:rPr lang="en-US" sz="2400" dirty="0" smtClean="0"/>
              <a:t>. In that day the deaf shall hear the words of a book, and out of their gloom and darkness the eyes of the blind shall see. </a:t>
            </a:r>
            <a:r>
              <a:rPr lang="en-US" sz="2400" baseline="30000" dirty="0" smtClean="0"/>
              <a:t>19</a:t>
            </a:r>
            <a:r>
              <a:rPr lang="en-US" sz="2400" dirty="0" smtClean="0"/>
              <a:t> The meek shall obtain fresh joy in the LORD, and the poor among mankind shall exult in the Holy One of Israel. </a:t>
            </a:r>
          </a:p>
          <a:p>
            <a:pPr lvl="2"/>
            <a:r>
              <a:rPr lang="en-US" sz="2400" u="sng" dirty="0" smtClean="0"/>
              <a:t>Isa 54:13</a:t>
            </a:r>
            <a:r>
              <a:rPr lang="en-US" sz="2400" dirty="0" smtClean="0"/>
              <a:t>. All your children shall be taught by [= are </a:t>
            </a:r>
            <a:r>
              <a:rPr lang="en-US" sz="2400" i="1" dirty="0" smtClean="0"/>
              <a:t>disciples</a:t>
            </a:r>
            <a:r>
              <a:rPr lang="en-US" sz="2400" dirty="0" smtClean="0"/>
              <a:t> of] the LORD. (Cf. John 6:44–45)</a:t>
            </a:r>
            <a:endParaRPr lang="en-US" sz="2400" u="sng" dirty="0"/>
          </a:p>
        </p:txBody>
      </p:sp>
    </p:spTree>
    <p:extLst>
      <p:ext uri="{BB962C8B-B14F-4D97-AF65-F5344CB8AC3E}">
        <p14:creationId xmlns:p14="http://schemas.microsoft.com/office/powerpoint/2010/main" val="1440675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" dur="indefinite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" dur="indefinite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5" dur="indefinite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6" dur="indefinite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8" dur="indefinite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9" dur="indefinite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1" dur="indefinite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2" dur="indefinite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2" grpId="1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28650" y="399143"/>
            <a:ext cx="7886699" cy="6458857"/>
          </a:xfrm>
        </p:spPr>
        <p:txBody>
          <a:bodyPr>
            <a:normAutofit/>
          </a:bodyPr>
          <a:lstStyle/>
          <a:p>
            <a:pPr lvl="1"/>
            <a:r>
              <a:rPr lang="en-US" dirty="0" smtClean="0"/>
              <a:t>“Morning by morning”</a:t>
            </a:r>
          </a:p>
          <a:p>
            <a:pPr lvl="2"/>
            <a:r>
              <a:rPr lang="en-US" sz="2400" u="sng" dirty="0" smtClean="0"/>
              <a:t>Ps 5:3</a:t>
            </a:r>
            <a:r>
              <a:rPr lang="en-US" sz="2400" dirty="0" smtClean="0"/>
              <a:t>. </a:t>
            </a:r>
            <a:r>
              <a:rPr lang="en-US" sz="2400" dirty="0"/>
              <a:t>O LORD, in the morning you hear my voice; in the morning I prepare a sacrifice for you and watch. </a:t>
            </a:r>
            <a:endParaRPr lang="en-US" sz="2400" dirty="0" smtClean="0"/>
          </a:p>
          <a:p>
            <a:pPr lvl="2"/>
            <a:r>
              <a:rPr lang="en-US" sz="2400" u="sng" dirty="0" smtClean="0"/>
              <a:t>Ps 88:13</a:t>
            </a:r>
            <a:r>
              <a:rPr lang="en-US" sz="2400" dirty="0" smtClean="0"/>
              <a:t>. But </a:t>
            </a:r>
            <a:r>
              <a:rPr lang="en-US" sz="2400" dirty="0"/>
              <a:t>I, O LORD, cry to you; in the morning my prayer comes before you. </a:t>
            </a:r>
            <a:endParaRPr lang="en-US" sz="2400" dirty="0" smtClean="0"/>
          </a:p>
          <a:p>
            <a:pPr lvl="2"/>
            <a:r>
              <a:rPr lang="en-US" sz="2400" u="sng" dirty="0" smtClean="0"/>
              <a:t>Ps 119:47</a:t>
            </a:r>
            <a:r>
              <a:rPr lang="en-US" sz="2400" dirty="0" smtClean="0"/>
              <a:t>. I rise before dawn and cry for help; I hope in your words.</a:t>
            </a:r>
          </a:p>
          <a:p>
            <a:pPr lvl="2"/>
            <a:r>
              <a:rPr lang="en-US" sz="2400" u="sng" dirty="0" smtClean="0"/>
              <a:t>Ps 143:8</a:t>
            </a:r>
            <a:r>
              <a:rPr lang="en-US" sz="2400" dirty="0" smtClean="0"/>
              <a:t>.</a:t>
            </a:r>
            <a:r>
              <a:rPr lang="en-US" sz="2400" dirty="0"/>
              <a:t> Let me hear in the morning of your steadfast love, for in you I trust. Make me know the way I should go, for to you I lift up my </a:t>
            </a:r>
            <a:r>
              <a:rPr lang="en-US" sz="2400" dirty="0" smtClean="0"/>
              <a:t>soul.</a:t>
            </a:r>
          </a:p>
          <a:p>
            <a:pPr lvl="2"/>
            <a:r>
              <a:rPr lang="en-US" sz="2400" u="sng" dirty="0" smtClean="0"/>
              <a:t>Mark 1:35</a:t>
            </a:r>
            <a:r>
              <a:rPr lang="en-US" sz="2400" dirty="0" smtClean="0"/>
              <a:t>. And rising very early in the morning, while it was still dark, he departed and went out to a desolate place, and there he prayed.</a:t>
            </a:r>
          </a:p>
        </p:txBody>
      </p:sp>
    </p:spTree>
    <p:extLst>
      <p:ext uri="{BB962C8B-B14F-4D97-AF65-F5344CB8AC3E}">
        <p14:creationId xmlns:p14="http://schemas.microsoft.com/office/powerpoint/2010/main" val="1017177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" dur="indefinite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" dur="indefinite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7" dur="indefinite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8" dur="indefinite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1" dur="indefinite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2" dur="indefinite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2" grpId="1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28650" y="397565"/>
            <a:ext cx="7886699" cy="6460435"/>
          </a:xfrm>
        </p:spPr>
        <p:txBody>
          <a:bodyPr>
            <a:normAutofit/>
          </a:bodyPr>
          <a:lstStyle/>
          <a:p>
            <a:pPr lvl="1"/>
            <a:r>
              <a:rPr lang="en-US" dirty="0" smtClean="0"/>
              <a:t>Jesus taught only what he heard:</a:t>
            </a:r>
          </a:p>
          <a:p>
            <a:pPr lvl="2"/>
            <a:r>
              <a:rPr lang="en-US" u="sng" dirty="0" smtClean="0"/>
              <a:t>John 5:30</a:t>
            </a:r>
            <a:r>
              <a:rPr lang="en-US" dirty="0" smtClean="0"/>
              <a:t>. I </a:t>
            </a:r>
            <a:r>
              <a:rPr lang="en-US" dirty="0"/>
              <a:t>can do nothing on my own. </a:t>
            </a:r>
            <a:r>
              <a:rPr lang="en-US" i="1" dirty="0"/>
              <a:t>As I hear</a:t>
            </a:r>
            <a:r>
              <a:rPr lang="en-US" dirty="0"/>
              <a:t>, I judge, and my judgment is just, because I seek not my own will but the will of him who sent me</a:t>
            </a:r>
            <a:r>
              <a:rPr lang="en-US" dirty="0" smtClean="0"/>
              <a:t>.</a:t>
            </a:r>
          </a:p>
          <a:p>
            <a:pPr lvl="2"/>
            <a:r>
              <a:rPr lang="en-US" u="sng" dirty="0" smtClean="0"/>
              <a:t>John 8:26</a:t>
            </a:r>
            <a:r>
              <a:rPr lang="en-US" dirty="0" smtClean="0"/>
              <a:t>. I have much to say to you and much to judge, but he who sent me is true, and I declare to the world what I have heard from him.  </a:t>
            </a:r>
          </a:p>
          <a:p>
            <a:pPr lvl="2"/>
            <a:r>
              <a:rPr lang="en-US" u="sng" dirty="0" smtClean="0"/>
              <a:t>John 15:15</a:t>
            </a:r>
            <a:r>
              <a:rPr lang="en-US" dirty="0" smtClean="0"/>
              <a:t>. All that I have heard from my Father I have made known to you. </a:t>
            </a:r>
            <a:endParaRPr lang="en-US" u="sng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281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" dur="indefinite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" dur="indefinite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7" dur="indefinite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8" dur="indefinite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2" grpId="1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28650" y="399143"/>
            <a:ext cx="7886699" cy="6458857"/>
          </a:xfrm>
        </p:spPr>
        <p:txBody>
          <a:bodyPr>
            <a:normAutofit/>
          </a:bodyPr>
          <a:lstStyle/>
          <a:p>
            <a:pPr lvl="1"/>
            <a:r>
              <a:rPr lang="en-US" dirty="0" smtClean="0"/>
              <a:t>The purpose of his teaching?</a:t>
            </a:r>
          </a:p>
          <a:p>
            <a:pPr lvl="2"/>
            <a:r>
              <a:rPr lang="en-US" u="sng" dirty="0" smtClean="0"/>
              <a:t>Isa 40:1–2</a:t>
            </a:r>
            <a:r>
              <a:rPr lang="en-US" dirty="0" smtClean="0"/>
              <a:t>. Comfort, comfort my people, says your God. </a:t>
            </a:r>
            <a:r>
              <a:rPr lang="en-US" baseline="30000" dirty="0" smtClean="0"/>
              <a:t>2</a:t>
            </a:r>
            <a:r>
              <a:rPr lang="en-US" dirty="0" smtClean="0"/>
              <a:t> Speak tenderly to Jerusalem, and cry to her that her warfare is </a:t>
            </a:r>
            <a:r>
              <a:rPr lang="en-US" dirty="0"/>
              <a:t>e</a:t>
            </a:r>
            <a:r>
              <a:rPr lang="en-US" dirty="0" smtClean="0"/>
              <a:t>nded, that her iniquity is pardoned, that she has received from the LORD’s hand double for all her sins. </a:t>
            </a:r>
          </a:p>
          <a:p>
            <a:pPr lvl="2"/>
            <a:r>
              <a:rPr lang="en-US" u="sng" dirty="0" smtClean="0"/>
              <a:t>Isa 42:1–4</a:t>
            </a:r>
            <a:r>
              <a:rPr lang="en-US" dirty="0" smtClean="0"/>
              <a:t>. Behold </a:t>
            </a:r>
            <a:r>
              <a:rPr lang="en-US" dirty="0"/>
              <a:t>my servant, whom I uphold, my chosen, in whom my soul delights; I have put my Spirit upon him; he will bring forth justice to the nations. </a:t>
            </a:r>
            <a:r>
              <a:rPr lang="en-US" baseline="30000" dirty="0" smtClean="0"/>
              <a:t>2</a:t>
            </a:r>
            <a:r>
              <a:rPr lang="en-US" dirty="0" smtClean="0"/>
              <a:t> </a:t>
            </a:r>
            <a:r>
              <a:rPr lang="en-US" dirty="0"/>
              <a:t>He will not cry aloud or lift up his voice, or make it heard in the street; </a:t>
            </a:r>
            <a:r>
              <a:rPr lang="en-US" baseline="30000" dirty="0" smtClean="0"/>
              <a:t>3</a:t>
            </a:r>
            <a:r>
              <a:rPr lang="en-US" dirty="0" smtClean="0"/>
              <a:t> </a:t>
            </a:r>
            <a:r>
              <a:rPr lang="en-US" dirty="0"/>
              <a:t>a bruised reed he will not break, and a faintly burning wick he will not quench; he will faithfully bring forth justice. </a:t>
            </a:r>
            <a:r>
              <a:rPr lang="en-US" baseline="30000" dirty="0" smtClean="0"/>
              <a:t>4</a:t>
            </a:r>
            <a:r>
              <a:rPr lang="en-US" dirty="0" smtClean="0"/>
              <a:t> </a:t>
            </a:r>
            <a:r>
              <a:rPr lang="en-US" dirty="0"/>
              <a:t>He will not grow faint or be discouraged till he has established justice in the earth; and the coastlands wait for his </a:t>
            </a:r>
            <a:r>
              <a:rPr lang="en-US" dirty="0" smtClean="0"/>
              <a:t>law. (Cf. Matt 12:18–20)</a:t>
            </a:r>
          </a:p>
        </p:txBody>
      </p:sp>
    </p:spTree>
    <p:extLst>
      <p:ext uri="{BB962C8B-B14F-4D97-AF65-F5344CB8AC3E}">
        <p14:creationId xmlns:p14="http://schemas.microsoft.com/office/powerpoint/2010/main" val="551928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" dur="indefinite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" dur="indefinite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2" grpId="1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28650" y="399143"/>
            <a:ext cx="7886699" cy="6458857"/>
          </a:xfrm>
        </p:spPr>
        <p:txBody>
          <a:bodyPr>
            <a:normAutofit/>
          </a:bodyPr>
          <a:lstStyle/>
          <a:p>
            <a:pPr lvl="2"/>
            <a:r>
              <a:rPr lang="en-US" u="sng" dirty="0" smtClean="0"/>
              <a:t>Matt 11:28–30</a:t>
            </a:r>
            <a:r>
              <a:rPr lang="en-US" dirty="0" smtClean="0"/>
              <a:t>. Come to me, all who labor and are heavy laden, and I will give you rest. </a:t>
            </a:r>
            <a:r>
              <a:rPr lang="en-US" baseline="30000" dirty="0" smtClean="0"/>
              <a:t>29</a:t>
            </a:r>
            <a:r>
              <a:rPr lang="en-US" dirty="0" smtClean="0"/>
              <a:t> Take my yoke upon you, and </a:t>
            </a:r>
            <a:r>
              <a:rPr lang="en-US" i="1" dirty="0" smtClean="0"/>
              <a:t>learn from me</a:t>
            </a:r>
            <a:r>
              <a:rPr lang="en-US" dirty="0" smtClean="0"/>
              <a:t>, for I am gentle and lowly in heart, and you will find rest for your souls. </a:t>
            </a:r>
            <a:r>
              <a:rPr lang="en-US" baseline="30000" dirty="0" smtClean="0"/>
              <a:t>30</a:t>
            </a:r>
            <a:r>
              <a:rPr lang="en-US" dirty="0" smtClean="0"/>
              <a:t> For my yoke is easy and my burden is light. 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371373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28650" y="397565"/>
            <a:ext cx="7886699" cy="6460435"/>
          </a:xfrm>
        </p:spPr>
        <p:txBody>
          <a:bodyPr/>
          <a:lstStyle/>
          <a:p>
            <a:r>
              <a:rPr lang="en-US" dirty="0" smtClean="0"/>
              <a:t>Yahweh has empowered him to obey even through suffering and is his help (50:5–7a)</a:t>
            </a:r>
          </a:p>
          <a:p>
            <a:pPr lvl="1"/>
            <a:r>
              <a:rPr lang="en-US" dirty="0" smtClean="0"/>
              <a:t>The pattern: Hearing &gt; Fearing &gt; Obeying</a:t>
            </a:r>
          </a:p>
          <a:p>
            <a:pPr lvl="1"/>
            <a:r>
              <a:rPr lang="en-US" dirty="0" smtClean="0"/>
              <a:t>The intensifying portrayal of the Servant’s suffering:</a:t>
            </a:r>
          </a:p>
          <a:p>
            <a:pPr lvl="2"/>
            <a:r>
              <a:rPr lang="en-US" u="sng" dirty="0" smtClean="0"/>
              <a:t>Isa 42:4</a:t>
            </a:r>
            <a:r>
              <a:rPr lang="en-US" dirty="0" smtClean="0"/>
              <a:t>. He will not grow faint or be discouraged till he has established justice in the earth; and the coastlands wait for his law.</a:t>
            </a:r>
            <a:endParaRPr lang="en-US" u="sng" dirty="0" smtClean="0"/>
          </a:p>
          <a:p>
            <a:pPr lvl="2"/>
            <a:r>
              <a:rPr lang="en-US" u="sng" dirty="0" smtClean="0"/>
              <a:t>Isa 49:7</a:t>
            </a:r>
            <a:r>
              <a:rPr lang="en-US" dirty="0" smtClean="0"/>
              <a:t>. </a:t>
            </a:r>
          </a:p>
          <a:p>
            <a:pPr lvl="2"/>
            <a:r>
              <a:rPr lang="en-US" u="sng" dirty="0" smtClean="0"/>
              <a:t>Isa 50:5–6</a:t>
            </a:r>
            <a:r>
              <a:rPr lang="en-US" dirty="0" smtClean="0"/>
              <a:t>.</a:t>
            </a:r>
          </a:p>
          <a:p>
            <a:pPr lvl="2"/>
            <a:r>
              <a:rPr lang="en-US" u="sng" dirty="0" smtClean="0"/>
              <a:t>Isa 52:14–53:9</a:t>
            </a:r>
            <a:r>
              <a:rPr lang="en-US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29817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" dur="indefinite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" dur="indefinite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1" dur="indefinite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2" dur="indefinite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8" dur="indefinite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9" dur="indefinite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5" dur="indefinite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6" dur="indefinite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2" grpId="1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28650" y="397565"/>
            <a:ext cx="7886699" cy="6460435"/>
          </a:xfrm>
        </p:spPr>
        <p:txBody>
          <a:bodyPr>
            <a:normAutofit/>
          </a:bodyPr>
          <a:lstStyle/>
          <a:p>
            <a:pPr lvl="1"/>
            <a:r>
              <a:rPr lang="en-US" dirty="0" smtClean="0"/>
              <a:t>Fulfillment in Christ’s life?</a:t>
            </a:r>
          </a:p>
          <a:p>
            <a:pPr lvl="2"/>
            <a:r>
              <a:rPr lang="en-US" u="sng" dirty="0" smtClean="0"/>
              <a:t>Matt 26:67</a:t>
            </a:r>
            <a:r>
              <a:rPr lang="en-US" dirty="0" smtClean="0"/>
              <a:t>. </a:t>
            </a:r>
          </a:p>
          <a:p>
            <a:pPr lvl="2"/>
            <a:r>
              <a:rPr lang="en-US" u="sng" dirty="0" smtClean="0"/>
              <a:t>Matt 27:26</a:t>
            </a:r>
            <a:r>
              <a:rPr lang="en-US" dirty="0" smtClean="0"/>
              <a:t>. </a:t>
            </a:r>
          </a:p>
          <a:p>
            <a:pPr lvl="2"/>
            <a:r>
              <a:rPr lang="en-US" u="sng" dirty="0" smtClean="0"/>
              <a:t>Mark 15:19</a:t>
            </a:r>
            <a:r>
              <a:rPr lang="en-US" dirty="0" smtClean="0"/>
              <a:t>. </a:t>
            </a:r>
          </a:p>
          <a:p>
            <a:pPr lvl="2"/>
            <a:r>
              <a:rPr lang="en-US" u="sng" dirty="0" smtClean="0"/>
              <a:t>Luke 22:63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2912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28650" y="397565"/>
            <a:ext cx="7886699" cy="6460435"/>
          </a:xfrm>
        </p:spPr>
        <p:txBody>
          <a:bodyPr>
            <a:normAutofit fontScale="92500" lnSpcReduction="10000"/>
          </a:bodyPr>
          <a:lstStyle/>
          <a:p>
            <a:pPr lvl="1"/>
            <a:r>
              <a:rPr lang="en-US" dirty="0" smtClean="0"/>
              <a:t>A pattern for us to follow:</a:t>
            </a:r>
          </a:p>
          <a:p>
            <a:pPr lvl="2"/>
            <a:r>
              <a:rPr lang="en-US" u="sng" dirty="0" smtClean="0"/>
              <a:t>Phil 2:5–8</a:t>
            </a:r>
            <a:r>
              <a:rPr lang="en-US" dirty="0" smtClean="0"/>
              <a:t>. Have </a:t>
            </a:r>
            <a:r>
              <a:rPr lang="en-US" dirty="0"/>
              <a:t>this mind among yourselves, which is yours in Christ Jesus, </a:t>
            </a:r>
            <a:r>
              <a:rPr lang="en-US" baseline="30000" dirty="0" smtClean="0"/>
              <a:t>6</a:t>
            </a:r>
            <a:r>
              <a:rPr lang="en-US" dirty="0" smtClean="0"/>
              <a:t> </a:t>
            </a:r>
            <a:r>
              <a:rPr lang="en-US" dirty="0"/>
              <a:t>who, though he was in the form of God, did not count equality with God a thing to be grasped, </a:t>
            </a:r>
            <a:r>
              <a:rPr lang="en-US" baseline="30000" dirty="0" smtClean="0"/>
              <a:t>7</a:t>
            </a:r>
            <a:r>
              <a:rPr lang="en-US" dirty="0" smtClean="0"/>
              <a:t> </a:t>
            </a:r>
            <a:r>
              <a:rPr lang="en-US" dirty="0"/>
              <a:t>but emptied himself, by taking the form of a servant,</a:t>
            </a:r>
            <a:r>
              <a:rPr lang="en-US" i="1" dirty="0"/>
              <a:t> </a:t>
            </a:r>
            <a:r>
              <a:rPr lang="en-US" dirty="0"/>
              <a:t>being born in the likeness of men. </a:t>
            </a:r>
            <a:r>
              <a:rPr lang="en-US" baseline="30000" dirty="0" smtClean="0"/>
              <a:t>8</a:t>
            </a:r>
            <a:r>
              <a:rPr lang="en-US" dirty="0" smtClean="0"/>
              <a:t> </a:t>
            </a:r>
            <a:r>
              <a:rPr lang="en-US" dirty="0"/>
              <a:t>And being found in human form, he humbled himself by </a:t>
            </a:r>
            <a:r>
              <a:rPr lang="en-US" i="1" dirty="0"/>
              <a:t>becoming obedient to the point of death</a:t>
            </a:r>
            <a:r>
              <a:rPr lang="en-US" dirty="0"/>
              <a:t>, even death on a cross.</a:t>
            </a:r>
          </a:p>
          <a:p>
            <a:pPr lvl="2"/>
            <a:r>
              <a:rPr lang="en-US" u="sng" dirty="0" smtClean="0"/>
              <a:t>1 Pet 2:22–24</a:t>
            </a:r>
            <a:r>
              <a:rPr lang="en-US" dirty="0" smtClean="0"/>
              <a:t>. For </a:t>
            </a:r>
            <a:r>
              <a:rPr lang="en-US" dirty="0"/>
              <a:t>to this you have been called, because Christ also suffered for you, leaving you an example, so that you might follow in his steps. </a:t>
            </a:r>
            <a:r>
              <a:rPr lang="en-US" baseline="30000" dirty="0" smtClean="0"/>
              <a:t>22</a:t>
            </a:r>
            <a:r>
              <a:rPr lang="en-US" dirty="0" smtClean="0"/>
              <a:t> </a:t>
            </a:r>
            <a:r>
              <a:rPr lang="en-US" i="1" dirty="0"/>
              <a:t>He committed no sin, neither was deceit found in his mouth</a:t>
            </a:r>
            <a:r>
              <a:rPr lang="en-US" dirty="0"/>
              <a:t>. </a:t>
            </a:r>
            <a:r>
              <a:rPr lang="en-US" baseline="30000" dirty="0" smtClean="0"/>
              <a:t>23</a:t>
            </a:r>
            <a:r>
              <a:rPr lang="en-US" dirty="0" smtClean="0"/>
              <a:t> </a:t>
            </a:r>
            <a:r>
              <a:rPr lang="en-US" dirty="0"/>
              <a:t>When he was reviled, he did not revile in return; when he suffered, he did not threaten, but continued entrusting himself to him who judges justly. </a:t>
            </a:r>
            <a:r>
              <a:rPr lang="en-US" baseline="30000" dirty="0" smtClean="0"/>
              <a:t>24</a:t>
            </a:r>
            <a:r>
              <a:rPr lang="en-US" dirty="0" smtClean="0"/>
              <a:t> </a:t>
            </a:r>
            <a:r>
              <a:rPr lang="en-US" dirty="0"/>
              <a:t>He himself bore our sins in his body on the tree, that we might die to sin and live to righteousness. By his wounds you have been healed.</a:t>
            </a:r>
          </a:p>
        </p:txBody>
      </p:sp>
    </p:spTree>
    <p:extLst>
      <p:ext uri="{BB962C8B-B14F-4D97-AF65-F5344CB8AC3E}">
        <p14:creationId xmlns:p14="http://schemas.microsoft.com/office/powerpoint/2010/main" val="1635333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mph" presetSubtype="0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" dur="indefinite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" dur="indefinite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2" grpId="1" uiExpand="1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125615</TotalTime>
  <Words>1086</Words>
  <Application>Microsoft Macintosh PowerPoint</Application>
  <PresentationFormat>On-screen Show (4:3)</PresentationFormat>
  <Paragraphs>58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Courier New</vt:lpstr>
      <vt:lpstr>Wingdings</vt:lpstr>
      <vt:lpstr>Office Theme</vt:lpstr>
      <vt:lpstr>Celebrating the Servant-Savior</vt:lpstr>
      <vt:lpstr>The Structure of Isaiah 50:4–11</vt:lpstr>
      <vt:lpstr>I.A. Initial Reasons for the Servant’s Commitment to His Mission of Mercy and Righteousness (50:4–7a)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Bethlehem College and Seminary</Company>
  <LinksUpToDate>false</LinksUpToDate>
  <SharedDoc>false</SharedDoc>
  <HyperlinksChanged>false</HyperlinksChanged>
  <AppVersion>15.0039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Zephaniah</dc:title>
  <dc:creator>Jason DeRouchie</dc:creator>
  <cp:lastModifiedBy>Jason S. DeRouchie</cp:lastModifiedBy>
  <cp:revision>1005</cp:revision>
  <dcterms:created xsi:type="dcterms:W3CDTF">2015-09-20T10:17:33Z</dcterms:created>
  <dcterms:modified xsi:type="dcterms:W3CDTF">2017-11-13T23:45:30Z</dcterms:modified>
</cp:coreProperties>
</file>