
<file path=[Content_Types].xml><?xml version="1.0" encoding="utf-8"?>
<Types xmlns="http://schemas.openxmlformats.org/package/2006/content-types">
  <Default Extension="xml" ContentType="application/xml"/>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5" r:id="rId1"/>
  </p:sldMasterIdLst>
  <p:notesMasterIdLst>
    <p:notesMasterId r:id="rId20"/>
  </p:notesMasterIdLst>
  <p:sldIdLst>
    <p:sldId id="688" r:id="rId2"/>
    <p:sldId id="689" r:id="rId3"/>
    <p:sldId id="704" r:id="rId4"/>
    <p:sldId id="705" r:id="rId5"/>
    <p:sldId id="677" r:id="rId6"/>
    <p:sldId id="697" r:id="rId7"/>
    <p:sldId id="698" r:id="rId8"/>
    <p:sldId id="664" r:id="rId9"/>
    <p:sldId id="701" r:id="rId10"/>
    <p:sldId id="702" r:id="rId11"/>
    <p:sldId id="684" r:id="rId12"/>
    <p:sldId id="665" r:id="rId13"/>
    <p:sldId id="699" r:id="rId14"/>
    <p:sldId id="703" r:id="rId15"/>
    <p:sldId id="700" r:id="rId16"/>
    <p:sldId id="685" r:id="rId17"/>
    <p:sldId id="686" r:id="rId18"/>
    <p:sldId id="687"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5165"/>
    <p:restoredTop sz="93070"/>
  </p:normalViewPr>
  <p:slideViewPr>
    <p:cSldViewPr snapToGrid="0" snapToObjects="1">
      <p:cViewPr>
        <p:scale>
          <a:sx n="88" d="100"/>
          <a:sy n="88" d="100"/>
        </p:scale>
        <p:origin x="2480" y="1360"/>
      </p:cViewPr>
      <p:guideLst>
        <p:guide orient="horz" pos="2160"/>
        <p:guide pos="2880"/>
      </p:guideLst>
    </p:cSldViewPr>
  </p:slideViewPr>
  <p:notesTextViewPr>
    <p:cViewPr>
      <p:scale>
        <a:sx n="100" d="100"/>
        <a:sy n="100" d="100"/>
      </p:scale>
      <p:origin x="0" y="0"/>
    </p:cViewPr>
  </p:notesTextViewPr>
  <p:sorterViewPr>
    <p:cViewPr>
      <p:scale>
        <a:sx n="162" d="100"/>
        <a:sy n="162"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6DC763-114C-D341-9AE2-A44CC367268A}" type="datetimeFigureOut">
              <a:rPr lang="en-US" smtClean="0"/>
              <a:t>10/21/17</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56F3CF-DD11-2948-8740-1768DF17D4A6}" type="slidenum">
              <a:rPr lang="en-US" smtClean="0"/>
              <a:t>‹#›</a:t>
            </a:fld>
            <a:endParaRPr lang="en-US"/>
          </a:p>
        </p:txBody>
      </p:sp>
    </p:spTree>
    <p:extLst>
      <p:ext uri="{BB962C8B-B14F-4D97-AF65-F5344CB8AC3E}">
        <p14:creationId xmlns:p14="http://schemas.microsoft.com/office/powerpoint/2010/main" val="5814967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56F3CF-DD11-2948-8740-1768DF17D4A6}" type="slidenum">
              <a:rPr lang="en-US" smtClean="0"/>
              <a:t>3</a:t>
            </a:fld>
            <a:endParaRPr lang="en-US"/>
          </a:p>
        </p:txBody>
      </p:sp>
    </p:spTree>
    <p:extLst>
      <p:ext uri="{BB962C8B-B14F-4D97-AF65-F5344CB8AC3E}">
        <p14:creationId xmlns:p14="http://schemas.microsoft.com/office/powerpoint/2010/main" val="1097553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56F3CF-DD11-2948-8740-1768DF17D4A6}" type="slidenum">
              <a:rPr lang="en-US" smtClean="0"/>
              <a:t>4</a:t>
            </a:fld>
            <a:endParaRPr lang="en-US"/>
          </a:p>
        </p:txBody>
      </p:sp>
    </p:spTree>
    <p:extLst>
      <p:ext uri="{BB962C8B-B14F-4D97-AF65-F5344CB8AC3E}">
        <p14:creationId xmlns:p14="http://schemas.microsoft.com/office/powerpoint/2010/main" val="12714980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16C5678-EE20-4FA5-88E2-6E0BD67A2E26}" type="datetime1">
              <a:rPr lang="en-US" smtClean="0"/>
              <a:t>10/21/17</a:t>
            </a:fld>
            <a:endParaRPr lang="en-US" dirty="0"/>
          </a:p>
        </p:txBody>
      </p:sp>
      <p:sp>
        <p:nvSpPr>
          <p:cNvPr id="5" name="Footer Placeholder 4"/>
          <p:cNvSpPr>
            <a:spLocks noGrp="1"/>
          </p:cNvSpPr>
          <p:nvPr>
            <p:ph type="ftr" sz="quarter" idx="11"/>
          </p:nvPr>
        </p:nvSpPr>
        <p:spPr/>
        <p:txBody>
          <a:bodyPr/>
          <a:lstStyle/>
          <a:p>
            <a:r>
              <a:rPr lang="en-US" smtClean="0"/>
              <a:t>Footer Text</a:t>
            </a:r>
            <a:endParaRPr lang="en-US" dirty="0"/>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dirty="0"/>
          </a:p>
        </p:txBody>
      </p:sp>
    </p:spTree>
    <p:extLst>
      <p:ext uri="{BB962C8B-B14F-4D97-AF65-F5344CB8AC3E}">
        <p14:creationId xmlns:p14="http://schemas.microsoft.com/office/powerpoint/2010/main" val="115800175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7AAC1FD-925A-B340-8EB5-DBA9C3397271}" type="datetimeFigureOut">
              <a:rPr lang="en-US" smtClean="0"/>
              <a:t>10/21/17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BE5503-B384-F040-A244-85913E229CCB}" type="slidenum">
              <a:rPr lang="en-US" smtClean="0"/>
              <a:t>‹#›</a:t>
            </a:fld>
            <a:endParaRPr lang="en-US"/>
          </a:p>
        </p:txBody>
      </p:sp>
      <p:sp>
        <p:nvSpPr>
          <p:cNvPr id="7" name="TextBox 6"/>
          <p:cNvSpPr txBox="1"/>
          <p:nvPr userDrawn="1"/>
        </p:nvSpPr>
        <p:spPr>
          <a:xfrm>
            <a:off x="6010507" y="1750741"/>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0387375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9CAEA93-55E7-4DA9-90C2-089A26EEFEC4}" type="datetime1">
              <a:rPr lang="en-US" smtClean="0"/>
              <a:t>10/21/17</a:t>
            </a:fld>
            <a:endParaRPr lang="en-US"/>
          </a:p>
        </p:txBody>
      </p:sp>
      <p:sp>
        <p:nvSpPr>
          <p:cNvPr id="5" name="Footer Placeholder 4"/>
          <p:cNvSpPr>
            <a:spLocks noGrp="1"/>
          </p:cNvSpPr>
          <p:nvPr>
            <p:ph type="ftr" sz="quarter" idx="11"/>
          </p:nvPr>
        </p:nvSpPr>
        <p:spPr/>
        <p:txBody>
          <a:bodyPr/>
          <a:lstStyle/>
          <a:p>
            <a:r>
              <a:rPr lang="en-US" smtClean="0"/>
              <a:t>Footer Text</a:t>
            </a:r>
            <a:endParaRPr lang="en-US"/>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9611208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34CF3C7-6809-4F39-BD67-A75817BDDE0A}" type="datetime1">
              <a:rPr lang="en-US" smtClean="0"/>
              <a:t>10/21/17</a:t>
            </a:fld>
            <a:endParaRPr lang="en-US"/>
          </a:p>
        </p:txBody>
      </p:sp>
      <p:sp>
        <p:nvSpPr>
          <p:cNvPr id="6" name="Footer Placeholder 5"/>
          <p:cNvSpPr>
            <a:spLocks noGrp="1"/>
          </p:cNvSpPr>
          <p:nvPr>
            <p:ph type="ftr" sz="quarter" idx="11"/>
          </p:nvPr>
        </p:nvSpPr>
        <p:spPr/>
        <p:txBody>
          <a:bodyPr/>
          <a:lstStyle/>
          <a:p>
            <a:r>
              <a:rPr lang="en-US" smtClean="0"/>
              <a:t>Footer Text</a:t>
            </a:r>
            <a:endParaRPr lang="en-US"/>
          </a:p>
        </p:txBody>
      </p:sp>
      <p:sp>
        <p:nvSpPr>
          <p:cNvPr id="7" name="Slide Number Placeholder 6"/>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9792630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7EAEB24-CE78-465C-A726-91D0868FA48F}" type="datetime1">
              <a:rPr lang="en-US" smtClean="0"/>
              <a:t>10/21/17</a:t>
            </a:fld>
            <a:endParaRPr lang="en-US"/>
          </a:p>
        </p:txBody>
      </p:sp>
      <p:sp>
        <p:nvSpPr>
          <p:cNvPr id="8" name="Footer Placeholder 7"/>
          <p:cNvSpPr>
            <a:spLocks noGrp="1"/>
          </p:cNvSpPr>
          <p:nvPr>
            <p:ph type="ftr" sz="quarter" idx="11"/>
          </p:nvPr>
        </p:nvSpPr>
        <p:spPr/>
        <p:txBody>
          <a:bodyPr/>
          <a:lstStyle/>
          <a:p>
            <a:r>
              <a:rPr lang="en-US" smtClean="0"/>
              <a:t>Footer Text</a:t>
            </a:r>
            <a:endParaRPr lang="en-US"/>
          </a:p>
        </p:txBody>
      </p:sp>
      <p:sp>
        <p:nvSpPr>
          <p:cNvPr id="9" name="Slide Number Placeholder 8"/>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595283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BAADF0-1749-4E8B-9691-B44A5F8C0895}" type="datetime1">
              <a:rPr lang="en-US" smtClean="0"/>
              <a:t>10/21/17</a:t>
            </a:fld>
            <a:endParaRPr lang="en-US"/>
          </a:p>
        </p:txBody>
      </p:sp>
      <p:sp>
        <p:nvSpPr>
          <p:cNvPr id="4" name="Footer Placeholder 3"/>
          <p:cNvSpPr>
            <a:spLocks noGrp="1"/>
          </p:cNvSpPr>
          <p:nvPr>
            <p:ph type="ftr" sz="quarter" idx="11"/>
          </p:nvPr>
        </p:nvSpPr>
        <p:spPr/>
        <p:txBody>
          <a:bodyPr/>
          <a:lstStyle/>
          <a:p>
            <a:r>
              <a:rPr lang="en-US" smtClean="0"/>
              <a:t>Footer Text</a:t>
            </a:r>
            <a:endParaRPr lang="en-US"/>
          </a:p>
        </p:txBody>
      </p:sp>
      <p:sp>
        <p:nvSpPr>
          <p:cNvPr id="5" name="Slide Number Placeholder 4"/>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1340760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AF628A-A867-4937-BBE5-207DB6F9C51A}" type="datetime1">
              <a:rPr lang="en-US" smtClean="0"/>
              <a:t>10/21/17</a:t>
            </a:fld>
            <a:endParaRPr lang="en-US"/>
          </a:p>
        </p:txBody>
      </p:sp>
      <p:sp>
        <p:nvSpPr>
          <p:cNvPr id="3" name="Footer Placeholder 2"/>
          <p:cNvSpPr>
            <a:spLocks noGrp="1"/>
          </p:cNvSpPr>
          <p:nvPr>
            <p:ph type="ftr" sz="quarter" idx="11"/>
          </p:nvPr>
        </p:nvSpPr>
        <p:spPr/>
        <p:txBody>
          <a:bodyPr/>
          <a:lstStyle/>
          <a:p>
            <a:r>
              <a:rPr lang="en-US" smtClean="0"/>
              <a:t>Footer Text</a:t>
            </a:r>
            <a:endParaRPr lang="en-US"/>
          </a:p>
        </p:txBody>
      </p:sp>
      <p:sp>
        <p:nvSpPr>
          <p:cNvPr id="4" name="Slide Number Placeholder 3"/>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4993262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18BBB94-68E6-4675-A946-F1C5994EDBD7}" type="datetime1">
              <a:rPr lang="en-US" smtClean="0"/>
              <a:t>10/21/17</a:t>
            </a:fld>
            <a:endParaRPr lang="en-US"/>
          </a:p>
        </p:txBody>
      </p:sp>
      <p:sp>
        <p:nvSpPr>
          <p:cNvPr id="6" name="Footer Placeholder 5"/>
          <p:cNvSpPr>
            <a:spLocks noGrp="1"/>
          </p:cNvSpPr>
          <p:nvPr>
            <p:ph type="ftr" sz="quarter" idx="11"/>
          </p:nvPr>
        </p:nvSpPr>
        <p:spPr/>
        <p:txBody>
          <a:bodyPr/>
          <a:lstStyle/>
          <a:p>
            <a:r>
              <a:rPr lang="en-US" smtClean="0"/>
              <a:t>Footer Text</a:t>
            </a:r>
            <a:endParaRPr lang="en-US"/>
          </a:p>
        </p:txBody>
      </p:sp>
      <p:sp>
        <p:nvSpPr>
          <p:cNvPr id="7" name="Slide Number Placeholder 6"/>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6030353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C3B8377-21E3-4835-B75D-4E2847E2750F}" type="datetime1">
              <a:rPr lang="en-US" smtClean="0"/>
              <a:t>10/21/17</a:t>
            </a:fld>
            <a:endParaRPr lang="en-US"/>
          </a:p>
        </p:txBody>
      </p:sp>
      <p:sp>
        <p:nvSpPr>
          <p:cNvPr id="6" name="Footer Placeholder 5"/>
          <p:cNvSpPr>
            <a:spLocks noGrp="1"/>
          </p:cNvSpPr>
          <p:nvPr>
            <p:ph type="ftr" sz="quarter" idx="11"/>
          </p:nvPr>
        </p:nvSpPr>
        <p:spPr/>
        <p:txBody>
          <a:bodyPr/>
          <a:lstStyle/>
          <a:p>
            <a:r>
              <a:rPr lang="en-US" smtClean="0"/>
              <a:t>Footer Text</a:t>
            </a:r>
            <a:endParaRPr lang="en-US"/>
          </a:p>
        </p:txBody>
      </p:sp>
      <p:sp>
        <p:nvSpPr>
          <p:cNvPr id="7" name="Slide Number Placeholder 6"/>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2405703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7AAC1FD-925A-B340-8EB5-DBA9C3397271}" type="datetimeFigureOut">
              <a:rPr lang="en-US" smtClean="0"/>
              <a:t>10/21/17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BE5503-B384-F040-A244-85913E229CCB}" type="slidenum">
              <a:rPr lang="en-US" smtClean="0"/>
              <a:t>‹#›</a:t>
            </a:fld>
            <a:endParaRPr lang="en-US"/>
          </a:p>
        </p:txBody>
      </p:sp>
    </p:spTree>
    <p:extLst>
      <p:ext uri="{BB962C8B-B14F-4D97-AF65-F5344CB8AC3E}">
        <p14:creationId xmlns:p14="http://schemas.microsoft.com/office/powerpoint/2010/main" val="347631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A600BB2-27C5-458B-ABCE-839C88CF47CE}" type="datetime1">
              <a:rPr lang="en-US" smtClean="0"/>
              <a:t>10/21/17</a:t>
            </a:fld>
            <a:endParaRPr lang="en-US"/>
          </a:p>
        </p:txBody>
      </p:sp>
      <p:sp>
        <p:nvSpPr>
          <p:cNvPr id="5" name="Footer Placeholder 4"/>
          <p:cNvSpPr>
            <a:spLocks noGrp="1"/>
          </p:cNvSpPr>
          <p:nvPr>
            <p:ph type="ftr" sz="quarter" idx="11"/>
          </p:nvPr>
        </p:nvSpPr>
        <p:spPr/>
        <p:txBody>
          <a:bodyPr/>
          <a:lstStyle/>
          <a:p>
            <a:r>
              <a:rPr lang="en-US" smtClean="0"/>
              <a:t>Footer Text</a:t>
            </a:r>
            <a:endParaRPr lang="en-US"/>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4808820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929161"/>
            <a:ext cx="7886699" cy="4928839"/>
          </a:xfrm>
        </p:spPr>
        <p:txBody>
          <a:bodyPr>
            <a:normAutofit/>
          </a:bodyPr>
          <a:lstStyle>
            <a:lvl1pPr marL="344488" indent="-344488">
              <a:buSzPct val="125000"/>
              <a:buFont typeface="Wingdings" charset="2"/>
              <a:buChar char="§"/>
              <a:tabLst/>
              <a:defRPr sz="3200" b="1"/>
            </a:lvl1pPr>
            <a:lvl2pPr marL="690563" indent="-334963">
              <a:buFont typeface="Courier New" charset="0"/>
              <a:buChar char="o"/>
              <a:tabLst/>
              <a:defRPr sz="2800">
                <a:solidFill>
                  <a:schemeClr val="tx1">
                    <a:lumMod val="75000"/>
                    <a:lumOff val="25000"/>
                  </a:schemeClr>
                </a:solidFill>
              </a:defRPr>
            </a:lvl2pPr>
            <a:lvl3pPr marL="1035050" indent="-344488">
              <a:buFont typeface="Wingdings" charset="2"/>
              <a:buChar char="§"/>
              <a:tabLst/>
              <a:defRPr sz="2600">
                <a:solidFill>
                  <a:schemeClr val="tx1">
                    <a:lumMod val="75000"/>
                    <a:lumOff val="25000"/>
                  </a:schemeClr>
                </a:solidFill>
              </a:defRPr>
            </a:lvl3pPr>
            <a:lvl4pPr marL="1381125" indent="-346075">
              <a:buSzPct val="75000"/>
              <a:buFont typeface="Courier New" charset="0"/>
              <a:buChar char="o"/>
              <a:tabLst/>
              <a:defRPr sz="2400">
                <a:solidFill>
                  <a:schemeClr val="tx1">
                    <a:lumMod val="75000"/>
                    <a:lumOff val="25000"/>
                  </a:schemeClr>
                </a:solidFill>
              </a:defRPr>
            </a:lvl4pPr>
            <a:lvl5pPr marL="1714500" indent="-344488">
              <a:buFont typeface="Arial" charset="0"/>
              <a:buChar char="•"/>
              <a:tabLst/>
              <a:defRPr sz="2400">
                <a:solidFill>
                  <a:schemeClr val="tx1">
                    <a:lumMod val="75000"/>
                    <a:lumOff val="25000"/>
                  </a:schemeClr>
                </a:solidFill>
              </a:defRPr>
            </a:lvl5pPr>
            <a:lvl6pPr marL="2000250" indent="-285750">
              <a:buFont typeface="Arial" charset="0"/>
              <a:buChar char="•"/>
              <a:defRPr sz="2400">
                <a:solidFill>
                  <a:schemeClr val="tx1">
                    <a:lumMod val="75000"/>
                    <a:lumOff val="25000"/>
                  </a:schemeClr>
                </a:solidFill>
              </a:defRPr>
            </a:lvl6pPr>
            <a:lvl7pPr>
              <a:defRPr sz="2400">
                <a:solidFill>
                  <a:schemeClr val="tx1">
                    <a:lumMod val="75000"/>
                    <a:lumOff val="25000"/>
                  </a:schemeClr>
                </a:solidFill>
              </a:defRPr>
            </a:lvl7pPr>
            <a:lvl8pPr>
              <a:defRPr sz="2400">
                <a:solidFill>
                  <a:schemeClr val="tx1">
                    <a:lumMod val="75000"/>
                    <a:lumOff val="25000"/>
                  </a:schemeClr>
                </a:solidFill>
              </a:defRPr>
            </a:lvl8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sz="2400" dirty="0" smtClean="0"/>
              <a:t>Eighth level</a:t>
            </a:r>
            <a:endParaRPr lang="en-US" dirty="0"/>
          </a:p>
        </p:txBody>
      </p:sp>
      <p:sp>
        <p:nvSpPr>
          <p:cNvPr id="7" name="TextBox 6"/>
          <p:cNvSpPr txBox="1"/>
          <p:nvPr userDrawn="1"/>
        </p:nvSpPr>
        <p:spPr>
          <a:xfrm>
            <a:off x="6010507" y="1750741"/>
            <a:ext cx="184731" cy="369332"/>
          </a:xfrm>
          <a:prstGeom prst="rect">
            <a:avLst/>
          </a:prstGeom>
          <a:noFill/>
        </p:spPr>
        <p:txBody>
          <a:bodyPr wrap="none" rtlCol="0">
            <a:spAutoFit/>
          </a:bodyPr>
          <a:lstStyle/>
          <a:p>
            <a:endParaRPr lang="en-US" dirty="0"/>
          </a:p>
        </p:txBody>
      </p:sp>
      <p:sp>
        <p:nvSpPr>
          <p:cNvPr id="12" name="Title 11"/>
          <p:cNvSpPr>
            <a:spLocks noGrp="1"/>
          </p:cNvSpPr>
          <p:nvPr>
            <p:ph type="title"/>
          </p:nvPr>
        </p:nvSpPr>
        <p:spPr>
          <a:solidFill>
            <a:schemeClr val="accent6">
              <a:lumMod val="75000"/>
            </a:schemeClr>
          </a:solidFill>
          <a:ln>
            <a:solidFill>
              <a:schemeClr val="accent6">
                <a:lumMod val="75000"/>
              </a:schemeClr>
            </a:solidFill>
          </a:ln>
        </p:spPr>
        <p:txBody>
          <a:bodyPr>
            <a:normAutofit/>
          </a:bodyPr>
          <a:lstStyle>
            <a:lvl1pPr marL="128588" indent="0">
              <a:tabLst/>
              <a:defRPr sz="4400" b="1">
                <a:solidFill>
                  <a:schemeClr val="bg1"/>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158810885"/>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22959" y="1929161"/>
            <a:ext cx="7543801" cy="4928839"/>
          </a:xfrm>
        </p:spPr>
        <p:txBody>
          <a:bodyPr>
            <a:normAutofit/>
          </a:bodyPr>
          <a:lstStyle>
            <a:lvl1pPr>
              <a:defRPr sz="3200" b="1"/>
            </a:lvl1pPr>
            <a:lvl2pPr marL="577850" indent="-222250">
              <a:tabLst/>
              <a:defRPr sz="2800"/>
            </a:lvl2pPr>
            <a:lvl3pPr marL="801688" indent="-223838">
              <a:tabLst/>
              <a:defRPr sz="2400"/>
            </a:lvl3pPr>
            <a:lvl4pPr marL="1035050" indent="-233363">
              <a:tabLst/>
              <a:defRPr sz="2400"/>
            </a:lvl4pPr>
            <a:lvl5pPr marL="1257300" indent="-233363">
              <a:tabLst/>
              <a:defRPr sz="2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extBox 6"/>
          <p:cNvSpPr txBox="1"/>
          <p:nvPr userDrawn="1"/>
        </p:nvSpPr>
        <p:spPr>
          <a:xfrm>
            <a:off x="6010507" y="1750741"/>
            <a:ext cx="184731" cy="369332"/>
          </a:xfrm>
          <a:prstGeom prst="rect">
            <a:avLst/>
          </a:prstGeom>
          <a:noFill/>
        </p:spPr>
        <p:txBody>
          <a:bodyPr wrap="none" rtlCol="0">
            <a:spAutoFit/>
          </a:bodyPr>
          <a:lstStyle/>
          <a:p>
            <a:endParaRPr lang="en-US" dirty="0"/>
          </a:p>
        </p:txBody>
      </p:sp>
      <p:sp>
        <p:nvSpPr>
          <p:cNvPr id="12" name="Title 11"/>
          <p:cNvSpPr>
            <a:spLocks noGrp="1"/>
          </p:cNvSpPr>
          <p:nvPr>
            <p:ph type="title"/>
          </p:nvPr>
        </p:nvSpPr>
        <p:spPr>
          <a:solidFill>
            <a:schemeClr val="accent2"/>
          </a:solidFill>
        </p:spPr>
        <p:txBody>
          <a:bodyPr>
            <a:normAutofit/>
          </a:bodyPr>
          <a:lstStyle>
            <a:lvl1pPr>
              <a:defRPr sz="4400" b="1">
                <a:solidFill>
                  <a:schemeClr val="bg1"/>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16499894"/>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1_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horz" lIns="45720" tIns="0" rIns="45720" bIns="0"/>
          <a:lstStyle>
            <a:lvl1pPr marL="344488" indent="-344488">
              <a:buSzPct val="125000"/>
              <a:buFont typeface="Wingdings" charset="2"/>
              <a:buChar char="§"/>
              <a:tabLst/>
              <a:defRPr sz="3200" b="1"/>
            </a:lvl1pPr>
            <a:lvl2pPr marL="690563" indent="-346075">
              <a:buFont typeface="Courier New" charset="0"/>
              <a:buChar char="o"/>
              <a:tabLst/>
              <a:defRPr sz="2800"/>
            </a:lvl2pPr>
            <a:lvl3pPr marL="1035050" indent="-344488">
              <a:buFont typeface="Wingdings" charset="2"/>
              <a:buChar char="§"/>
              <a:tabLst/>
              <a:defRPr sz="2400"/>
            </a:lvl3pPr>
            <a:lvl4pPr marL="1381125" indent="-346075">
              <a:buSzPct val="75000"/>
              <a:buFont typeface="Courier New" charset="0"/>
              <a:buChar char="o"/>
              <a:tabLst/>
              <a:defRPr sz="2400"/>
            </a:lvl4pPr>
            <a:lvl5pPr marL="1714500" indent="-355600">
              <a:buFont typeface="Arial" charset="0"/>
              <a:buChar char="•"/>
              <a:tabLst/>
              <a:defRPr sz="2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itle 6"/>
          <p:cNvSpPr>
            <a:spLocks noGrp="1"/>
          </p:cNvSpPr>
          <p:nvPr>
            <p:ph type="title"/>
          </p:nvPr>
        </p:nvSpPr>
        <p:spPr>
          <a:xfrm>
            <a:off x="822960" y="286605"/>
            <a:ext cx="7543800" cy="1285718"/>
          </a:xfrm>
        </p:spPr>
        <p:txBody>
          <a:bodyPr/>
          <a:lstStyle/>
          <a:p>
            <a:r>
              <a:rPr lang="en-US" smtClean="0"/>
              <a:t>Click to edit Master title style</a:t>
            </a:r>
            <a:endParaRPr lang="en-US"/>
          </a:p>
        </p:txBody>
      </p:sp>
    </p:spTree>
    <p:extLst>
      <p:ext uri="{BB962C8B-B14F-4D97-AF65-F5344CB8AC3E}">
        <p14:creationId xmlns:p14="http://schemas.microsoft.com/office/powerpoint/2010/main" val="75044054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B0C4986D-6BE9-4264-908F-02DB36FD8D6C}" type="datetime1">
              <a:rPr lang="en-US" smtClean="0"/>
              <a:t>10/21/17</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n-US" smtClean="0"/>
              <a:t>Footer Text</a:t>
            </a:r>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A9B540C-44DA-4F69-89C9-7C84606640D3}" type="slidenum">
              <a:rPr lang="en-US" smtClean="0"/>
              <a:pPr/>
              <a:t>‹#›</a:t>
            </a:fld>
            <a:endParaRPr lang="en-US" dirty="0"/>
          </a:p>
        </p:txBody>
      </p:sp>
    </p:spTree>
    <p:extLst>
      <p:ext uri="{BB962C8B-B14F-4D97-AF65-F5344CB8AC3E}">
        <p14:creationId xmlns:p14="http://schemas.microsoft.com/office/powerpoint/2010/main" val="1543313232"/>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34" r:id="rId12"/>
    <p:sldLayoutId id="2147483744" r:id="rId13"/>
    <p:sldLayoutId id="2147483742" r:id="rId14"/>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53138"/>
            <a:ext cx="7772400" cy="2302334"/>
          </a:xfrm>
          <a:solidFill>
            <a:schemeClr val="tx2">
              <a:lumMod val="20000"/>
              <a:lumOff val="80000"/>
            </a:schemeClr>
          </a:solidFill>
        </p:spPr>
        <p:txBody>
          <a:bodyPr>
            <a:normAutofit fontScale="90000"/>
          </a:bodyPr>
          <a:lstStyle/>
          <a:p>
            <a:pPr algn="ctr"/>
            <a:r>
              <a:rPr lang="en-US" sz="8800" b="1" dirty="0" smtClean="0">
                <a:solidFill>
                  <a:schemeClr val="tx1"/>
                </a:solidFill>
              </a:rPr>
              <a:t>Celebrating the Servant-Savior</a:t>
            </a:r>
            <a:endParaRPr lang="en-US" sz="6000" dirty="0"/>
          </a:p>
        </p:txBody>
      </p:sp>
      <p:sp>
        <p:nvSpPr>
          <p:cNvPr id="3" name="Subtitle 2"/>
          <p:cNvSpPr>
            <a:spLocks noGrp="1"/>
          </p:cNvSpPr>
          <p:nvPr>
            <p:ph type="subTitle" idx="1"/>
          </p:nvPr>
        </p:nvSpPr>
        <p:spPr>
          <a:xfrm>
            <a:off x="685800" y="4526295"/>
            <a:ext cx="7772400" cy="2227117"/>
          </a:xfrm>
        </p:spPr>
        <p:txBody>
          <a:bodyPr>
            <a:noAutofit/>
          </a:bodyPr>
          <a:lstStyle/>
          <a:p>
            <a:pPr algn="l">
              <a:spcBef>
                <a:spcPts val="0"/>
              </a:spcBef>
            </a:pPr>
            <a:r>
              <a:rPr lang="en-US" sz="2800" b="0" dirty="0" smtClean="0">
                <a:solidFill>
                  <a:schemeClr val="bg1"/>
                </a:solidFill>
              </a:rPr>
              <a:t>Jason S. </a:t>
            </a:r>
            <a:r>
              <a:rPr lang="en-US" sz="2800" b="0" dirty="0" err="1" smtClean="0">
                <a:solidFill>
                  <a:schemeClr val="bg1"/>
                </a:solidFill>
              </a:rPr>
              <a:t>DeRouchie</a:t>
            </a:r>
            <a:r>
              <a:rPr lang="en-US" sz="2800" b="0" dirty="0" smtClean="0">
                <a:solidFill>
                  <a:schemeClr val="bg1"/>
                </a:solidFill>
              </a:rPr>
              <a:t>, PhD</a:t>
            </a:r>
          </a:p>
          <a:p>
            <a:pPr algn="l">
              <a:spcBef>
                <a:spcPts val="0"/>
              </a:spcBef>
            </a:pPr>
            <a:r>
              <a:rPr lang="en-US" sz="2400" b="0" dirty="0" smtClean="0">
                <a:solidFill>
                  <a:schemeClr val="bg1">
                    <a:lumMod val="85000"/>
                  </a:schemeClr>
                </a:solidFill>
              </a:rPr>
              <a:t>Professor of Old Testament and Biblical Theology</a:t>
            </a:r>
          </a:p>
          <a:p>
            <a:pPr algn="l">
              <a:spcBef>
                <a:spcPts val="0"/>
              </a:spcBef>
            </a:pPr>
            <a:r>
              <a:rPr lang="en-US" sz="2400" b="0" dirty="0" smtClean="0">
                <a:solidFill>
                  <a:schemeClr val="bg1">
                    <a:lumMod val="85000"/>
                  </a:schemeClr>
                </a:solidFill>
              </a:rPr>
              <a:t>Bethlehem College &amp; Seminary</a:t>
            </a:r>
          </a:p>
          <a:p>
            <a:pPr algn="l">
              <a:spcBef>
                <a:spcPts val="0"/>
              </a:spcBef>
            </a:pPr>
            <a:r>
              <a:rPr lang="en-US" sz="2400" b="0" dirty="0" err="1" smtClean="0">
                <a:solidFill>
                  <a:schemeClr val="bg1">
                    <a:lumMod val="85000"/>
                  </a:schemeClr>
                </a:solidFill>
              </a:rPr>
              <a:t>www.jasonderouchie.com</a:t>
            </a:r>
            <a:endParaRPr lang="en-US" sz="2400" b="0" dirty="0" smtClean="0">
              <a:solidFill>
                <a:schemeClr val="bg1">
                  <a:lumMod val="85000"/>
                </a:schemeClr>
              </a:solidFill>
            </a:endParaRPr>
          </a:p>
          <a:p>
            <a:pPr algn="l">
              <a:spcBef>
                <a:spcPts val="0"/>
              </a:spcBef>
            </a:pPr>
            <a:endParaRPr lang="en-US" sz="2400" b="0" dirty="0" smtClean="0">
              <a:solidFill>
                <a:schemeClr val="bg1">
                  <a:lumMod val="85000"/>
                </a:schemeClr>
              </a:solidFill>
            </a:endParaRPr>
          </a:p>
          <a:p>
            <a:pPr algn="l">
              <a:spcBef>
                <a:spcPts val="0"/>
              </a:spcBef>
            </a:pPr>
            <a:r>
              <a:rPr lang="en-US" sz="2400" b="0" dirty="0" smtClean="0">
                <a:solidFill>
                  <a:schemeClr val="bg1">
                    <a:lumMod val="85000"/>
                  </a:schemeClr>
                </a:solidFill>
              </a:rPr>
              <a:t>Bethlehem Baptist Church, 2017</a:t>
            </a:r>
            <a:endParaRPr lang="en-US" sz="2400" b="0" dirty="0">
              <a:solidFill>
                <a:schemeClr val="bg1">
                  <a:lumMod val="85000"/>
                </a:schemeClr>
              </a:solidFill>
            </a:endParaRPr>
          </a:p>
        </p:txBody>
      </p:sp>
      <p:sp>
        <p:nvSpPr>
          <p:cNvPr id="4" name="TextBox 3"/>
          <p:cNvSpPr txBox="1"/>
          <p:nvPr/>
        </p:nvSpPr>
        <p:spPr>
          <a:xfrm>
            <a:off x="1094014" y="3233052"/>
            <a:ext cx="6939643" cy="1015663"/>
          </a:xfrm>
          <a:prstGeom prst="rect">
            <a:avLst/>
          </a:prstGeom>
          <a:solidFill>
            <a:schemeClr val="tx2">
              <a:lumMod val="50000"/>
            </a:schemeClr>
          </a:solidFill>
        </p:spPr>
        <p:txBody>
          <a:bodyPr wrap="square" rtlCol="0">
            <a:spAutoFit/>
          </a:bodyPr>
          <a:lstStyle/>
          <a:p>
            <a:pPr algn="ctr"/>
            <a:r>
              <a:rPr lang="en-US" sz="6000" dirty="0">
                <a:solidFill>
                  <a:srgbClr val="FFFF00"/>
                </a:solidFill>
              </a:rPr>
              <a:t>The Gospel of Isaiah</a:t>
            </a:r>
          </a:p>
        </p:txBody>
      </p:sp>
    </p:spTree>
    <p:extLst>
      <p:ext uri="{BB962C8B-B14F-4D97-AF65-F5344CB8AC3E}">
        <p14:creationId xmlns:p14="http://schemas.microsoft.com/office/powerpoint/2010/main" val="62583820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1294647"/>
            <a:ext cx="7886699" cy="5563354"/>
          </a:xfrm>
        </p:spPr>
        <p:txBody>
          <a:bodyPr/>
          <a:lstStyle/>
          <a:p>
            <a:pPr marL="344488" lvl="1" indent="-344488">
              <a:spcBef>
                <a:spcPts val="750"/>
              </a:spcBef>
              <a:buSzPct val="125000"/>
              <a:buFont typeface="Wingdings" charset="2"/>
              <a:buChar char="§"/>
            </a:pPr>
            <a:r>
              <a:rPr lang="en-US" dirty="0" smtClean="0"/>
              <a:t>Zion’s Fear that Yahweh Has Forgotten Her (49:14)</a:t>
            </a:r>
          </a:p>
          <a:p>
            <a:pPr marL="344488" lvl="1" indent="-344488">
              <a:spcBef>
                <a:spcPts val="750"/>
              </a:spcBef>
              <a:buSzPct val="125000"/>
              <a:buFont typeface="Wingdings" charset="2"/>
              <a:buChar char="§"/>
            </a:pPr>
            <a:r>
              <a:rPr lang="en-US" dirty="0" smtClean="0"/>
              <a:t>Yahweh’s Assurance that He Has Not Forgotten Zion (49:15–26)</a:t>
            </a:r>
          </a:p>
          <a:p>
            <a:pPr marL="688975" lvl="2">
              <a:spcBef>
                <a:spcPts val="750"/>
              </a:spcBef>
              <a:buSzPct val="125000"/>
            </a:pPr>
            <a:r>
              <a:rPr lang="en-US" dirty="0" smtClean="0"/>
              <a:t>Yahweh’s Claim that He Remembers Zion (49:15)</a:t>
            </a:r>
          </a:p>
          <a:p>
            <a:pPr marL="688975" lvl="2">
              <a:spcBef>
                <a:spcPts val="750"/>
              </a:spcBef>
              <a:buSzPct val="125000"/>
            </a:pPr>
            <a:r>
              <a:rPr lang="en-US" dirty="0" smtClean="0"/>
              <a:t>Yahweh’s Proof that He Remembers Zion (49:16–26)</a:t>
            </a:r>
          </a:p>
          <a:p>
            <a:pPr marL="1035050" lvl="3">
              <a:spcBef>
                <a:spcPts val="750"/>
              </a:spcBef>
              <a:buSzPct val="125000"/>
            </a:pPr>
            <a:r>
              <a:rPr lang="en-US" dirty="0" smtClean="0"/>
              <a:t>The Proof Itself: Yahweh’s Memorial (49:16–18d)</a:t>
            </a:r>
          </a:p>
          <a:p>
            <a:pPr marL="1035050" lvl="3">
              <a:spcBef>
                <a:spcPts val="750"/>
              </a:spcBef>
              <a:buSzPct val="125000"/>
            </a:pPr>
            <a:r>
              <a:rPr lang="en-US" b="1" dirty="0" smtClean="0"/>
              <a:t>The Implications of the Proof (49:18e–26)</a:t>
            </a:r>
          </a:p>
          <a:p>
            <a:pPr marL="1368425" lvl="4">
              <a:spcBef>
                <a:spcPts val="750"/>
              </a:spcBef>
              <a:buSzPct val="125000"/>
            </a:pPr>
            <a:r>
              <a:rPr lang="en-US" dirty="0" smtClean="0"/>
              <a:t>The promise of beauty and growth (49:18e–20)</a:t>
            </a:r>
          </a:p>
          <a:p>
            <a:pPr marL="1368425" lvl="4">
              <a:spcBef>
                <a:spcPts val="750"/>
              </a:spcBef>
              <a:buSzPct val="125000"/>
            </a:pPr>
            <a:r>
              <a:rPr lang="en-US" dirty="0" smtClean="0"/>
              <a:t>The promise of </a:t>
            </a:r>
            <a:r>
              <a:rPr lang="en-US" dirty="0" smtClean="0"/>
              <a:t>an international family (49:21–23</a:t>
            </a:r>
            <a:r>
              <a:rPr lang="en-US" dirty="0" smtClean="0"/>
              <a:t>)</a:t>
            </a:r>
          </a:p>
          <a:p>
            <a:pPr marL="1368425" lvl="4">
              <a:spcBef>
                <a:spcPts val="750"/>
              </a:spcBef>
              <a:buSzPct val="125000"/>
            </a:pPr>
            <a:r>
              <a:rPr lang="en-US" b="1" dirty="0" smtClean="0">
                <a:solidFill>
                  <a:schemeClr val="accent6">
                    <a:lumMod val="50000"/>
                  </a:schemeClr>
                </a:solidFill>
              </a:rPr>
              <a:t>The promise of deliverance (49:24–26)</a:t>
            </a:r>
          </a:p>
        </p:txBody>
      </p:sp>
      <p:sp>
        <p:nvSpPr>
          <p:cNvPr id="3" name="Title 2"/>
          <p:cNvSpPr>
            <a:spLocks noGrp="1"/>
          </p:cNvSpPr>
          <p:nvPr>
            <p:ph type="title"/>
          </p:nvPr>
        </p:nvSpPr>
        <p:spPr>
          <a:xfrm>
            <a:off x="628650" y="365126"/>
            <a:ext cx="7886700" cy="676023"/>
          </a:xfrm>
        </p:spPr>
        <p:txBody>
          <a:bodyPr>
            <a:normAutofit fontScale="90000"/>
          </a:bodyPr>
          <a:lstStyle/>
          <a:p>
            <a:r>
              <a:rPr lang="en-US" dirty="0" smtClean="0"/>
              <a:t>The Structure of Isaiah 49:14–26</a:t>
            </a:r>
            <a:endParaRPr lang="en-US" dirty="0"/>
          </a:p>
        </p:txBody>
      </p:sp>
    </p:spTree>
    <p:extLst>
      <p:ext uri="{BB962C8B-B14F-4D97-AF65-F5344CB8AC3E}">
        <p14:creationId xmlns:p14="http://schemas.microsoft.com/office/powerpoint/2010/main" val="2115349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443621"/>
            <a:ext cx="7886699" cy="6414380"/>
          </a:xfrm>
        </p:spPr>
        <p:txBody>
          <a:bodyPr>
            <a:normAutofit/>
          </a:bodyPr>
          <a:lstStyle/>
          <a:p>
            <a:pPr lvl="2"/>
            <a:r>
              <a:rPr lang="en-US" dirty="0" smtClean="0"/>
              <a:t>The </a:t>
            </a:r>
            <a:r>
              <a:rPr lang="en-US" dirty="0"/>
              <a:t>Promise of Deliverance (49:24–26</a:t>
            </a:r>
            <a:r>
              <a:rPr lang="en-US" dirty="0" smtClean="0"/>
              <a:t>)</a:t>
            </a:r>
          </a:p>
          <a:p>
            <a:pPr lvl="3"/>
            <a:r>
              <a:rPr lang="en-US" dirty="0" smtClean="0"/>
              <a:t>Earlier promises of physical and spiritual deliverance:</a:t>
            </a:r>
          </a:p>
          <a:p>
            <a:pPr lvl="4"/>
            <a:r>
              <a:rPr lang="en-US" i="1" dirty="0" smtClean="0"/>
              <a:t>Spiritual and physical oppressors overcome. </a:t>
            </a:r>
            <a:r>
              <a:rPr lang="en-US" u="sng" dirty="0" smtClean="0"/>
              <a:t>Isa 24:21–22</a:t>
            </a:r>
            <a:r>
              <a:rPr lang="en-US" dirty="0" smtClean="0"/>
              <a:t>. On </a:t>
            </a:r>
            <a:r>
              <a:rPr lang="en-US" dirty="0"/>
              <a:t>that day the LORD will punish the host of heaven, in heaven, and the kings of the earth, on the earth. </a:t>
            </a:r>
            <a:r>
              <a:rPr lang="en-US" baseline="30000" dirty="0" smtClean="0"/>
              <a:t>22</a:t>
            </a:r>
            <a:r>
              <a:rPr lang="en-US" dirty="0" smtClean="0"/>
              <a:t> </a:t>
            </a:r>
            <a:r>
              <a:rPr lang="en-US" dirty="0"/>
              <a:t>They will be gathered together as prisoners in a pit; they will be shut up in a prison, and after many days they will be punished</a:t>
            </a:r>
            <a:r>
              <a:rPr lang="en-US" dirty="0" smtClean="0"/>
              <a:t>.</a:t>
            </a:r>
          </a:p>
        </p:txBody>
      </p:sp>
    </p:spTree>
    <p:extLst>
      <p:ext uri="{BB962C8B-B14F-4D97-AF65-F5344CB8AC3E}">
        <p14:creationId xmlns:p14="http://schemas.microsoft.com/office/powerpoint/2010/main" val="236164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443621"/>
            <a:ext cx="7886699" cy="6414380"/>
          </a:xfrm>
        </p:spPr>
        <p:txBody>
          <a:bodyPr>
            <a:normAutofit/>
          </a:bodyPr>
          <a:lstStyle/>
          <a:p>
            <a:pPr lvl="4"/>
            <a:r>
              <a:rPr lang="en-US" i="1" dirty="0" smtClean="0"/>
              <a:t>Death overcome. </a:t>
            </a:r>
            <a:r>
              <a:rPr lang="en-US" u="sng" dirty="0" smtClean="0"/>
              <a:t>Isa 25:7–9</a:t>
            </a:r>
            <a:r>
              <a:rPr lang="en-US" dirty="0" smtClean="0"/>
              <a:t>. And </a:t>
            </a:r>
            <a:r>
              <a:rPr lang="en-US" dirty="0"/>
              <a:t>he will swallow up on this mountain the covering that is cast over all peoples, the veil that is spread over all nations. </a:t>
            </a:r>
            <a:r>
              <a:rPr lang="en-US" baseline="30000" dirty="0" smtClean="0"/>
              <a:t>8</a:t>
            </a:r>
            <a:r>
              <a:rPr lang="en-US" dirty="0" smtClean="0"/>
              <a:t> </a:t>
            </a:r>
            <a:r>
              <a:rPr lang="en-US" dirty="0"/>
              <a:t>He will swallow up death forever; and the Lord GOD will wipe away tears from all faces, and the reproach of his people he will take away from all the earth, for the LORD has spoken. </a:t>
            </a:r>
            <a:r>
              <a:rPr lang="en-US" baseline="30000" dirty="0" smtClean="0"/>
              <a:t>9</a:t>
            </a:r>
            <a:r>
              <a:rPr lang="en-US" dirty="0" smtClean="0"/>
              <a:t> </a:t>
            </a:r>
            <a:r>
              <a:rPr lang="en-US" dirty="0"/>
              <a:t>It will be said on that day, “Behold, this is our God; we have waited for him, that he might save us. This is the LORD; we have waited for him; let us be glad and rejoice in his salvation</a:t>
            </a:r>
            <a:r>
              <a:rPr lang="en-US" dirty="0" smtClean="0"/>
              <a:t>.”</a:t>
            </a:r>
          </a:p>
          <a:p>
            <a:pPr lvl="4"/>
            <a:r>
              <a:rPr lang="en-US" i="1" dirty="0" smtClean="0"/>
              <a:t>Satan overcome. </a:t>
            </a:r>
            <a:r>
              <a:rPr lang="en-US" u="sng" dirty="0" smtClean="0"/>
              <a:t>Isa 27:1</a:t>
            </a:r>
            <a:r>
              <a:rPr lang="en-US" dirty="0" smtClean="0"/>
              <a:t>. In </a:t>
            </a:r>
            <a:r>
              <a:rPr lang="en-US" dirty="0"/>
              <a:t>that day the LORD with his hard and great and strong sword will punish Leviathan the fleeing serpent, Leviathan the twisting serpent, and he will slay the dragon that is in the sea</a:t>
            </a:r>
            <a:r>
              <a:rPr lang="en-US" dirty="0" smtClean="0"/>
              <a:t>.</a:t>
            </a:r>
            <a:endParaRPr lang="en-US" i="1" dirty="0"/>
          </a:p>
          <a:p>
            <a:pPr lvl="4"/>
            <a:endParaRPr lang="en-US" dirty="0"/>
          </a:p>
        </p:txBody>
      </p:sp>
    </p:spTree>
    <p:extLst>
      <p:ext uri="{BB962C8B-B14F-4D97-AF65-F5344CB8AC3E}">
        <p14:creationId xmlns:p14="http://schemas.microsoft.com/office/powerpoint/2010/main" val="1209448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nodeType="clickEffect">
                                  <p:stCondLst>
                                    <p:cond delay="0"/>
                                  </p:stCondLst>
                                  <p:childTnLst>
                                    <p:set>
                                      <p:cBhvr rctx="PPT">
                                        <p:cTn id="6" dur="indefinite"/>
                                        <p:tgtEl>
                                          <p:spTgt spid="2">
                                            <p:txEl>
                                              <p:pRg st="0" end="0"/>
                                            </p:txEl>
                                          </p:spTgt>
                                        </p:tgtEl>
                                        <p:attrNameLst>
                                          <p:attrName>style.opacity</p:attrName>
                                        </p:attrNameLst>
                                      </p:cBhvr>
                                      <p:to>
                                        <p:strVal val="0.5"/>
                                      </p:to>
                                    </p:set>
                                    <p:animEffect filter="image" prLst="opacity: 0.5">
                                      <p:cBhvr rctx="IE">
                                        <p:cTn id="7" dur="indefinite"/>
                                        <p:tgtEl>
                                          <p:spTgt spid="2">
                                            <p:txEl>
                                              <p:pRg st="0" end="0"/>
                                            </p:txEl>
                                          </p:spTgt>
                                        </p:tgtEl>
                                      </p:cBhvr>
                                    </p:animEffect>
                                  </p:childTnLst>
                                </p:cTn>
                              </p:par>
                              <p:par>
                                <p:cTn id="8" presetID="1" presetClass="entr" presetSubtype="0" fill="hold" grpId="0"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443621"/>
            <a:ext cx="7886699" cy="6414380"/>
          </a:xfrm>
        </p:spPr>
        <p:txBody>
          <a:bodyPr>
            <a:normAutofit/>
          </a:bodyPr>
          <a:lstStyle/>
          <a:p>
            <a:pPr lvl="3"/>
            <a:r>
              <a:rPr lang="en-US" dirty="0" smtClean="0"/>
              <a:t>Zion’s spiritual imprisonment:</a:t>
            </a:r>
            <a:endParaRPr lang="en-US" dirty="0" smtClean="0"/>
          </a:p>
          <a:p>
            <a:pPr lvl="4"/>
            <a:r>
              <a:rPr lang="en-US" u="sng" dirty="0" smtClean="0"/>
              <a:t>Isa 42:18–22</a:t>
            </a:r>
            <a:r>
              <a:rPr lang="en-US" dirty="0" smtClean="0"/>
              <a:t>. Hear</a:t>
            </a:r>
            <a:r>
              <a:rPr lang="en-US" dirty="0"/>
              <a:t>, you deaf, and look, you blind, that you may see! </a:t>
            </a:r>
            <a:r>
              <a:rPr lang="en-US" baseline="30000" dirty="0" smtClean="0"/>
              <a:t>19</a:t>
            </a:r>
            <a:r>
              <a:rPr lang="en-US" dirty="0" smtClean="0"/>
              <a:t> </a:t>
            </a:r>
            <a:r>
              <a:rPr lang="en-US" dirty="0"/>
              <a:t>Who is blind but my servant, or deaf as my messenger whom I send? Who is blind as my dedicated one, or blind as the servant of the LORD? </a:t>
            </a:r>
            <a:r>
              <a:rPr lang="en-US" baseline="30000" dirty="0" smtClean="0"/>
              <a:t>20</a:t>
            </a:r>
            <a:r>
              <a:rPr lang="en-US" dirty="0" smtClean="0"/>
              <a:t> </a:t>
            </a:r>
            <a:r>
              <a:rPr lang="en-US" dirty="0"/>
              <a:t>He sees many things, but does not observe them; his ears are open, but he does not hear. </a:t>
            </a:r>
            <a:r>
              <a:rPr lang="en-US" baseline="30000" dirty="0" smtClean="0"/>
              <a:t>21</a:t>
            </a:r>
            <a:r>
              <a:rPr lang="en-US" dirty="0" smtClean="0"/>
              <a:t> </a:t>
            </a:r>
            <a:r>
              <a:rPr lang="en-US" dirty="0"/>
              <a:t>The LORD was pleased, for his righteousness’ sake, to magnify his law and make it glorious. </a:t>
            </a:r>
            <a:r>
              <a:rPr lang="en-US" baseline="30000" dirty="0" smtClean="0"/>
              <a:t>22</a:t>
            </a:r>
            <a:r>
              <a:rPr lang="en-US" dirty="0" smtClean="0"/>
              <a:t> </a:t>
            </a:r>
            <a:r>
              <a:rPr lang="en-US" dirty="0"/>
              <a:t>But this is a people plundered and looted; they are all of them trapped in holes and hidden in prisons; they have become plunder with none to rescue, spoil with none to say, “Restore</a:t>
            </a:r>
            <a:r>
              <a:rPr lang="en-US" dirty="0" smtClean="0"/>
              <a:t>!”</a:t>
            </a:r>
            <a:endParaRPr lang="en-US" dirty="0"/>
          </a:p>
        </p:txBody>
      </p:sp>
    </p:spTree>
    <p:extLst>
      <p:ext uri="{BB962C8B-B14F-4D97-AF65-F5344CB8AC3E}">
        <p14:creationId xmlns:p14="http://schemas.microsoft.com/office/powerpoint/2010/main" val="23336402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443621"/>
            <a:ext cx="7886699" cy="6414380"/>
          </a:xfrm>
        </p:spPr>
        <p:txBody>
          <a:bodyPr>
            <a:normAutofit/>
          </a:bodyPr>
          <a:lstStyle/>
          <a:p>
            <a:pPr lvl="3"/>
            <a:r>
              <a:rPr lang="en-US" dirty="0" smtClean="0"/>
              <a:t>Zion’s coming physical imprisonment:</a:t>
            </a:r>
            <a:endParaRPr lang="en-US" dirty="0" smtClean="0"/>
          </a:p>
          <a:p>
            <a:pPr lvl="4"/>
            <a:r>
              <a:rPr lang="en-US" u="sng" dirty="0"/>
              <a:t>Isa 14:15–17</a:t>
            </a:r>
            <a:r>
              <a:rPr lang="en-US" dirty="0"/>
              <a:t>. By you [O king of Babylon] are brought down to </a:t>
            </a:r>
            <a:r>
              <a:rPr lang="en-US" dirty="0" err="1"/>
              <a:t>Sheol</a:t>
            </a:r>
            <a:r>
              <a:rPr lang="en-US" dirty="0"/>
              <a:t>, to the far reaches of the pit. </a:t>
            </a:r>
            <a:r>
              <a:rPr lang="en-US" baseline="30000" dirty="0"/>
              <a:t>16</a:t>
            </a:r>
            <a:r>
              <a:rPr lang="en-US" dirty="0"/>
              <a:t> Those who see you will stare at you and ponder over you; “Is this the man who made the earth tremble, who shook kingdoms, </a:t>
            </a:r>
            <a:r>
              <a:rPr lang="en-US" baseline="30000" dirty="0"/>
              <a:t>17</a:t>
            </a:r>
            <a:r>
              <a:rPr lang="en-US" dirty="0"/>
              <a:t> who made the world like a desert and overthrew its cities, who did not let his prisoners go home?”</a:t>
            </a:r>
          </a:p>
        </p:txBody>
      </p:sp>
    </p:spTree>
    <p:extLst>
      <p:ext uri="{BB962C8B-B14F-4D97-AF65-F5344CB8AC3E}">
        <p14:creationId xmlns:p14="http://schemas.microsoft.com/office/powerpoint/2010/main" val="78880325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443621"/>
            <a:ext cx="7886699" cy="6414380"/>
          </a:xfrm>
        </p:spPr>
        <p:txBody>
          <a:bodyPr>
            <a:normAutofit/>
          </a:bodyPr>
          <a:lstStyle/>
          <a:p>
            <a:pPr lvl="3"/>
            <a:r>
              <a:rPr lang="en-US" dirty="0" smtClean="0"/>
              <a:t>Isaiah’s identification </a:t>
            </a:r>
            <a:r>
              <a:rPr lang="en-US" dirty="0" smtClean="0"/>
              <a:t>of the </a:t>
            </a:r>
            <a:r>
              <a:rPr lang="en-US" dirty="0" smtClean="0"/>
              <a:t>deliverer?</a:t>
            </a:r>
            <a:endParaRPr lang="en-US" dirty="0" smtClean="0"/>
          </a:p>
          <a:p>
            <a:pPr lvl="4"/>
            <a:r>
              <a:rPr lang="en-US" u="sng" dirty="0"/>
              <a:t>49:8–9</a:t>
            </a:r>
            <a:r>
              <a:rPr lang="en-US" dirty="0"/>
              <a:t>.</a:t>
            </a:r>
          </a:p>
          <a:p>
            <a:pPr lvl="4"/>
            <a:r>
              <a:rPr lang="en-US" u="sng" dirty="0" smtClean="0"/>
              <a:t>Isa 42:6–7</a:t>
            </a:r>
            <a:r>
              <a:rPr lang="en-US" dirty="0" smtClean="0"/>
              <a:t>. I am the LORD; I have called you in righteousness; I will take you by the hand and keep you; I will give you as a covenant for the people, a light for the nations, </a:t>
            </a:r>
            <a:r>
              <a:rPr lang="en-US" baseline="30000" dirty="0" smtClean="0"/>
              <a:t>7</a:t>
            </a:r>
            <a:r>
              <a:rPr lang="en-US" dirty="0" smtClean="0"/>
              <a:t> to open the eyes of the blind, </a:t>
            </a:r>
            <a:r>
              <a:rPr lang="en-US" b="1" dirty="0" smtClean="0"/>
              <a:t>to bring out the prisoners from the dungeon, from the prison those who sit in darkness</a:t>
            </a:r>
            <a:r>
              <a:rPr lang="en-US" dirty="0" smtClean="0"/>
              <a:t>.</a:t>
            </a:r>
            <a:endParaRPr lang="en-US" u="sng" dirty="0" smtClean="0"/>
          </a:p>
          <a:p>
            <a:pPr lvl="4"/>
            <a:r>
              <a:rPr lang="en-US" u="sng" dirty="0" smtClean="0"/>
              <a:t>Isa </a:t>
            </a:r>
            <a:r>
              <a:rPr lang="en-US" u="sng" dirty="0" smtClean="0"/>
              <a:t>61:1–2</a:t>
            </a:r>
            <a:r>
              <a:rPr lang="en-US" dirty="0" smtClean="0"/>
              <a:t>. The </a:t>
            </a:r>
            <a:r>
              <a:rPr lang="en-US" dirty="0"/>
              <a:t>Spirit of the Lord GOD is upon me, because the LORD has anointed me to bring good news to the poor; he has sent me to bind up the brokenhearted, </a:t>
            </a:r>
            <a:r>
              <a:rPr lang="en-US" b="1" dirty="0"/>
              <a:t>to proclaim liberty to the captives, and the opening of the prison to those who are bound</a:t>
            </a:r>
            <a:r>
              <a:rPr lang="en-US" dirty="0"/>
              <a:t>; </a:t>
            </a:r>
            <a:r>
              <a:rPr lang="en-US" baseline="30000" dirty="0" smtClean="0"/>
              <a:t>2</a:t>
            </a:r>
            <a:r>
              <a:rPr lang="en-US" dirty="0" smtClean="0"/>
              <a:t> </a:t>
            </a:r>
            <a:r>
              <a:rPr lang="en-US" dirty="0"/>
              <a:t>to proclaim the year of the LORD’s favor, and the day of vengeance of our God; to comfort all who </a:t>
            </a:r>
            <a:r>
              <a:rPr lang="en-US" dirty="0" smtClean="0"/>
              <a:t>mourn</a:t>
            </a:r>
            <a:r>
              <a:rPr lang="en-US" dirty="0" smtClean="0"/>
              <a:t>.</a:t>
            </a:r>
            <a:endParaRPr lang="en-US" dirty="0"/>
          </a:p>
        </p:txBody>
      </p:sp>
    </p:spTree>
    <p:extLst>
      <p:ext uri="{BB962C8B-B14F-4D97-AF65-F5344CB8AC3E}">
        <p14:creationId xmlns:p14="http://schemas.microsoft.com/office/powerpoint/2010/main" val="705842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mph" presetSubtype="0" grpId="1" nodeType="clickEffect">
                                  <p:stCondLst>
                                    <p:cond delay="0"/>
                                  </p:stCondLst>
                                  <p:childTnLst>
                                    <p:set>
                                      <p:cBhvr rctx="PPT">
                                        <p:cTn id="10" dur="indefinite"/>
                                        <p:tgtEl>
                                          <p:spTgt spid="2">
                                            <p:txEl>
                                              <p:pRg st="1" end="1"/>
                                            </p:txEl>
                                          </p:spTgt>
                                        </p:tgtEl>
                                        <p:attrNameLst>
                                          <p:attrName>style.opacity</p:attrName>
                                        </p:attrNameLst>
                                      </p:cBhvr>
                                      <p:to>
                                        <p:strVal val="0.5"/>
                                      </p:to>
                                    </p:set>
                                    <p:animEffect filter="image" prLst="opacity: 0.5">
                                      <p:cBhvr rctx="IE">
                                        <p:cTn id="11" dur="indefinite"/>
                                        <p:tgtEl>
                                          <p:spTgt spid="2">
                                            <p:txEl>
                                              <p:pRg st="1" end="1"/>
                                            </p:txEl>
                                          </p:spTgt>
                                        </p:tgtEl>
                                      </p:cBhvr>
                                    </p:animEffect>
                                  </p:childTnLst>
                                </p:cTn>
                              </p:par>
                              <p:par>
                                <p:cTn id="12" presetID="1" presetClass="entr" presetSubtype="0" fill="hold" grpId="0" nodeType="with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9" presetClass="emph" presetSubtype="0" grpId="1" nodeType="clickEffect">
                                  <p:stCondLst>
                                    <p:cond delay="0"/>
                                  </p:stCondLst>
                                  <p:childTnLst>
                                    <p:set>
                                      <p:cBhvr rctx="PPT">
                                        <p:cTn id="17" dur="indefinite"/>
                                        <p:tgtEl>
                                          <p:spTgt spid="2">
                                            <p:txEl>
                                              <p:pRg st="2" end="2"/>
                                            </p:txEl>
                                          </p:spTgt>
                                        </p:tgtEl>
                                        <p:attrNameLst>
                                          <p:attrName>style.opacity</p:attrName>
                                        </p:attrNameLst>
                                      </p:cBhvr>
                                      <p:to>
                                        <p:strVal val="0.5"/>
                                      </p:to>
                                    </p:set>
                                    <p:animEffect filter="image" prLst="opacity: 0.5">
                                      <p:cBhvr rctx="IE">
                                        <p:cTn id="18" dur="indefinite"/>
                                        <p:tgtEl>
                                          <p:spTgt spid="2">
                                            <p:txEl>
                                              <p:pRg st="2" end="2"/>
                                            </p:txEl>
                                          </p:spTgt>
                                        </p:tgtEl>
                                      </p:cBhvr>
                                    </p:animEffect>
                                  </p:childTnLst>
                                </p:cTn>
                              </p:par>
                              <p:par>
                                <p:cTn id="19" presetID="1" presetClass="entr" presetSubtype="0" fill="hold" grpId="0" nodeType="with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2" grpId="1"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443621"/>
            <a:ext cx="7886699" cy="6414380"/>
          </a:xfrm>
        </p:spPr>
        <p:txBody>
          <a:bodyPr>
            <a:normAutofit/>
          </a:bodyPr>
          <a:lstStyle/>
          <a:p>
            <a:pPr lvl="3"/>
            <a:r>
              <a:rPr lang="en-US" dirty="0" smtClean="0"/>
              <a:t>The work of Christ to free prisoners from both spiritual and physical oppression</a:t>
            </a:r>
            <a:endParaRPr lang="en-US" dirty="0" smtClean="0"/>
          </a:p>
          <a:p>
            <a:pPr lvl="4"/>
            <a:r>
              <a:rPr lang="en-US" b="1" dirty="0" smtClean="0"/>
              <a:t>His mission: </a:t>
            </a:r>
            <a:r>
              <a:rPr lang="en-US" u="sng" dirty="0" smtClean="0"/>
              <a:t>Luke </a:t>
            </a:r>
            <a:r>
              <a:rPr lang="en-US" u="sng" dirty="0" smtClean="0"/>
              <a:t>4:18–19</a:t>
            </a:r>
            <a:r>
              <a:rPr lang="en-US" dirty="0" smtClean="0"/>
              <a:t>. The Spirit of the Lord is upon me, because he has anointed me to proclaim good news to the poor. He has sent me to proclaim liberty to the captives and recovering of sight to the blind, to set at liberty those who are oppressed, </a:t>
            </a:r>
            <a:r>
              <a:rPr lang="en-US" baseline="30000" dirty="0" smtClean="0"/>
              <a:t>19</a:t>
            </a:r>
            <a:r>
              <a:rPr lang="en-US" dirty="0" smtClean="0"/>
              <a:t> to proclaim the year of the Lord’s favor</a:t>
            </a:r>
            <a:r>
              <a:rPr lang="en-US" dirty="0" smtClean="0"/>
              <a:t>.</a:t>
            </a:r>
          </a:p>
        </p:txBody>
      </p:sp>
    </p:spTree>
    <p:extLst>
      <p:ext uri="{BB962C8B-B14F-4D97-AF65-F5344CB8AC3E}">
        <p14:creationId xmlns:p14="http://schemas.microsoft.com/office/powerpoint/2010/main" val="1727298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443621"/>
            <a:ext cx="7886699" cy="6414380"/>
          </a:xfrm>
        </p:spPr>
        <p:txBody>
          <a:bodyPr>
            <a:normAutofit/>
          </a:bodyPr>
          <a:lstStyle/>
          <a:p>
            <a:pPr lvl="4"/>
            <a:r>
              <a:rPr lang="en-US" b="1" dirty="0" smtClean="0"/>
              <a:t>His </a:t>
            </a:r>
            <a:r>
              <a:rPr lang="en-US" b="1" dirty="0"/>
              <a:t>accomplishment: </a:t>
            </a:r>
            <a:endParaRPr lang="en-US" b="1" dirty="0" smtClean="0"/>
          </a:p>
          <a:p>
            <a:pPr lvl="5"/>
            <a:r>
              <a:rPr lang="en-US" u="sng" dirty="0" smtClean="0"/>
              <a:t>Gal 4:3–5</a:t>
            </a:r>
            <a:r>
              <a:rPr lang="en-US" dirty="0" smtClean="0"/>
              <a:t>. </a:t>
            </a:r>
            <a:r>
              <a:rPr lang="en-US" b="1" dirty="0" smtClean="0"/>
              <a:t>When </a:t>
            </a:r>
            <a:r>
              <a:rPr lang="en-US" b="1" dirty="0"/>
              <a:t>we were children, were enslaved to the elementary principles of the world. </a:t>
            </a:r>
            <a:r>
              <a:rPr lang="en-US" baseline="30000" dirty="0" smtClean="0"/>
              <a:t>4</a:t>
            </a:r>
            <a:r>
              <a:rPr lang="en-US" dirty="0" smtClean="0"/>
              <a:t> </a:t>
            </a:r>
            <a:r>
              <a:rPr lang="en-US" dirty="0"/>
              <a:t>But when the fullness of time had come, </a:t>
            </a:r>
            <a:r>
              <a:rPr lang="en-US" b="1" dirty="0"/>
              <a:t>God sent forth his Son</a:t>
            </a:r>
            <a:r>
              <a:rPr lang="en-US" dirty="0"/>
              <a:t>, born of woman, born under the law, </a:t>
            </a:r>
            <a:r>
              <a:rPr lang="en-US" baseline="30000" dirty="0" smtClean="0"/>
              <a:t>5</a:t>
            </a:r>
            <a:r>
              <a:rPr lang="en-US" dirty="0" smtClean="0"/>
              <a:t> </a:t>
            </a:r>
            <a:r>
              <a:rPr lang="en-US" b="1" dirty="0"/>
              <a:t>to redeem</a:t>
            </a:r>
            <a:r>
              <a:rPr lang="en-US" dirty="0"/>
              <a:t> those who were under the law, so that we might receive adoption as </a:t>
            </a:r>
            <a:r>
              <a:rPr lang="en-US" dirty="0" smtClean="0"/>
              <a:t>sons</a:t>
            </a:r>
            <a:r>
              <a:rPr lang="en-US" dirty="0"/>
              <a:t>.</a:t>
            </a:r>
            <a:endParaRPr lang="en-US" u="sng" dirty="0" smtClean="0"/>
          </a:p>
          <a:p>
            <a:pPr lvl="5"/>
            <a:r>
              <a:rPr lang="en-US" u="sng" dirty="0" smtClean="0"/>
              <a:t>Col </a:t>
            </a:r>
            <a:r>
              <a:rPr lang="en-US" u="sng" dirty="0"/>
              <a:t>2:13–15</a:t>
            </a:r>
            <a:r>
              <a:rPr lang="en-US" dirty="0"/>
              <a:t>. And you, who were dead in your trespasses and the uncircumcision of your flesh, God made alive together with him, having forgiven us all our trespasses, </a:t>
            </a:r>
            <a:r>
              <a:rPr lang="en-US" baseline="30000" dirty="0"/>
              <a:t>14</a:t>
            </a:r>
            <a:r>
              <a:rPr lang="en-US" dirty="0"/>
              <a:t> by canceling the record of debt that stood against us with its legal demands. This he set aside, nailing it to the cross. </a:t>
            </a:r>
            <a:r>
              <a:rPr lang="en-US" baseline="30000" dirty="0"/>
              <a:t>15</a:t>
            </a:r>
            <a:r>
              <a:rPr lang="en-US" dirty="0"/>
              <a:t> </a:t>
            </a:r>
            <a:r>
              <a:rPr lang="en-US" b="1" dirty="0"/>
              <a:t>He disarmed the rulers and authorities and put them to open shame, by triumphing over them in him</a:t>
            </a:r>
            <a:r>
              <a:rPr lang="en-US" dirty="0"/>
              <a:t> (cf. 1:13–14</a:t>
            </a:r>
            <a:r>
              <a:rPr lang="en-US" dirty="0" smtClean="0"/>
              <a:t>).</a:t>
            </a:r>
          </a:p>
        </p:txBody>
      </p:sp>
    </p:spTree>
    <p:extLst>
      <p:ext uri="{BB962C8B-B14F-4D97-AF65-F5344CB8AC3E}">
        <p14:creationId xmlns:p14="http://schemas.microsoft.com/office/powerpoint/2010/main" val="1494785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nodeType="clickEffect">
                                  <p:stCondLst>
                                    <p:cond delay="0"/>
                                  </p:stCondLst>
                                  <p:childTnLst>
                                    <p:set>
                                      <p:cBhvr rctx="PPT">
                                        <p:cTn id="6" dur="indefinite"/>
                                        <p:tgtEl>
                                          <p:spTgt spid="2">
                                            <p:txEl>
                                              <p:pRg st="1" end="1"/>
                                            </p:txEl>
                                          </p:spTgt>
                                        </p:tgtEl>
                                        <p:attrNameLst>
                                          <p:attrName>style.opacity</p:attrName>
                                        </p:attrNameLst>
                                      </p:cBhvr>
                                      <p:to>
                                        <p:strVal val="0.5"/>
                                      </p:to>
                                    </p:set>
                                    <p:animEffect filter="image" prLst="opacity: 0.5">
                                      <p:cBhvr rctx="IE">
                                        <p:cTn id="7" dur="indefinite"/>
                                        <p:tgtEl>
                                          <p:spTgt spid="2">
                                            <p:txEl>
                                              <p:pRg st="1" end="1"/>
                                            </p:txEl>
                                          </p:spTgt>
                                        </p:tgtEl>
                                      </p:cBhvr>
                                    </p:animEffect>
                                  </p:childTnLst>
                                </p:cTn>
                              </p:par>
                              <p:par>
                                <p:cTn id="8" presetID="1" presetClass="entr" presetSubtype="0" fill="hold" nodeType="withEffect">
                                  <p:stCondLst>
                                    <p:cond delay="0"/>
                                  </p:stCondLst>
                                  <p:childTnLst>
                                    <p:set>
                                      <p:cBhvr>
                                        <p:cTn id="9"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443621"/>
            <a:ext cx="7886699" cy="6414380"/>
          </a:xfrm>
        </p:spPr>
        <p:txBody>
          <a:bodyPr>
            <a:normAutofit/>
          </a:bodyPr>
          <a:lstStyle/>
          <a:p>
            <a:pPr lvl="5"/>
            <a:r>
              <a:rPr lang="en-US" u="sng" dirty="0" err="1" smtClean="0"/>
              <a:t>Heb</a:t>
            </a:r>
            <a:r>
              <a:rPr lang="en-US" u="sng" dirty="0" smtClean="0"/>
              <a:t> 2:14–15</a:t>
            </a:r>
            <a:r>
              <a:rPr lang="en-US" dirty="0" smtClean="0"/>
              <a:t>. Since </a:t>
            </a:r>
            <a:r>
              <a:rPr lang="en-US" dirty="0"/>
              <a:t>therefore the children share in flesh and blood, he himself likewise partook of the same things, that </a:t>
            </a:r>
            <a:r>
              <a:rPr lang="en-US" b="1" dirty="0"/>
              <a:t>through death he might destroy the one who has the power of death, that is, the devil, </a:t>
            </a:r>
            <a:r>
              <a:rPr lang="en-US" baseline="30000" dirty="0" smtClean="0"/>
              <a:t>15</a:t>
            </a:r>
            <a:r>
              <a:rPr lang="en-US" b="1" dirty="0" smtClean="0"/>
              <a:t> </a:t>
            </a:r>
            <a:r>
              <a:rPr lang="en-US" b="1" dirty="0"/>
              <a:t>and deliver all those who through fear of death were subject to lifelong slavery</a:t>
            </a:r>
            <a:r>
              <a:rPr lang="en-US" b="1" dirty="0" smtClean="0"/>
              <a:t>.</a:t>
            </a:r>
            <a:endParaRPr lang="en-US" b="1" dirty="0"/>
          </a:p>
        </p:txBody>
      </p:sp>
    </p:spTree>
    <p:extLst>
      <p:ext uri="{BB962C8B-B14F-4D97-AF65-F5344CB8AC3E}">
        <p14:creationId xmlns:p14="http://schemas.microsoft.com/office/powerpoint/2010/main" val="2192529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385011"/>
            <a:ext cx="7886699" cy="6472989"/>
          </a:xfrm>
        </p:spPr>
        <p:txBody>
          <a:bodyPr>
            <a:normAutofit/>
          </a:bodyPr>
          <a:lstStyle/>
          <a:p>
            <a:pPr lvl="4"/>
            <a:r>
              <a:rPr lang="en-US" b="1" dirty="0"/>
              <a:t>His offense: </a:t>
            </a:r>
            <a:r>
              <a:rPr lang="en-US" u="sng" dirty="0"/>
              <a:t>Matt 11:2–6</a:t>
            </a:r>
            <a:r>
              <a:rPr lang="en-US" dirty="0"/>
              <a:t>. </a:t>
            </a:r>
            <a:r>
              <a:rPr lang="en-US" dirty="0" smtClean="0"/>
              <a:t>Now </a:t>
            </a:r>
            <a:r>
              <a:rPr lang="en-US" dirty="0"/>
              <a:t>when John heard in prison about the deeds of the Christ, he sent word by his disciples </a:t>
            </a:r>
            <a:r>
              <a:rPr lang="en-US" baseline="30000" dirty="0"/>
              <a:t>3</a:t>
            </a:r>
            <a:r>
              <a:rPr lang="en-US" dirty="0"/>
              <a:t> and said to him, “Are you the one who is to come, or shall we look for another?” </a:t>
            </a:r>
            <a:r>
              <a:rPr lang="en-US" baseline="30000" dirty="0"/>
              <a:t>4</a:t>
            </a:r>
            <a:r>
              <a:rPr lang="en-US" dirty="0"/>
              <a:t> And Jesus answered them, “Go and tell John what you hear and see: </a:t>
            </a:r>
            <a:r>
              <a:rPr lang="en-US" baseline="30000" dirty="0"/>
              <a:t>5</a:t>
            </a:r>
            <a:r>
              <a:rPr lang="en-US" dirty="0"/>
              <a:t> the blind receive their sight and the lame walk, lepers are cleansed and the deaf hear, and the dead are raised up, and the poor have good news preached to them. </a:t>
            </a:r>
            <a:r>
              <a:rPr lang="en-US" baseline="30000" dirty="0"/>
              <a:t>6</a:t>
            </a:r>
            <a:r>
              <a:rPr lang="en-US" dirty="0"/>
              <a:t> And blessed is the one who is not offended by me</a:t>
            </a:r>
            <a:r>
              <a:rPr lang="en-US" dirty="0" smtClean="0"/>
              <a:t>.”</a:t>
            </a:r>
            <a:endParaRPr lang="en-US" dirty="0"/>
          </a:p>
          <a:p>
            <a:pPr lvl="3"/>
            <a:endParaRPr lang="en-US" dirty="0"/>
          </a:p>
        </p:txBody>
      </p:sp>
    </p:spTree>
    <p:extLst>
      <p:ext uri="{BB962C8B-B14F-4D97-AF65-F5344CB8AC3E}">
        <p14:creationId xmlns:p14="http://schemas.microsoft.com/office/powerpoint/2010/main" val="152410591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443621"/>
            <a:ext cx="7886699" cy="6414380"/>
          </a:xfrm>
        </p:spPr>
        <p:txBody>
          <a:bodyPr>
            <a:normAutofit/>
          </a:bodyPr>
          <a:lstStyle/>
          <a:p>
            <a:pPr lvl="4"/>
            <a:r>
              <a:rPr lang="en-US" b="1" dirty="0" smtClean="0"/>
              <a:t>Spiritual deliverance already (49:25):</a:t>
            </a:r>
          </a:p>
          <a:p>
            <a:pPr lvl="5"/>
            <a:r>
              <a:rPr lang="en-US" u="sng" dirty="0"/>
              <a:t>Matt 12:29</a:t>
            </a:r>
            <a:r>
              <a:rPr lang="en-US" dirty="0"/>
              <a:t>. Or </a:t>
            </a:r>
            <a:r>
              <a:rPr lang="en-US" dirty="0" smtClean="0"/>
              <a:t>how </a:t>
            </a:r>
            <a:r>
              <a:rPr lang="en-US" dirty="0"/>
              <a:t>can someone enter a strong man’s house and plunder his goods, unless he first binds the strong man? Then indeed </a:t>
            </a:r>
            <a:r>
              <a:rPr lang="en-US" dirty="0" smtClean="0"/>
              <a:t>he </a:t>
            </a:r>
            <a:r>
              <a:rPr lang="en-US" dirty="0"/>
              <a:t>may plunder his house</a:t>
            </a:r>
            <a:r>
              <a:rPr lang="en-US" dirty="0" smtClean="0"/>
              <a:t>. Cf. Mark 3:27.</a:t>
            </a:r>
            <a:endParaRPr lang="en-US" dirty="0"/>
          </a:p>
          <a:p>
            <a:pPr lvl="5"/>
            <a:r>
              <a:rPr lang="en-US" u="sng" dirty="0" smtClean="0"/>
              <a:t>Luke 11:21–22</a:t>
            </a:r>
            <a:r>
              <a:rPr lang="en-US" dirty="0" smtClean="0"/>
              <a:t>. </a:t>
            </a:r>
            <a:r>
              <a:rPr lang="en-US" dirty="0"/>
              <a:t>When a strong man, fully armed, guards his own palace, his goods are safe; </a:t>
            </a:r>
            <a:r>
              <a:rPr lang="en-US" baseline="30000" dirty="0"/>
              <a:t>22</a:t>
            </a:r>
            <a:r>
              <a:rPr lang="en-US" dirty="0"/>
              <a:t> </a:t>
            </a:r>
            <a:r>
              <a:rPr lang="en-US" dirty="0" smtClean="0"/>
              <a:t>but </a:t>
            </a:r>
            <a:r>
              <a:rPr lang="en-US" dirty="0"/>
              <a:t>when one stronger than he attacks him and </a:t>
            </a:r>
            <a:r>
              <a:rPr lang="en-US" dirty="0" smtClean="0"/>
              <a:t>overcomes </a:t>
            </a:r>
            <a:r>
              <a:rPr lang="en-US" dirty="0"/>
              <a:t>him, he takes away his </a:t>
            </a:r>
            <a:r>
              <a:rPr lang="en-US" dirty="0" smtClean="0"/>
              <a:t>armor </a:t>
            </a:r>
            <a:r>
              <a:rPr lang="en-US" dirty="0"/>
              <a:t>in which he trusted and </a:t>
            </a:r>
            <a:r>
              <a:rPr lang="en-US" dirty="0" smtClean="0"/>
              <a:t>divides </a:t>
            </a:r>
            <a:r>
              <a:rPr lang="en-US" dirty="0"/>
              <a:t>his spoil</a:t>
            </a:r>
            <a:r>
              <a:rPr lang="en-US" dirty="0" smtClean="0"/>
              <a:t>.</a:t>
            </a:r>
          </a:p>
          <a:p>
            <a:pPr lvl="5"/>
            <a:r>
              <a:rPr lang="en-US" u="sng" dirty="0" smtClean="0"/>
              <a:t>Col 2:13</a:t>
            </a:r>
            <a:r>
              <a:rPr lang="en-US" dirty="0" smtClean="0"/>
              <a:t>. </a:t>
            </a:r>
            <a:r>
              <a:rPr lang="en-US" dirty="0"/>
              <a:t>And you, who were dead in your trespasses and the uncircumcision of your flesh, God made alive together with him, having forgiven us all our </a:t>
            </a:r>
            <a:r>
              <a:rPr lang="en-US" dirty="0" smtClean="0"/>
              <a:t>trespasses</a:t>
            </a:r>
            <a:r>
              <a:rPr lang="en-US" dirty="0"/>
              <a:t>.</a:t>
            </a:r>
          </a:p>
        </p:txBody>
      </p:sp>
    </p:spTree>
    <p:extLst>
      <p:ext uri="{BB962C8B-B14F-4D97-AF65-F5344CB8AC3E}">
        <p14:creationId xmlns:p14="http://schemas.microsoft.com/office/powerpoint/2010/main" val="1092628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mph" presetSubtype="0" grpId="1" nodeType="clickEffect">
                                  <p:stCondLst>
                                    <p:cond delay="0"/>
                                  </p:stCondLst>
                                  <p:childTnLst>
                                    <p:set>
                                      <p:cBhvr rctx="PPT">
                                        <p:cTn id="10" dur="indefinite"/>
                                        <p:tgtEl>
                                          <p:spTgt spid="2">
                                            <p:txEl>
                                              <p:pRg st="1" end="1"/>
                                            </p:txEl>
                                          </p:spTgt>
                                        </p:tgtEl>
                                        <p:attrNameLst>
                                          <p:attrName>style.opacity</p:attrName>
                                        </p:attrNameLst>
                                      </p:cBhvr>
                                      <p:to>
                                        <p:strVal val="0.5"/>
                                      </p:to>
                                    </p:set>
                                    <p:animEffect filter="image" prLst="opacity: 0.5">
                                      <p:cBhvr rctx="IE">
                                        <p:cTn id="11" dur="indefinite"/>
                                        <p:tgtEl>
                                          <p:spTgt spid="2">
                                            <p:txEl>
                                              <p:pRg st="1" end="1"/>
                                            </p:txEl>
                                          </p:spTgt>
                                        </p:tgtEl>
                                      </p:cBhvr>
                                    </p:animEffect>
                                  </p:childTnLst>
                                </p:cTn>
                              </p:par>
                              <p:par>
                                <p:cTn id="12" presetID="1" presetClass="entr" presetSubtype="0" fill="hold" nodeType="with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9" presetClass="emph" presetSubtype="0" nodeType="clickEffect">
                                  <p:stCondLst>
                                    <p:cond delay="0"/>
                                  </p:stCondLst>
                                  <p:childTnLst>
                                    <p:set>
                                      <p:cBhvr rctx="PPT">
                                        <p:cTn id="17" dur="indefinite"/>
                                        <p:tgtEl>
                                          <p:spTgt spid="2">
                                            <p:txEl>
                                              <p:pRg st="2" end="2"/>
                                            </p:txEl>
                                          </p:spTgt>
                                        </p:tgtEl>
                                        <p:attrNameLst>
                                          <p:attrName>style.opacity</p:attrName>
                                        </p:attrNameLst>
                                      </p:cBhvr>
                                      <p:to>
                                        <p:strVal val="0.5"/>
                                      </p:to>
                                    </p:set>
                                    <p:animEffect filter="image" prLst="opacity: 0.5">
                                      <p:cBhvr rctx="IE">
                                        <p:cTn id="18" dur="indefinite"/>
                                        <p:tgtEl>
                                          <p:spTgt spid="2">
                                            <p:txEl>
                                              <p:pRg st="2" end="2"/>
                                            </p:txEl>
                                          </p:spTgt>
                                        </p:tgtEl>
                                      </p:cBhvr>
                                    </p:animEffect>
                                  </p:childTnLst>
                                </p:cTn>
                              </p:par>
                              <p:par>
                                <p:cTn id="19" presetID="1" presetClass="entr" presetSubtype="0" fill="hold" nodeType="with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1"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443621"/>
            <a:ext cx="7886699" cy="6414380"/>
          </a:xfrm>
        </p:spPr>
        <p:txBody>
          <a:bodyPr>
            <a:normAutofit lnSpcReduction="10000"/>
          </a:bodyPr>
          <a:lstStyle/>
          <a:p>
            <a:pPr lvl="4"/>
            <a:r>
              <a:rPr lang="en-US" b="1" dirty="0" smtClean="0"/>
              <a:t>Physical deliverance certain:</a:t>
            </a:r>
          </a:p>
          <a:p>
            <a:pPr lvl="5"/>
            <a:r>
              <a:rPr lang="en-US" u="sng" dirty="0" smtClean="0"/>
              <a:t>Rom 12:19–21</a:t>
            </a:r>
            <a:r>
              <a:rPr lang="en-US" dirty="0" smtClean="0"/>
              <a:t>. </a:t>
            </a:r>
            <a:r>
              <a:rPr lang="en-US" dirty="0" smtClean="0"/>
              <a:t>Beloved</a:t>
            </a:r>
            <a:r>
              <a:rPr lang="en-US" dirty="0"/>
              <a:t>, never avenge yourselves, but leave it to the wrath of God, for it is written, </a:t>
            </a:r>
            <a:r>
              <a:rPr lang="en-US" b="1" dirty="0"/>
              <a:t>“Vengeance is mine, I will repay, says the Lord.” </a:t>
            </a:r>
            <a:r>
              <a:rPr lang="en-US" baseline="30000" dirty="0" smtClean="0"/>
              <a:t>20</a:t>
            </a:r>
            <a:r>
              <a:rPr lang="en-US" dirty="0" smtClean="0"/>
              <a:t> </a:t>
            </a:r>
            <a:r>
              <a:rPr lang="en-US" dirty="0"/>
              <a:t>To the contrary, “if your enemy is hungry, feed him; if he is thirsty, give him something to drink; for by so doing you will heap burning coals on his head.” </a:t>
            </a:r>
            <a:r>
              <a:rPr lang="en-US" baseline="30000" dirty="0" smtClean="0"/>
              <a:t>21</a:t>
            </a:r>
            <a:r>
              <a:rPr lang="en-US" dirty="0" smtClean="0"/>
              <a:t> </a:t>
            </a:r>
            <a:r>
              <a:rPr lang="en-US" dirty="0"/>
              <a:t>Do not be overcome by evil, but overcome evil with good</a:t>
            </a:r>
            <a:r>
              <a:rPr lang="en-US" dirty="0" smtClean="0"/>
              <a:t>.</a:t>
            </a:r>
          </a:p>
          <a:p>
            <a:pPr lvl="5"/>
            <a:r>
              <a:rPr lang="en-US" u="sng" dirty="0" smtClean="0"/>
              <a:t>Phil 1:27–28</a:t>
            </a:r>
            <a:r>
              <a:rPr lang="en-US" dirty="0" smtClean="0"/>
              <a:t>. </a:t>
            </a:r>
            <a:r>
              <a:rPr lang="en-US" dirty="0"/>
              <a:t> </a:t>
            </a:r>
            <a:r>
              <a:rPr lang="en-US" dirty="0" smtClean="0"/>
              <a:t>Only </a:t>
            </a:r>
            <a:r>
              <a:rPr lang="en-US" dirty="0"/>
              <a:t>let your manner of life be worthy of the gospel of Christ, so that whether I come and see you or am absent, I may hear of you that you are standing firm in one spirit, with one mind striving side by side for the faith of the gospel, </a:t>
            </a:r>
            <a:r>
              <a:rPr lang="en-US" baseline="30000" dirty="0" smtClean="0"/>
              <a:t>28</a:t>
            </a:r>
            <a:r>
              <a:rPr lang="en-US" dirty="0" smtClean="0"/>
              <a:t> </a:t>
            </a:r>
            <a:r>
              <a:rPr lang="en-US" dirty="0"/>
              <a:t>and not frightened in anything by your opponents. This is </a:t>
            </a:r>
            <a:r>
              <a:rPr lang="en-US" b="1" dirty="0"/>
              <a:t>a clear sign to them of their destruction</a:t>
            </a:r>
            <a:r>
              <a:rPr lang="en-US" dirty="0"/>
              <a:t>, but of your salvation, and that from God</a:t>
            </a:r>
            <a:r>
              <a:rPr lang="en-US" dirty="0" smtClean="0"/>
              <a:t>.</a:t>
            </a:r>
            <a:endParaRPr lang="en-US" dirty="0"/>
          </a:p>
          <a:p>
            <a:pPr lvl="3"/>
            <a:endParaRPr lang="en-US" dirty="0" smtClean="0"/>
          </a:p>
        </p:txBody>
      </p:sp>
    </p:spTree>
    <p:extLst>
      <p:ext uri="{BB962C8B-B14F-4D97-AF65-F5344CB8AC3E}">
        <p14:creationId xmlns:p14="http://schemas.microsoft.com/office/powerpoint/2010/main" val="1345283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grpId="1" nodeType="clickEffect">
                                  <p:stCondLst>
                                    <p:cond delay="0"/>
                                  </p:stCondLst>
                                  <p:childTnLst>
                                    <p:set>
                                      <p:cBhvr rctx="PPT">
                                        <p:cTn id="6" dur="indefinite"/>
                                        <p:tgtEl>
                                          <p:spTgt spid="2">
                                            <p:txEl>
                                              <p:pRg st="1" end="1"/>
                                            </p:txEl>
                                          </p:spTgt>
                                        </p:tgtEl>
                                        <p:attrNameLst>
                                          <p:attrName>style.opacity</p:attrName>
                                        </p:attrNameLst>
                                      </p:cBhvr>
                                      <p:to>
                                        <p:strVal val="0.5"/>
                                      </p:to>
                                    </p:set>
                                    <p:animEffect filter="image" prLst="opacity: 0.5">
                                      <p:cBhvr rctx="IE">
                                        <p:cTn id="7" dur="indefinite"/>
                                        <p:tgtEl>
                                          <p:spTgt spid="2">
                                            <p:txEl>
                                              <p:pRg st="1" end="1"/>
                                            </p:txEl>
                                          </p:spTgt>
                                        </p:tgtEl>
                                      </p:cBhvr>
                                    </p:animEffect>
                                  </p:childTnLst>
                                </p:cTn>
                              </p:par>
                              <p:par>
                                <p:cTn id="8" presetID="1" presetClass="entr" presetSubtype="0" fill="hold" grpId="0" nodeType="withEffect">
                                  <p:stCondLst>
                                    <p:cond delay="0"/>
                                  </p:stCondLst>
                                  <p:childTnLst>
                                    <p:set>
                                      <p:cBhvr>
                                        <p:cTn id="9"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2" grpId="1"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443621"/>
            <a:ext cx="7886699" cy="6414380"/>
          </a:xfrm>
        </p:spPr>
        <p:txBody>
          <a:bodyPr>
            <a:normAutofit/>
          </a:bodyPr>
          <a:lstStyle/>
          <a:p>
            <a:pPr lvl="5"/>
            <a:r>
              <a:rPr lang="en-US" u="sng" dirty="0" smtClean="0"/>
              <a:t>2 </a:t>
            </a:r>
            <a:r>
              <a:rPr lang="en-US" u="sng" dirty="0" err="1" smtClean="0"/>
              <a:t>Thess</a:t>
            </a:r>
            <a:r>
              <a:rPr lang="en-US" u="sng" dirty="0" smtClean="0"/>
              <a:t> 1:6–8</a:t>
            </a:r>
            <a:r>
              <a:rPr lang="en-US" dirty="0" smtClean="0"/>
              <a:t>. God </a:t>
            </a:r>
            <a:r>
              <a:rPr lang="en-US" dirty="0"/>
              <a:t>considers it just to repay with affliction those who afflict you, </a:t>
            </a:r>
            <a:r>
              <a:rPr lang="en-US" baseline="30000" dirty="0" smtClean="0"/>
              <a:t>7</a:t>
            </a:r>
            <a:r>
              <a:rPr lang="en-US" dirty="0" smtClean="0"/>
              <a:t> </a:t>
            </a:r>
            <a:r>
              <a:rPr lang="en-US" dirty="0"/>
              <a:t>and to grant relief to you who are afflicted as well as to us, when the Lord Jesus is revealed from heaven with his mighty angels </a:t>
            </a:r>
            <a:r>
              <a:rPr lang="en-US" baseline="30000" dirty="0" smtClean="0"/>
              <a:t>8</a:t>
            </a:r>
            <a:r>
              <a:rPr lang="en-US" dirty="0" smtClean="0"/>
              <a:t> </a:t>
            </a:r>
            <a:r>
              <a:rPr lang="en-US" dirty="0"/>
              <a:t>in flaming fire, </a:t>
            </a:r>
            <a:r>
              <a:rPr lang="en-US" b="1" dirty="0"/>
              <a:t>inflicting vengeance on those who do not know God and on those who do not obey the gospel of our Lord Jesus</a:t>
            </a:r>
            <a:r>
              <a:rPr lang="en-US" dirty="0" smtClean="0"/>
              <a:t>.</a:t>
            </a:r>
            <a:endParaRPr lang="en-US" dirty="0"/>
          </a:p>
          <a:p>
            <a:pPr lvl="5"/>
            <a:endParaRPr lang="en-US" dirty="0"/>
          </a:p>
          <a:p>
            <a:pPr lvl="3"/>
            <a:endParaRPr lang="en-US" dirty="0" smtClean="0"/>
          </a:p>
        </p:txBody>
      </p:sp>
    </p:spTree>
    <p:extLst>
      <p:ext uri="{BB962C8B-B14F-4D97-AF65-F5344CB8AC3E}">
        <p14:creationId xmlns:p14="http://schemas.microsoft.com/office/powerpoint/2010/main" val="127213745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443621"/>
            <a:ext cx="7886699" cy="6414380"/>
          </a:xfrm>
        </p:spPr>
        <p:txBody>
          <a:bodyPr>
            <a:normAutofit/>
          </a:bodyPr>
          <a:lstStyle/>
          <a:p>
            <a:pPr lvl="4"/>
            <a:r>
              <a:rPr lang="en-US" b="1" dirty="0" smtClean="0"/>
              <a:t>Celebration of Our Hope:</a:t>
            </a:r>
          </a:p>
          <a:p>
            <a:pPr lvl="5"/>
            <a:r>
              <a:rPr lang="en-US" u="sng" dirty="0" smtClean="0"/>
              <a:t>Isa 33:17–22</a:t>
            </a:r>
            <a:r>
              <a:rPr lang="en-US" dirty="0" smtClean="0"/>
              <a:t>. </a:t>
            </a:r>
            <a:r>
              <a:rPr lang="en-US" baseline="30000" dirty="0" smtClean="0"/>
              <a:t>22</a:t>
            </a:r>
            <a:r>
              <a:rPr lang="en-US" dirty="0" smtClean="0"/>
              <a:t> For the LORD is our judge; the LORD is our lawgiver; the LORD is our king; he will save us.</a:t>
            </a:r>
          </a:p>
          <a:p>
            <a:pPr lvl="5"/>
            <a:r>
              <a:rPr lang="en-US" u="sng" dirty="0" smtClean="0"/>
              <a:t>Isa 35:1–10</a:t>
            </a:r>
            <a:r>
              <a:rPr lang="en-US" dirty="0" smtClean="0"/>
              <a:t>. </a:t>
            </a:r>
            <a:r>
              <a:rPr lang="en-US" baseline="30000" dirty="0" smtClean="0"/>
              <a:t>4</a:t>
            </a:r>
            <a:r>
              <a:rPr lang="en-US" dirty="0" smtClean="0"/>
              <a:t> Say to those with anxious heart, “Be strong; fear not! Behold, your God will come with vengeance, with the recompense of God. He will come and save you.”</a:t>
            </a:r>
          </a:p>
          <a:p>
            <a:pPr lvl="5"/>
            <a:r>
              <a:rPr lang="en-US" u="sng" dirty="0" smtClean="0"/>
              <a:t>Isa 43:1–3</a:t>
            </a:r>
            <a:r>
              <a:rPr lang="en-US" dirty="0" smtClean="0"/>
              <a:t>. Fear </a:t>
            </a:r>
            <a:r>
              <a:rPr lang="en-US" dirty="0"/>
              <a:t>not, for I have redeemed you; I have called you by name, you are mine. </a:t>
            </a:r>
            <a:r>
              <a:rPr lang="en-US" baseline="30000" dirty="0" smtClean="0"/>
              <a:t>2</a:t>
            </a:r>
            <a:r>
              <a:rPr lang="en-US" dirty="0" smtClean="0"/>
              <a:t> </a:t>
            </a:r>
            <a:r>
              <a:rPr lang="en-US" dirty="0"/>
              <a:t>When you pass through the waters, I will be with you; and through the rivers, they shall not overwhelm you; when you walk through fire you shall not be burned, and the flame shall not consume you. </a:t>
            </a:r>
            <a:r>
              <a:rPr lang="en-US" baseline="30000" dirty="0" smtClean="0"/>
              <a:t>3</a:t>
            </a:r>
            <a:r>
              <a:rPr lang="en-US" dirty="0" smtClean="0"/>
              <a:t> </a:t>
            </a:r>
            <a:r>
              <a:rPr lang="en-US" dirty="0"/>
              <a:t>For I am the LORD your God, the Holy One of Israel, your Savior</a:t>
            </a:r>
            <a:r>
              <a:rPr lang="en-US" dirty="0" smtClean="0"/>
              <a:t>.</a:t>
            </a:r>
            <a:endParaRPr lang="en-US" dirty="0"/>
          </a:p>
          <a:p>
            <a:pPr lvl="5"/>
            <a:endParaRPr lang="en-US" dirty="0"/>
          </a:p>
          <a:p>
            <a:pPr lvl="3"/>
            <a:endParaRPr lang="en-US" dirty="0" smtClean="0"/>
          </a:p>
        </p:txBody>
      </p:sp>
    </p:spTree>
    <p:extLst>
      <p:ext uri="{BB962C8B-B14F-4D97-AF65-F5344CB8AC3E}">
        <p14:creationId xmlns:p14="http://schemas.microsoft.com/office/powerpoint/2010/main" val="1434752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grpId="1" nodeType="clickEffect">
                                  <p:stCondLst>
                                    <p:cond delay="0"/>
                                  </p:stCondLst>
                                  <p:childTnLst>
                                    <p:set>
                                      <p:cBhvr rctx="PPT">
                                        <p:cTn id="6" dur="indefinite"/>
                                        <p:tgtEl>
                                          <p:spTgt spid="2">
                                            <p:txEl>
                                              <p:pRg st="1" end="1"/>
                                            </p:txEl>
                                          </p:spTgt>
                                        </p:tgtEl>
                                        <p:attrNameLst>
                                          <p:attrName>style.opacity</p:attrName>
                                        </p:attrNameLst>
                                      </p:cBhvr>
                                      <p:to>
                                        <p:strVal val="0.5"/>
                                      </p:to>
                                    </p:set>
                                    <p:animEffect filter="image" prLst="opacity: 0.5">
                                      <p:cBhvr rctx="IE">
                                        <p:cTn id="7" dur="indefinite"/>
                                        <p:tgtEl>
                                          <p:spTgt spid="2">
                                            <p:txEl>
                                              <p:pRg st="1" end="1"/>
                                            </p:txEl>
                                          </p:spTgt>
                                        </p:tgtEl>
                                      </p:cBhvr>
                                    </p:animEffect>
                                  </p:childTnLst>
                                </p:cTn>
                              </p:par>
                              <p:par>
                                <p:cTn id="8" presetID="1" presetClass="entr" presetSubtype="0" fill="hold" grpId="0" nodeType="withEffect">
                                  <p:stCondLst>
                                    <p:cond delay="0"/>
                                  </p:stCondLst>
                                  <p:childTnLst>
                                    <p:set>
                                      <p:cBhvr>
                                        <p:cTn id="9"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9" presetClass="emph" presetSubtype="0" grpId="1" nodeType="clickEffect">
                                  <p:stCondLst>
                                    <p:cond delay="0"/>
                                  </p:stCondLst>
                                  <p:childTnLst>
                                    <p:set>
                                      <p:cBhvr rctx="PPT">
                                        <p:cTn id="13" dur="indefinite"/>
                                        <p:tgtEl>
                                          <p:spTgt spid="2">
                                            <p:txEl>
                                              <p:pRg st="2" end="2"/>
                                            </p:txEl>
                                          </p:spTgt>
                                        </p:tgtEl>
                                        <p:attrNameLst>
                                          <p:attrName>style.opacity</p:attrName>
                                        </p:attrNameLst>
                                      </p:cBhvr>
                                      <p:to>
                                        <p:strVal val="0.5"/>
                                      </p:to>
                                    </p:set>
                                    <p:animEffect filter="image" prLst="opacity: 0.5">
                                      <p:cBhvr rctx="IE">
                                        <p:cTn id="14" dur="indefinite"/>
                                        <p:tgtEl>
                                          <p:spTgt spid="2">
                                            <p:txEl>
                                              <p:pRg st="2" end="2"/>
                                            </p:txEl>
                                          </p:spTgt>
                                        </p:tgtEl>
                                      </p:cBhvr>
                                    </p:animEffect>
                                  </p:childTnLst>
                                </p:cTn>
                              </p:par>
                              <p:par>
                                <p:cTn id="15" presetID="1" presetClass="entr" presetSubtype="0" fill="hold" grpId="0" nodeType="with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2" grpId="1"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443621"/>
            <a:ext cx="7886699" cy="6414380"/>
          </a:xfrm>
        </p:spPr>
        <p:txBody>
          <a:bodyPr>
            <a:normAutofit/>
          </a:bodyPr>
          <a:lstStyle/>
          <a:p>
            <a:pPr lvl="3"/>
            <a:r>
              <a:rPr lang="en-US" dirty="0" smtClean="0"/>
              <a:t>The ultimate goal of deliverance (26de): The glory of God as Savior and Redeemer</a:t>
            </a:r>
          </a:p>
          <a:p>
            <a:pPr lvl="4"/>
            <a:r>
              <a:rPr lang="en-US" i="1" dirty="0" smtClean="0"/>
              <a:t>In the first exodus:</a:t>
            </a:r>
          </a:p>
          <a:p>
            <a:pPr lvl="5"/>
            <a:r>
              <a:rPr lang="en-US" u="sng" dirty="0" err="1" smtClean="0"/>
              <a:t>Exod</a:t>
            </a:r>
            <a:r>
              <a:rPr lang="en-US" u="sng" dirty="0" smtClean="0"/>
              <a:t> 6:7</a:t>
            </a:r>
            <a:r>
              <a:rPr lang="en-US" dirty="0" smtClean="0"/>
              <a:t>. </a:t>
            </a:r>
            <a:r>
              <a:rPr lang="en-US" dirty="0"/>
              <a:t>I will take you to be my people, and I will be your God, and you shall know that I am the LORD your God, who has brought you out from under the burdens of the Egyptians. </a:t>
            </a:r>
            <a:endParaRPr lang="en-US" dirty="0" smtClean="0"/>
          </a:p>
          <a:p>
            <a:pPr lvl="5"/>
            <a:r>
              <a:rPr lang="en-US" u="sng" dirty="0" err="1" smtClean="0"/>
              <a:t>Exod</a:t>
            </a:r>
            <a:r>
              <a:rPr lang="en-US" u="sng" dirty="0" smtClean="0"/>
              <a:t> 14:18</a:t>
            </a:r>
            <a:r>
              <a:rPr lang="en-US" dirty="0" smtClean="0"/>
              <a:t>. </a:t>
            </a:r>
            <a:r>
              <a:rPr lang="en-US" dirty="0"/>
              <a:t>And the Egyptians shall know that I am the LORD, when I have gotten glory over Pharaoh, his chariots, and his </a:t>
            </a:r>
            <a:r>
              <a:rPr lang="en-US" dirty="0" smtClean="0"/>
              <a:t>horsemen.</a:t>
            </a:r>
          </a:p>
        </p:txBody>
      </p:sp>
    </p:spTree>
    <p:extLst>
      <p:ext uri="{BB962C8B-B14F-4D97-AF65-F5344CB8AC3E}">
        <p14:creationId xmlns:p14="http://schemas.microsoft.com/office/powerpoint/2010/main" val="249294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443621"/>
            <a:ext cx="7886699" cy="6414380"/>
          </a:xfrm>
        </p:spPr>
        <p:txBody>
          <a:bodyPr>
            <a:normAutofit/>
          </a:bodyPr>
          <a:lstStyle/>
          <a:p>
            <a:pPr lvl="4"/>
            <a:r>
              <a:rPr lang="en-US" dirty="0" smtClean="0"/>
              <a:t>In the second exodus:</a:t>
            </a:r>
          </a:p>
          <a:p>
            <a:pPr lvl="5"/>
            <a:r>
              <a:rPr lang="en-US" i="1" dirty="0" smtClean="0"/>
              <a:t>Stage 1 of Cyrus: </a:t>
            </a:r>
          </a:p>
          <a:p>
            <a:pPr lvl="6"/>
            <a:r>
              <a:rPr lang="en-US" u="sng" dirty="0" smtClean="0"/>
              <a:t>Isa 45:3, 5–6</a:t>
            </a:r>
            <a:r>
              <a:rPr lang="en-US" dirty="0" smtClean="0"/>
              <a:t>. </a:t>
            </a:r>
            <a:r>
              <a:rPr lang="en-US" dirty="0"/>
              <a:t>I will give you the treasures of darkness and the hoards in secret places, that you may know that it is I, the LORD, the God of Israel, who call you by your </a:t>
            </a:r>
            <a:r>
              <a:rPr lang="en-US" dirty="0" smtClean="0"/>
              <a:t>name</a:t>
            </a:r>
            <a:r>
              <a:rPr lang="mr-IN" dirty="0" smtClean="0"/>
              <a:t>…</a:t>
            </a:r>
            <a:r>
              <a:rPr lang="en-US" dirty="0" smtClean="0"/>
              <a:t>. </a:t>
            </a:r>
            <a:r>
              <a:rPr lang="en-US" baseline="30000" dirty="0" smtClean="0"/>
              <a:t>5</a:t>
            </a:r>
            <a:r>
              <a:rPr lang="en-US" dirty="0" smtClean="0"/>
              <a:t> I am the LORD, and there is not other, besides me there is no God; I equip you, though you do not know me, </a:t>
            </a:r>
            <a:r>
              <a:rPr lang="en-US" baseline="30000" dirty="0" smtClean="0"/>
              <a:t>6</a:t>
            </a:r>
            <a:r>
              <a:rPr lang="en-US" dirty="0" smtClean="0"/>
              <a:t> that </a:t>
            </a:r>
            <a:r>
              <a:rPr lang="en-US" dirty="0"/>
              <a:t>people may know, from the rising of the sun and from the west, that there is none besides me; I am the LORD, and there is no other. </a:t>
            </a:r>
            <a:endParaRPr lang="en-US" dirty="0" smtClean="0"/>
          </a:p>
        </p:txBody>
      </p:sp>
    </p:spTree>
    <p:extLst>
      <p:ext uri="{BB962C8B-B14F-4D97-AF65-F5344CB8AC3E}">
        <p14:creationId xmlns:p14="http://schemas.microsoft.com/office/powerpoint/2010/main" val="153190251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443621"/>
            <a:ext cx="7886699" cy="6414380"/>
          </a:xfrm>
        </p:spPr>
        <p:txBody>
          <a:bodyPr>
            <a:normAutofit/>
          </a:bodyPr>
          <a:lstStyle/>
          <a:p>
            <a:pPr lvl="5"/>
            <a:r>
              <a:rPr lang="en-US" i="1" dirty="0" smtClean="0"/>
              <a:t>Stage 2 of Zion through the Servant: </a:t>
            </a:r>
          </a:p>
          <a:p>
            <a:pPr lvl="6"/>
            <a:r>
              <a:rPr lang="en-US" u="sng" dirty="0" smtClean="0"/>
              <a:t>Isa 11:9–10</a:t>
            </a:r>
            <a:r>
              <a:rPr lang="en-US" dirty="0" smtClean="0"/>
              <a:t>. They shall not hurt or destroy in all my holy mountain; for the earth shall be full of the knowledge of the LORD as the waters cover the sea. </a:t>
            </a:r>
            <a:r>
              <a:rPr lang="en-US" baseline="30000" dirty="0" smtClean="0"/>
              <a:t>10</a:t>
            </a:r>
            <a:r>
              <a:rPr lang="en-US" dirty="0" smtClean="0"/>
              <a:t> In that day the root of Jesse, who shall stand as a signal for the peoples––of him shall the nations inquire, and his resting place shall be glorious.</a:t>
            </a:r>
            <a:endParaRPr lang="en-US" u="sng" dirty="0" smtClean="0"/>
          </a:p>
          <a:p>
            <a:pPr lvl="6"/>
            <a:r>
              <a:rPr lang="en-US" u="sng" dirty="0" smtClean="0"/>
              <a:t>Isa </a:t>
            </a:r>
            <a:r>
              <a:rPr lang="en-US" u="sng" dirty="0" smtClean="0"/>
              <a:t>49:23</a:t>
            </a:r>
            <a:r>
              <a:rPr lang="en-US" dirty="0" smtClean="0"/>
              <a:t>. </a:t>
            </a:r>
            <a:endParaRPr lang="en-US" dirty="0" smtClean="0"/>
          </a:p>
          <a:p>
            <a:pPr lvl="6"/>
            <a:r>
              <a:rPr lang="en-US" u="sng" dirty="0" smtClean="0"/>
              <a:t>Isa </a:t>
            </a:r>
            <a:r>
              <a:rPr lang="en-US" u="sng" dirty="0" smtClean="0"/>
              <a:t>60:16</a:t>
            </a:r>
            <a:r>
              <a:rPr lang="en-US" dirty="0" smtClean="0"/>
              <a:t>. </a:t>
            </a:r>
            <a:r>
              <a:rPr lang="en-US" dirty="0"/>
              <a:t>You shall suck the milk of nations; you shall nurse at the breast of kings; and you shall know that I, the LORD, am your Savior and your Redeemer, the Mighty One of Jacob</a:t>
            </a:r>
            <a:r>
              <a:rPr lang="en-US" dirty="0" smtClean="0"/>
              <a:t>.</a:t>
            </a:r>
            <a:endParaRPr lang="en-US" dirty="0"/>
          </a:p>
        </p:txBody>
      </p:sp>
    </p:spTree>
    <p:extLst>
      <p:ext uri="{BB962C8B-B14F-4D97-AF65-F5344CB8AC3E}">
        <p14:creationId xmlns:p14="http://schemas.microsoft.com/office/powerpoint/2010/main" val="1177785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grpId="1" nodeType="clickEffect">
                                  <p:stCondLst>
                                    <p:cond delay="0"/>
                                  </p:stCondLst>
                                  <p:childTnLst>
                                    <p:set>
                                      <p:cBhvr rctx="PPT">
                                        <p:cTn id="6" dur="indefinite"/>
                                        <p:tgtEl>
                                          <p:spTgt spid="2">
                                            <p:txEl>
                                              <p:pRg st="1" end="1"/>
                                            </p:txEl>
                                          </p:spTgt>
                                        </p:tgtEl>
                                        <p:attrNameLst>
                                          <p:attrName>style.opacity</p:attrName>
                                        </p:attrNameLst>
                                      </p:cBhvr>
                                      <p:to>
                                        <p:strVal val="0.5"/>
                                      </p:to>
                                    </p:set>
                                    <p:animEffect filter="image" prLst="opacity: 0.5">
                                      <p:cBhvr rctx="IE">
                                        <p:cTn id="7" dur="indefinite"/>
                                        <p:tgtEl>
                                          <p:spTgt spid="2">
                                            <p:txEl>
                                              <p:pRg st="1" end="1"/>
                                            </p:txEl>
                                          </p:spTgt>
                                        </p:tgtEl>
                                      </p:cBhvr>
                                    </p:animEffect>
                                  </p:childTnLst>
                                </p:cTn>
                              </p:par>
                              <p:par>
                                <p:cTn id="8" presetID="1" presetClass="entr" presetSubtype="0" fill="hold" grpId="0" nodeType="withEffect">
                                  <p:stCondLst>
                                    <p:cond delay="0"/>
                                  </p:stCondLst>
                                  <p:childTnLst>
                                    <p:set>
                                      <p:cBhvr>
                                        <p:cTn id="9"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9" presetClass="emph" presetSubtype="0" grpId="1" nodeType="clickEffect">
                                  <p:stCondLst>
                                    <p:cond delay="0"/>
                                  </p:stCondLst>
                                  <p:childTnLst>
                                    <p:set>
                                      <p:cBhvr rctx="PPT">
                                        <p:cTn id="13" dur="indefinite"/>
                                        <p:tgtEl>
                                          <p:spTgt spid="2">
                                            <p:txEl>
                                              <p:pRg st="2" end="2"/>
                                            </p:txEl>
                                          </p:spTgt>
                                        </p:tgtEl>
                                        <p:attrNameLst>
                                          <p:attrName>style.opacity</p:attrName>
                                        </p:attrNameLst>
                                      </p:cBhvr>
                                      <p:to>
                                        <p:strVal val="0.5"/>
                                      </p:to>
                                    </p:set>
                                    <p:animEffect filter="image" prLst="opacity: 0.5">
                                      <p:cBhvr rctx="IE">
                                        <p:cTn id="14" dur="indefinite"/>
                                        <p:tgtEl>
                                          <p:spTgt spid="2">
                                            <p:txEl>
                                              <p:pRg st="2" end="2"/>
                                            </p:txEl>
                                          </p:spTgt>
                                        </p:tgtEl>
                                      </p:cBhvr>
                                    </p:animEffect>
                                  </p:childTnLst>
                                </p:cTn>
                              </p:par>
                              <p:par>
                                <p:cTn id="15" presetID="1" presetClass="entr" presetSubtype="0" fill="hold" grpId="0" nodeType="with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2" grpId="1" uiExpand="1"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122078</TotalTime>
  <Words>1935</Words>
  <Application>Microsoft Macintosh PowerPoint</Application>
  <PresentationFormat>On-screen Show (4:3)</PresentationFormat>
  <Paragraphs>63</Paragraphs>
  <Slides>18</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Calibri</vt:lpstr>
      <vt:lpstr>Calibri Light</vt:lpstr>
      <vt:lpstr>Courier New</vt:lpstr>
      <vt:lpstr>Mangal</vt:lpstr>
      <vt:lpstr>Wingdings</vt:lpstr>
      <vt:lpstr>Arial</vt:lpstr>
      <vt:lpstr>Office Theme</vt:lpstr>
      <vt:lpstr>Celebrating the Servant-Savior</vt:lpstr>
      <vt:lpstr>The Structure of Isaiah 49:14–26</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Bethlehem College and Seminary</Company>
  <LinksUpToDate>false</LinksUpToDate>
  <SharedDoc>false</SharedDoc>
  <HyperlinksChanged>false</HyperlinksChanged>
  <AppVersion>15.0039</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Zephaniah</dc:title>
  <dc:creator>Jason DeRouchie</dc:creator>
  <cp:lastModifiedBy>Jason S. DeRouchie</cp:lastModifiedBy>
  <cp:revision>954</cp:revision>
  <dcterms:created xsi:type="dcterms:W3CDTF">2015-09-20T10:17:33Z</dcterms:created>
  <dcterms:modified xsi:type="dcterms:W3CDTF">2017-10-22T18:18:49Z</dcterms:modified>
</cp:coreProperties>
</file>