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6"/>
  </p:notesMasterIdLst>
  <p:sldIdLst>
    <p:sldId id="673" r:id="rId2"/>
    <p:sldId id="674" r:id="rId3"/>
    <p:sldId id="667" r:id="rId4"/>
    <p:sldId id="662" r:id="rId5"/>
    <p:sldId id="660" r:id="rId6"/>
    <p:sldId id="675" r:id="rId7"/>
    <p:sldId id="671" r:id="rId8"/>
    <p:sldId id="672" r:id="rId9"/>
    <p:sldId id="682" r:id="rId10"/>
    <p:sldId id="679" r:id="rId11"/>
    <p:sldId id="680" r:id="rId12"/>
    <p:sldId id="681" r:id="rId13"/>
    <p:sldId id="666" r:id="rId14"/>
    <p:sldId id="67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4728"/>
    <p:restoredTop sz="93107"/>
  </p:normalViewPr>
  <p:slideViewPr>
    <p:cSldViewPr snapToGrid="0" snapToObjects="1">
      <p:cViewPr>
        <p:scale>
          <a:sx n="141" d="100"/>
          <a:sy n="141" d="100"/>
        </p:scale>
        <p:origin x="472" y="1216"/>
      </p:cViewPr>
      <p:guideLst>
        <p:guide orient="horz" pos="2160"/>
        <p:guide pos="2880"/>
      </p:guideLst>
    </p:cSldViewPr>
  </p:slideViewPr>
  <p:notesTextViewPr>
    <p:cViewPr>
      <p:scale>
        <a:sx n="100" d="100"/>
        <a:sy n="100" d="100"/>
      </p:scale>
      <p:origin x="0" y="0"/>
    </p:cViewPr>
  </p:notesTextViewPr>
  <p:sorterViewPr>
    <p:cViewPr>
      <p:scale>
        <a:sx n="151" d="100"/>
        <a:sy n="151"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10/21/17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5</a:t>
            </a:fld>
            <a:endParaRPr lang="en-US"/>
          </a:p>
        </p:txBody>
      </p:sp>
    </p:spTree>
    <p:extLst>
      <p:ext uri="{BB962C8B-B14F-4D97-AF65-F5344CB8AC3E}">
        <p14:creationId xmlns:p14="http://schemas.microsoft.com/office/powerpoint/2010/main" val="1792520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a:r>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13</a:t>
            </a:fld>
            <a:endParaRPr lang="en-US"/>
          </a:p>
        </p:txBody>
      </p:sp>
    </p:spTree>
    <p:extLst>
      <p:ext uri="{BB962C8B-B14F-4D97-AF65-F5344CB8AC3E}">
        <p14:creationId xmlns:p14="http://schemas.microsoft.com/office/powerpoint/2010/main" val="2139738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6C5678-EE20-4FA5-88E2-6E0BD67A2E26}" type="datetime1">
              <a:rPr lang="en-US" smtClean="0"/>
              <a:t>10/21/17</a:t>
            </a:fld>
            <a:endParaRPr lang="en-US" dirty="0"/>
          </a:p>
        </p:txBody>
      </p:sp>
      <p:sp>
        <p:nvSpPr>
          <p:cNvPr id="5" name="Footer Placeholder 4"/>
          <p:cNvSpPr>
            <a:spLocks noGrp="1"/>
          </p:cNvSpPr>
          <p:nvPr>
            <p:ph type="ftr" sz="quarter" idx="11"/>
          </p:nvPr>
        </p:nvSpPr>
        <p:spPr/>
        <p:txBody>
          <a:bodyPr/>
          <a:lstStyle/>
          <a:p>
            <a:r>
              <a:rPr lang="en-US" smtClean="0"/>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10/21/17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34CF3C7-6809-4F39-BD67-A75817BDDE0A}"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EAEB24-CE78-465C-A726-91D0868FA48F}" type="datetime1">
              <a:rPr lang="en-US" smtClean="0"/>
              <a:t>10/21/17</a:t>
            </a:fld>
            <a:endParaRPr lang="en-US"/>
          </a:p>
        </p:txBody>
      </p:sp>
      <p:sp>
        <p:nvSpPr>
          <p:cNvPr id="8" name="Footer Placeholder 7"/>
          <p:cNvSpPr>
            <a:spLocks noGrp="1"/>
          </p:cNvSpPr>
          <p:nvPr>
            <p:ph type="ftr" sz="quarter" idx="11"/>
          </p:nvPr>
        </p:nvSpPr>
        <p:spPr/>
        <p:txBody>
          <a:bodyPr/>
          <a:lstStyle/>
          <a:p>
            <a:r>
              <a:rPr lang="en-US" smtClean="0"/>
              <a:t>Footer Text</a:t>
            </a:r>
            <a:endParaRPr lang="en-US"/>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BAADF0-1749-4E8B-9691-B44A5F8C0895}" type="datetime1">
              <a:rPr lang="en-US" smtClean="0"/>
              <a:t>10/21/17</a:t>
            </a:fld>
            <a:endParaRPr lang="en-US"/>
          </a:p>
        </p:txBody>
      </p:sp>
      <p:sp>
        <p:nvSpPr>
          <p:cNvPr id="4" name="Footer Placeholder 3"/>
          <p:cNvSpPr>
            <a:spLocks noGrp="1"/>
          </p:cNvSpPr>
          <p:nvPr>
            <p:ph type="ftr" sz="quarter" idx="11"/>
          </p:nvPr>
        </p:nvSpPr>
        <p:spPr/>
        <p:txBody>
          <a:bodyPr/>
          <a:lstStyle/>
          <a:p>
            <a:r>
              <a:rPr lang="en-US" smtClean="0"/>
              <a:t>Footer Text</a:t>
            </a:r>
            <a:endParaRPr lang="en-US"/>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10/21/17</a:t>
            </a:fld>
            <a:endParaRPr lang="en-US"/>
          </a:p>
        </p:txBody>
      </p:sp>
      <p:sp>
        <p:nvSpPr>
          <p:cNvPr id="3" name="Footer Placeholder 2"/>
          <p:cNvSpPr>
            <a:spLocks noGrp="1"/>
          </p:cNvSpPr>
          <p:nvPr>
            <p:ph type="ftr" sz="quarter" idx="11"/>
          </p:nvPr>
        </p:nvSpPr>
        <p:spPr/>
        <p:txBody>
          <a:bodyPr/>
          <a:lstStyle/>
          <a:p>
            <a:r>
              <a:rPr lang="en-US" smtClean="0"/>
              <a:t>Footer Text</a:t>
            </a:r>
            <a:endParaRPr lang="en-US"/>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10/21/17</a:t>
            </a:fld>
            <a:endParaRPr lang="en-US"/>
          </a:p>
        </p:txBody>
      </p:sp>
      <p:sp>
        <p:nvSpPr>
          <p:cNvPr id="6" name="Footer Placeholder 5"/>
          <p:cNvSpPr>
            <a:spLocks noGrp="1"/>
          </p:cNvSpPr>
          <p:nvPr>
            <p:ph type="ftr" sz="quarter" idx="11"/>
          </p:nvPr>
        </p:nvSpPr>
        <p:spPr/>
        <p:txBody>
          <a:bodyPr/>
          <a:lstStyle/>
          <a:p>
            <a:r>
              <a:rPr lang="en-US" smtClean="0"/>
              <a:t>Footer Text</a:t>
            </a:r>
            <a:endParaRPr lang="en-US"/>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AAC1FD-925A-B340-8EB5-DBA9C3397271}" type="datetimeFigureOut">
              <a:rPr lang="en-US" smtClean="0"/>
              <a:t>10/21/17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600BB2-27C5-458B-ABCE-839C88CF47CE}" type="datetime1">
              <a:rPr lang="en-US" smtClean="0"/>
              <a:t>10/21/17</a:t>
            </a:fld>
            <a:endParaRPr lang="en-US"/>
          </a:p>
        </p:txBody>
      </p:sp>
      <p:sp>
        <p:nvSpPr>
          <p:cNvPr id="5" name="Footer Placeholder 4"/>
          <p:cNvSpPr>
            <a:spLocks noGrp="1"/>
          </p:cNvSpPr>
          <p:nvPr>
            <p:ph type="ftr" sz="quarter" idx="11"/>
          </p:nvPr>
        </p:nvSpPr>
        <p:spPr/>
        <p:txBody>
          <a:bodyPr/>
          <a:lstStyle/>
          <a:p>
            <a:r>
              <a:rPr lang="en-US" smtClean="0"/>
              <a:t>Footer Text</a:t>
            </a:r>
            <a:endParaRPr lang="en-US"/>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p>
          <a:p>
            <a:pPr lvl="6"/>
            <a:r>
              <a:rPr lang="en-US" dirty="0" smtClean="0"/>
              <a:t>Seventh level</a:t>
            </a:r>
          </a:p>
          <a:p>
            <a:pPr lvl="7"/>
            <a:r>
              <a:rPr lang="en-US" sz="2400" dirty="0" smtClean="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588108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solidFill>
        </p:spPr>
        <p:txBody>
          <a:bodyPr>
            <a:normAutofit/>
          </a:bodyPr>
          <a:lstStyle>
            <a:lvl1pPr>
              <a:defRPr sz="4400" b="1">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499894"/>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a:xfrm>
            <a:off x="822960" y="286605"/>
            <a:ext cx="7543800" cy="1285718"/>
          </a:xfrm>
        </p:spPr>
        <p:txBody>
          <a:bodyPr/>
          <a:lstStyle/>
          <a:p>
            <a:r>
              <a:rPr lang="en-US" smtClean="0"/>
              <a:t>Click to edit Master title style</a:t>
            </a:r>
            <a:endParaRPr lang="en-US"/>
          </a:p>
        </p:txBody>
      </p:sp>
    </p:spTree>
    <p:extLst>
      <p:ext uri="{BB962C8B-B14F-4D97-AF65-F5344CB8AC3E}">
        <p14:creationId xmlns:p14="http://schemas.microsoft.com/office/powerpoint/2010/main" val="7504405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10/21/17</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smtClean="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smtClean="0">
                <a:solidFill>
                  <a:schemeClr val="bg1"/>
                </a:solidFill>
              </a:rPr>
              <a:t>Jason S. </a:t>
            </a:r>
            <a:r>
              <a:rPr lang="en-US" sz="2800" b="0" dirty="0" err="1" smtClean="0">
                <a:solidFill>
                  <a:schemeClr val="bg1"/>
                </a:solidFill>
              </a:rPr>
              <a:t>DeRouchie</a:t>
            </a:r>
            <a:r>
              <a:rPr lang="en-US" sz="2800" b="0" dirty="0" smtClean="0">
                <a:solidFill>
                  <a:schemeClr val="bg1"/>
                </a:solidFill>
              </a:rPr>
              <a:t>, PhD</a:t>
            </a:r>
          </a:p>
          <a:p>
            <a:pPr algn="l">
              <a:spcBef>
                <a:spcPts val="0"/>
              </a:spcBef>
            </a:pPr>
            <a:r>
              <a:rPr lang="en-US" sz="2400" b="0" dirty="0" smtClean="0">
                <a:solidFill>
                  <a:schemeClr val="bg1">
                    <a:lumMod val="85000"/>
                  </a:schemeClr>
                </a:solidFill>
              </a:rPr>
              <a:t>Professor of Old Testament and Biblical Theology</a:t>
            </a:r>
          </a:p>
          <a:p>
            <a:pPr algn="l">
              <a:spcBef>
                <a:spcPts val="0"/>
              </a:spcBef>
            </a:pPr>
            <a:r>
              <a:rPr lang="en-US" sz="2400" b="0" dirty="0" smtClean="0">
                <a:solidFill>
                  <a:schemeClr val="bg1">
                    <a:lumMod val="85000"/>
                  </a:schemeClr>
                </a:solidFill>
              </a:rPr>
              <a:t>Bethlehem College &amp; Seminary</a:t>
            </a:r>
          </a:p>
          <a:p>
            <a:pPr algn="l">
              <a:spcBef>
                <a:spcPts val="0"/>
              </a:spcBef>
            </a:pPr>
            <a:r>
              <a:rPr lang="en-US" sz="2400" b="0" dirty="0" err="1" smtClean="0">
                <a:solidFill>
                  <a:schemeClr val="bg1">
                    <a:lumMod val="85000"/>
                  </a:schemeClr>
                </a:solidFill>
              </a:rPr>
              <a:t>www.jasonderouchie.com</a:t>
            </a:r>
            <a:endParaRPr lang="en-US" sz="2400" b="0" dirty="0" smtClean="0">
              <a:solidFill>
                <a:schemeClr val="bg1">
                  <a:lumMod val="85000"/>
                </a:schemeClr>
              </a:solidFill>
            </a:endParaRPr>
          </a:p>
          <a:p>
            <a:pPr algn="l">
              <a:spcBef>
                <a:spcPts val="0"/>
              </a:spcBef>
            </a:pPr>
            <a:endParaRPr lang="en-US" sz="2400" b="0" dirty="0" smtClean="0">
              <a:solidFill>
                <a:schemeClr val="bg1">
                  <a:lumMod val="85000"/>
                </a:schemeClr>
              </a:solidFill>
            </a:endParaRPr>
          </a:p>
          <a:p>
            <a:pPr algn="l">
              <a:spcBef>
                <a:spcPts val="0"/>
              </a:spcBef>
            </a:pPr>
            <a:r>
              <a:rPr lang="en-US" sz="2400" b="0" dirty="0" smtClean="0">
                <a:solidFill>
                  <a:schemeClr val="bg1">
                    <a:lumMod val="85000"/>
                  </a:schemeClr>
                </a:solidFill>
              </a:rPr>
              <a:t>Bethlehem Baptist Church, 2017</a:t>
            </a:r>
            <a:endParaRPr lang="en-US" sz="2400" b="0" dirty="0">
              <a:solidFill>
                <a:schemeClr val="bg1">
                  <a:lumMod val="85000"/>
                </a:schemeClr>
              </a:solidFill>
            </a:endParaRP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769172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1294647"/>
            <a:ext cx="7886699" cy="5563354"/>
          </a:xfrm>
        </p:spPr>
        <p:txBody>
          <a:bodyPr/>
          <a:lstStyle/>
          <a:p>
            <a:pPr marL="344488" lvl="1" indent="-344488">
              <a:spcBef>
                <a:spcPts val="750"/>
              </a:spcBef>
              <a:buSzPct val="125000"/>
              <a:buFont typeface="Wingdings" charset="2"/>
              <a:buChar char="§"/>
            </a:pPr>
            <a:r>
              <a:rPr lang="en-US" dirty="0" smtClean="0"/>
              <a:t>Zion’s Fear that Yahweh Has Forgotten Her (49:14)</a:t>
            </a:r>
          </a:p>
          <a:p>
            <a:pPr marL="344488" lvl="1" indent="-344488">
              <a:spcBef>
                <a:spcPts val="750"/>
              </a:spcBef>
              <a:buSzPct val="125000"/>
              <a:buFont typeface="Wingdings" charset="2"/>
              <a:buChar char="§"/>
            </a:pPr>
            <a:r>
              <a:rPr lang="en-US" dirty="0" smtClean="0"/>
              <a:t>Yahweh’s Assurance that He Has Not Forgotten Zion (49:15–26)</a:t>
            </a:r>
          </a:p>
          <a:p>
            <a:pPr marL="688975" lvl="2">
              <a:spcBef>
                <a:spcPts val="750"/>
              </a:spcBef>
              <a:buSzPct val="125000"/>
            </a:pPr>
            <a:r>
              <a:rPr lang="en-US" dirty="0" smtClean="0"/>
              <a:t>Yahweh’s Claim that He Remembers Zion (49:15)</a:t>
            </a:r>
          </a:p>
          <a:p>
            <a:pPr marL="688975" lvl="2">
              <a:spcBef>
                <a:spcPts val="750"/>
              </a:spcBef>
              <a:buSzPct val="125000"/>
            </a:pPr>
            <a:r>
              <a:rPr lang="en-US" dirty="0" smtClean="0"/>
              <a:t>Yahweh’s Proof that He Remembers Zion (49:16–26)</a:t>
            </a:r>
          </a:p>
          <a:p>
            <a:pPr marL="1035050" lvl="3">
              <a:spcBef>
                <a:spcPts val="750"/>
              </a:spcBef>
              <a:buSzPct val="125000"/>
            </a:pPr>
            <a:r>
              <a:rPr lang="en-US" dirty="0" smtClean="0"/>
              <a:t>The Proof Itself: Yahweh’s Memorial (49:16–18d)</a:t>
            </a:r>
          </a:p>
          <a:p>
            <a:pPr marL="1035050" lvl="3">
              <a:spcBef>
                <a:spcPts val="750"/>
              </a:spcBef>
              <a:buSzPct val="125000"/>
            </a:pPr>
            <a:r>
              <a:rPr lang="en-US" b="1" dirty="0" smtClean="0"/>
              <a:t>The Implications of the Proof (49:18e–26)</a:t>
            </a:r>
          </a:p>
          <a:p>
            <a:pPr marL="1368425" lvl="4">
              <a:spcBef>
                <a:spcPts val="750"/>
              </a:spcBef>
              <a:buSzPct val="125000"/>
            </a:pPr>
            <a:r>
              <a:rPr lang="en-US" dirty="0" smtClean="0"/>
              <a:t>The promise of beauty and growth (49:18e–20)</a:t>
            </a:r>
          </a:p>
          <a:p>
            <a:pPr marL="1368425" lvl="4">
              <a:spcBef>
                <a:spcPts val="750"/>
              </a:spcBef>
              <a:buSzPct val="125000"/>
            </a:pPr>
            <a:r>
              <a:rPr lang="en-US" b="1" dirty="0" smtClean="0">
                <a:solidFill>
                  <a:schemeClr val="accent6">
                    <a:lumMod val="50000"/>
                  </a:schemeClr>
                </a:solidFill>
              </a:rPr>
              <a:t>The promise of an international family (49:21–23)</a:t>
            </a:r>
          </a:p>
          <a:p>
            <a:pPr marL="1368425" lvl="4">
              <a:spcBef>
                <a:spcPts val="750"/>
              </a:spcBef>
              <a:buSzPct val="125000"/>
            </a:pPr>
            <a:r>
              <a:rPr lang="en-US" dirty="0" smtClean="0"/>
              <a:t>The promise of deliverance (49:24–26)</a:t>
            </a:r>
          </a:p>
        </p:txBody>
      </p:sp>
      <p:sp>
        <p:nvSpPr>
          <p:cNvPr id="3" name="Title 2"/>
          <p:cNvSpPr>
            <a:spLocks noGrp="1"/>
          </p:cNvSpPr>
          <p:nvPr>
            <p:ph type="title"/>
          </p:nvPr>
        </p:nvSpPr>
        <p:spPr>
          <a:xfrm>
            <a:off x="628650" y="365126"/>
            <a:ext cx="7886700" cy="676023"/>
          </a:xfrm>
        </p:spPr>
        <p:txBody>
          <a:bodyPr>
            <a:normAutofit fontScale="90000"/>
          </a:bodyPr>
          <a:lstStyle/>
          <a:p>
            <a:r>
              <a:rPr lang="en-US" dirty="0" smtClean="0"/>
              <a:t>The Structure of Isaiah 49:14–26</a:t>
            </a:r>
            <a:endParaRPr lang="en-US" dirty="0"/>
          </a:p>
        </p:txBody>
      </p:sp>
    </p:spTree>
    <p:extLst>
      <p:ext uri="{BB962C8B-B14F-4D97-AF65-F5344CB8AC3E}">
        <p14:creationId xmlns:p14="http://schemas.microsoft.com/office/powerpoint/2010/main" val="218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2"/>
            <a:r>
              <a:rPr lang="en-US" dirty="0" smtClean="0"/>
              <a:t>The </a:t>
            </a:r>
            <a:r>
              <a:rPr lang="en-US" dirty="0"/>
              <a:t>Promise of </a:t>
            </a:r>
            <a:r>
              <a:rPr lang="en-US" dirty="0" smtClean="0"/>
              <a:t>an International Family (49:21–23)</a:t>
            </a:r>
          </a:p>
          <a:p>
            <a:pPr lvl="3"/>
            <a:r>
              <a:rPr lang="en-US" i="1" dirty="0" smtClean="0"/>
              <a:t>Three queries: </a:t>
            </a:r>
            <a:r>
              <a:rPr lang="en-US" dirty="0" smtClean="0"/>
              <a:t>“Who has borne this multitude? Who brought them up? From where have they come?” (21)</a:t>
            </a:r>
          </a:p>
        </p:txBody>
      </p:sp>
    </p:spTree>
    <p:extLst>
      <p:ext uri="{BB962C8B-B14F-4D97-AF65-F5344CB8AC3E}">
        <p14:creationId xmlns:p14="http://schemas.microsoft.com/office/powerpoint/2010/main" val="536572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lnSpcReduction="10000"/>
          </a:bodyPr>
          <a:lstStyle/>
          <a:p>
            <a:pPr lvl="3"/>
            <a:r>
              <a:rPr lang="en-US" i="1" dirty="0" smtClean="0"/>
              <a:t>God’s response by prediction</a:t>
            </a:r>
            <a:r>
              <a:rPr lang="en-US" i="1" dirty="0" smtClean="0">
                <a:sym typeface="Wingdings"/>
              </a:rPr>
              <a:t> </a:t>
            </a:r>
            <a:r>
              <a:rPr lang="en-US" dirty="0" smtClean="0">
                <a:sym typeface="Wingdings"/>
              </a:rPr>
              <a:t>(22–23):</a:t>
            </a:r>
            <a:endParaRPr lang="en-US" dirty="0" smtClean="0"/>
          </a:p>
          <a:p>
            <a:pPr lvl="4"/>
            <a:r>
              <a:rPr lang="en-US" dirty="0" smtClean="0"/>
              <a:t>The nations will gather to Zion (22)</a:t>
            </a:r>
          </a:p>
          <a:p>
            <a:pPr lvl="5"/>
            <a:r>
              <a:rPr lang="en-US" b="0" u="sng" dirty="0">
                <a:solidFill>
                  <a:schemeClr val="tx1">
                    <a:lumMod val="75000"/>
                    <a:lumOff val="25000"/>
                  </a:schemeClr>
                </a:solidFill>
              </a:rPr>
              <a:t>Isa </a:t>
            </a:r>
            <a:r>
              <a:rPr lang="en-US" b="0" u="sng" dirty="0" smtClean="0">
                <a:solidFill>
                  <a:schemeClr val="tx1">
                    <a:lumMod val="75000"/>
                    <a:lumOff val="25000"/>
                  </a:schemeClr>
                </a:solidFill>
              </a:rPr>
              <a:t>2:2–3</a:t>
            </a:r>
            <a:r>
              <a:rPr lang="en-US" b="0" dirty="0">
                <a:solidFill>
                  <a:schemeClr val="tx1">
                    <a:lumMod val="75000"/>
                    <a:lumOff val="25000"/>
                  </a:schemeClr>
                </a:solidFill>
              </a:rPr>
              <a:t>. </a:t>
            </a:r>
            <a:r>
              <a:rPr lang="en-US" b="0" dirty="0" smtClean="0">
                <a:solidFill>
                  <a:schemeClr val="tx1">
                    <a:lumMod val="75000"/>
                    <a:lumOff val="25000"/>
                  </a:schemeClr>
                </a:solidFill>
              </a:rPr>
              <a:t>It shall come about </a:t>
            </a:r>
            <a:r>
              <a:rPr lang="en-US" b="1" u="sng" dirty="0" smtClean="0">
                <a:solidFill>
                  <a:schemeClr val="tx1"/>
                </a:solidFill>
              </a:rPr>
              <a:t>in the latter days</a:t>
            </a:r>
            <a:r>
              <a:rPr lang="en-US" b="1" dirty="0" smtClean="0">
                <a:solidFill>
                  <a:schemeClr val="tx1"/>
                </a:solidFill>
              </a:rPr>
              <a:t> </a:t>
            </a:r>
            <a:r>
              <a:rPr lang="en-US" b="0" dirty="0" smtClean="0">
                <a:solidFill>
                  <a:schemeClr val="tx1">
                    <a:lumMod val="75000"/>
                    <a:lumOff val="25000"/>
                  </a:schemeClr>
                </a:solidFill>
              </a:rPr>
              <a:t>that the mountain of the house of the LORD shall be established as the highest of the mountains and shall be lifted up above the hills; and all the nations shall flow to it. </a:t>
            </a:r>
            <a:r>
              <a:rPr lang="en-US" b="0" baseline="30000" dirty="0" smtClean="0">
                <a:solidFill>
                  <a:schemeClr val="tx1">
                    <a:lumMod val="75000"/>
                    <a:lumOff val="25000"/>
                  </a:schemeClr>
                </a:solidFill>
              </a:rPr>
              <a:t>3</a:t>
            </a:r>
            <a:r>
              <a:rPr lang="en-US" b="0" dirty="0" smtClean="0">
                <a:solidFill>
                  <a:schemeClr val="tx1">
                    <a:lumMod val="75000"/>
                    <a:lumOff val="25000"/>
                  </a:schemeClr>
                </a:solidFill>
              </a:rPr>
              <a:t> And </a:t>
            </a:r>
            <a:r>
              <a:rPr lang="en-US" b="0" dirty="0">
                <a:solidFill>
                  <a:schemeClr val="tx1">
                    <a:lumMod val="75000"/>
                    <a:lumOff val="25000"/>
                  </a:schemeClr>
                </a:solidFill>
              </a:rPr>
              <a:t>many peoples shall come, and say: “Come, let us go up to the mountain of the LORD, to the house of the God of Jacob, that he may teach us his ways and that we may walk in his paths.” For </a:t>
            </a:r>
            <a:r>
              <a:rPr lang="en-US" b="1" dirty="0">
                <a:solidFill>
                  <a:schemeClr val="tx1">
                    <a:lumMod val="75000"/>
                    <a:lumOff val="25000"/>
                  </a:schemeClr>
                </a:solidFill>
              </a:rPr>
              <a:t>out of Zion </a:t>
            </a:r>
            <a:r>
              <a:rPr lang="en-US" b="0" dirty="0">
                <a:solidFill>
                  <a:schemeClr val="tx1">
                    <a:lumMod val="75000"/>
                    <a:lumOff val="25000"/>
                  </a:schemeClr>
                </a:solidFill>
              </a:rPr>
              <a:t>shall go forth the law, and the word of the LORD from Jerusalem</a:t>
            </a:r>
            <a:r>
              <a:rPr lang="en-US" b="0" dirty="0" smtClean="0">
                <a:solidFill>
                  <a:schemeClr val="tx1">
                    <a:lumMod val="75000"/>
                    <a:lumOff val="25000"/>
                  </a:schemeClr>
                </a:solidFill>
              </a:rPr>
              <a:t>.</a:t>
            </a:r>
          </a:p>
          <a:p>
            <a:pPr lvl="5"/>
            <a:r>
              <a:rPr lang="en-US" u="sng" dirty="0" smtClean="0"/>
              <a:t>Acts 2:16–17</a:t>
            </a:r>
            <a:r>
              <a:rPr lang="en-US" dirty="0" smtClean="0"/>
              <a:t>. But this is what was uttered through the prophet Joel: </a:t>
            </a:r>
            <a:r>
              <a:rPr lang="en-US" baseline="30000" dirty="0" smtClean="0"/>
              <a:t>17</a:t>
            </a:r>
            <a:r>
              <a:rPr lang="en-US" dirty="0" smtClean="0"/>
              <a:t>  “And </a:t>
            </a:r>
            <a:r>
              <a:rPr lang="en-US" b="1" u="sng" dirty="0" smtClean="0">
                <a:solidFill>
                  <a:schemeClr val="tx1"/>
                </a:solidFill>
              </a:rPr>
              <a:t>in the last days</a:t>
            </a:r>
            <a:r>
              <a:rPr lang="en-US" dirty="0" smtClean="0"/>
              <a:t> it shall be, God declares, that I will pour out my Spirit on all flesh, and your sons and your daughters shall prophesy.”</a:t>
            </a:r>
          </a:p>
        </p:txBody>
      </p:sp>
    </p:spTree>
    <p:extLst>
      <p:ext uri="{BB962C8B-B14F-4D97-AF65-F5344CB8AC3E}">
        <p14:creationId xmlns:p14="http://schemas.microsoft.com/office/powerpoint/2010/main" val="77713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fontScale="92500" lnSpcReduction="10000"/>
          </a:bodyPr>
          <a:lstStyle/>
          <a:p>
            <a:pPr lvl="4"/>
            <a:r>
              <a:rPr lang="en-US" dirty="0" smtClean="0"/>
              <a:t>The nations will follow God’s “signal,” the servant-King, to Zion (22)</a:t>
            </a:r>
          </a:p>
          <a:p>
            <a:pPr lvl="5"/>
            <a:r>
              <a:rPr lang="en-US" u="sng" dirty="0" smtClean="0"/>
              <a:t>Isa 11:10–12; 12:4–6</a:t>
            </a:r>
            <a:r>
              <a:rPr lang="en-US" dirty="0" smtClean="0"/>
              <a:t>. In </a:t>
            </a:r>
            <a:r>
              <a:rPr lang="en-US" dirty="0"/>
              <a:t>that day the root of Jesse, who shall stand as a </a:t>
            </a:r>
            <a:r>
              <a:rPr lang="en-US" b="1" dirty="0"/>
              <a:t>signal</a:t>
            </a:r>
            <a:r>
              <a:rPr lang="en-US" dirty="0"/>
              <a:t> for the peoples—of him shall the nations inquire, and his resting place shall be glorious. </a:t>
            </a:r>
            <a:r>
              <a:rPr lang="en-US" baseline="30000" dirty="0" smtClean="0"/>
              <a:t>11</a:t>
            </a:r>
            <a:r>
              <a:rPr lang="en-US" dirty="0" smtClean="0"/>
              <a:t> </a:t>
            </a:r>
            <a:r>
              <a:rPr lang="en-US" dirty="0"/>
              <a:t>In that day the Lord will extend his hand yet a second time to recover the remnant that remains of his people, from Assyria, from Egypt, from </a:t>
            </a:r>
            <a:r>
              <a:rPr lang="en-US" dirty="0" err="1"/>
              <a:t>Pathros</a:t>
            </a:r>
            <a:r>
              <a:rPr lang="en-US" dirty="0"/>
              <a:t>, from Cush, from Elam, from Shinar, from </a:t>
            </a:r>
            <a:r>
              <a:rPr lang="en-US" dirty="0" err="1"/>
              <a:t>Hamath</a:t>
            </a:r>
            <a:r>
              <a:rPr lang="en-US" dirty="0"/>
              <a:t>, and from the coastlands of the sea. </a:t>
            </a:r>
            <a:r>
              <a:rPr lang="en-US" baseline="30000" dirty="0" smtClean="0"/>
              <a:t>12</a:t>
            </a:r>
            <a:r>
              <a:rPr lang="en-US" dirty="0" smtClean="0"/>
              <a:t> </a:t>
            </a:r>
            <a:r>
              <a:rPr lang="en-US" dirty="0"/>
              <a:t>He will raise a </a:t>
            </a:r>
            <a:r>
              <a:rPr lang="en-US" b="1" dirty="0"/>
              <a:t>signal</a:t>
            </a:r>
            <a:r>
              <a:rPr lang="en-US" dirty="0"/>
              <a:t> for the nations and will assemble the banished of Israel, and gather the dispersed of Judah from the four corners of the </a:t>
            </a:r>
            <a:r>
              <a:rPr lang="en-US" dirty="0" smtClean="0"/>
              <a:t>earth</a:t>
            </a:r>
            <a:r>
              <a:rPr lang="mr-IN" dirty="0" smtClean="0"/>
              <a:t>…</a:t>
            </a:r>
            <a:r>
              <a:rPr lang="en-US" dirty="0" smtClean="0"/>
              <a:t>. </a:t>
            </a:r>
            <a:r>
              <a:rPr lang="en-US" baseline="30000" dirty="0" smtClean="0"/>
              <a:t>12:4 </a:t>
            </a:r>
            <a:r>
              <a:rPr lang="en-US" dirty="0" smtClean="0"/>
              <a:t>And </a:t>
            </a:r>
            <a:r>
              <a:rPr lang="en-US" dirty="0"/>
              <a:t>you will say in that day: “Give thanks to the LORD, call upon his name, make known his deeds among the peoples, proclaim that his name is exalted. </a:t>
            </a:r>
            <a:r>
              <a:rPr lang="en-US" baseline="30000" dirty="0" smtClean="0"/>
              <a:t>5</a:t>
            </a:r>
            <a:r>
              <a:rPr lang="en-US" dirty="0" smtClean="0"/>
              <a:t> Sing </a:t>
            </a:r>
            <a:r>
              <a:rPr lang="en-US" dirty="0"/>
              <a:t>praises to the LORD, for he has done gloriously; let this be made known in all the earth. </a:t>
            </a:r>
            <a:r>
              <a:rPr lang="en-US" baseline="30000" dirty="0" smtClean="0"/>
              <a:t>6</a:t>
            </a:r>
            <a:r>
              <a:rPr lang="en-US" dirty="0" smtClean="0"/>
              <a:t> </a:t>
            </a:r>
            <a:r>
              <a:rPr lang="en-US" b="1" dirty="0"/>
              <a:t>Shout, and sing for joy, O inhabitant of Zion</a:t>
            </a:r>
            <a:r>
              <a:rPr lang="en-US" dirty="0"/>
              <a:t>, for great in your midst is the Holy One of Israel.”</a:t>
            </a:r>
          </a:p>
        </p:txBody>
      </p:sp>
    </p:spTree>
    <p:extLst>
      <p:ext uri="{BB962C8B-B14F-4D97-AF65-F5344CB8AC3E}">
        <p14:creationId xmlns:p14="http://schemas.microsoft.com/office/powerpoint/2010/main" val="35805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smtClean="0"/>
              <a:t>Isa 11:10</a:t>
            </a:r>
            <a:r>
              <a:rPr lang="en-US" dirty="0"/>
              <a:t> </a:t>
            </a:r>
            <a:r>
              <a:rPr lang="en-US" dirty="0" smtClean="0"/>
              <a:t>(LXX). And there shall be on that day the root of Jesse, even the one who stands up to rule the nations; nations shall hope in him, and his rest shall be honor.</a:t>
            </a:r>
            <a:endParaRPr lang="en-US" u="sng" dirty="0" smtClean="0"/>
          </a:p>
          <a:p>
            <a:pPr lvl="5"/>
            <a:r>
              <a:rPr lang="en-US" u="sng" dirty="0" smtClean="0"/>
              <a:t>Rom 15:8–9, 12</a:t>
            </a:r>
            <a:r>
              <a:rPr lang="en-US" dirty="0" smtClean="0"/>
              <a:t>. I tell you that Christ became a servant to the circumcised to show God’s truthfulness, in order to confirm the promises given to the patriarchs, </a:t>
            </a:r>
            <a:r>
              <a:rPr lang="en-US" baseline="30000" dirty="0" smtClean="0"/>
              <a:t>9</a:t>
            </a:r>
            <a:r>
              <a:rPr lang="en-US" dirty="0" smtClean="0"/>
              <a:t> and in order that the Gentiles might glorify God for his mercy. As it is written, “There I will praise you among the Gentiles, and sing to your name.” </a:t>
            </a:r>
            <a:r>
              <a:rPr lang="mr-IN" dirty="0" smtClean="0"/>
              <a:t>…</a:t>
            </a:r>
            <a:r>
              <a:rPr lang="en-US" dirty="0" smtClean="0"/>
              <a:t> </a:t>
            </a:r>
            <a:r>
              <a:rPr lang="en-US" baseline="30000" dirty="0" smtClean="0"/>
              <a:t>12</a:t>
            </a:r>
            <a:r>
              <a:rPr lang="en-US" dirty="0" smtClean="0"/>
              <a:t> </a:t>
            </a:r>
            <a:r>
              <a:rPr lang="en-US" u="sng" dirty="0" smtClean="0"/>
              <a:t>And again Isaiah says, “The root of Jesse will come, even he who arises to rule the Gentiles; in him will the Gentiles hope</a:t>
            </a:r>
            <a:r>
              <a:rPr lang="en-US" dirty="0" smtClean="0"/>
              <a:t>.” (Cf. Ps 18:49; Isa 11:10)</a:t>
            </a:r>
          </a:p>
          <a:p>
            <a:pPr lvl="5"/>
            <a:r>
              <a:rPr lang="en-US" b="1" u="sng" dirty="0" smtClean="0"/>
              <a:t>Significance</a:t>
            </a:r>
            <a:r>
              <a:rPr lang="en-US" b="1" dirty="0" smtClean="0"/>
              <a:t>: </a:t>
            </a:r>
            <a:r>
              <a:rPr lang="en-US" dirty="0" smtClean="0"/>
              <a:t>The promises are being fulfilled today through the church!</a:t>
            </a:r>
            <a:endParaRPr lang="en-US" b="1" u="sng" dirty="0"/>
          </a:p>
        </p:txBody>
      </p:sp>
    </p:spTree>
    <p:extLst>
      <p:ext uri="{BB962C8B-B14F-4D97-AF65-F5344CB8AC3E}">
        <p14:creationId xmlns:p14="http://schemas.microsoft.com/office/powerpoint/2010/main" val="17959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4028791"/>
          </a:xfrm>
        </p:spPr>
        <p:txBody>
          <a:bodyPr>
            <a:normAutofit/>
          </a:bodyPr>
          <a:lstStyle/>
          <a:p>
            <a:pPr lvl="4"/>
            <a:r>
              <a:rPr lang="en-US" dirty="0" smtClean="0"/>
              <a:t>The nations will bring Zion’s sons and daughters (22)</a:t>
            </a:r>
          </a:p>
          <a:p>
            <a:pPr lvl="5"/>
            <a:r>
              <a:rPr lang="en-US" u="sng" dirty="0" smtClean="0"/>
              <a:t>Isa 43:5–7</a:t>
            </a:r>
            <a:r>
              <a:rPr lang="en-US" dirty="0" smtClean="0"/>
              <a:t>. Fear </a:t>
            </a:r>
            <a:r>
              <a:rPr lang="en-US" dirty="0"/>
              <a:t>not, for I am with you; I will bring your offspring from the east, and from the west I will gather you. </a:t>
            </a:r>
            <a:r>
              <a:rPr lang="en-US" baseline="30000" dirty="0" smtClean="0"/>
              <a:t>6</a:t>
            </a:r>
            <a:r>
              <a:rPr lang="en-US" dirty="0" smtClean="0"/>
              <a:t> </a:t>
            </a:r>
            <a:r>
              <a:rPr lang="en-US" dirty="0"/>
              <a:t>I will say to the north, Give up, and to the south, Do not withhold; </a:t>
            </a:r>
            <a:r>
              <a:rPr lang="en-US" b="1" dirty="0"/>
              <a:t>bring my sons from afar and my daughters from the end of the earth</a:t>
            </a:r>
            <a:r>
              <a:rPr lang="en-US" dirty="0"/>
              <a:t>, </a:t>
            </a:r>
            <a:r>
              <a:rPr lang="en-US" baseline="30000" dirty="0" smtClean="0"/>
              <a:t>7</a:t>
            </a:r>
            <a:r>
              <a:rPr lang="en-US" dirty="0" smtClean="0"/>
              <a:t> </a:t>
            </a:r>
            <a:r>
              <a:rPr lang="en-US" dirty="0"/>
              <a:t>everyone who is called by my name, whom I created for my glory, whom I formed and made</a:t>
            </a:r>
            <a:r>
              <a:rPr lang="en-US" dirty="0" smtClean="0"/>
              <a:t>.</a:t>
            </a:r>
          </a:p>
        </p:txBody>
      </p:sp>
    </p:spTree>
    <p:extLst>
      <p:ext uri="{BB962C8B-B14F-4D97-AF65-F5344CB8AC3E}">
        <p14:creationId xmlns:p14="http://schemas.microsoft.com/office/powerpoint/2010/main" val="88059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smtClean="0"/>
              <a:t>2 </a:t>
            </a:r>
            <a:r>
              <a:rPr lang="en-US" u="sng" dirty="0" err="1" smtClean="0"/>
              <a:t>Cor</a:t>
            </a:r>
            <a:r>
              <a:rPr lang="en-US" u="sng" dirty="0" smtClean="0"/>
              <a:t> 6:16–7:1</a:t>
            </a:r>
            <a:r>
              <a:rPr lang="en-US" dirty="0" smtClean="0"/>
              <a:t>. </a:t>
            </a:r>
            <a:r>
              <a:rPr lang="en-US" dirty="0"/>
              <a:t> </a:t>
            </a:r>
            <a:r>
              <a:rPr lang="en-US" dirty="0" smtClean="0"/>
              <a:t>What </a:t>
            </a:r>
            <a:r>
              <a:rPr lang="en-US" dirty="0"/>
              <a:t>agreement has the temple of God with idols? For we are the temple of the living God; as God said, “I will make my dwelling among them and walk among them, and I will be their God, and they shall be my people. </a:t>
            </a:r>
            <a:r>
              <a:rPr lang="en-US" baseline="30000" dirty="0" smtClean="0"/>
              <a:t>17</a:t>
            </a:r>
            <a:r>
              <a:rPr lang="en-US" dirty="0" smtClean="0"/>
              <a:t> </a:t>
            </a:r>
            <a:r>
              <a:rPr lang="en-US" dirty="0"/>
              <a:t>Therefore go out from their midst, and be separate from them, says the Lord, and touch no unclean thing; then I will welcome you, </a:t>
            </a:r>
            <a:r>
              <a:rPr lang="en-US" baseline="30000" dirty="0" smtClean="0"/>
              <a:t>18</a:t>
            </a:r>
            <a:r>
              <a:rPr lang="en-US" dirty="0" smtClean="0"/>
              <a:t> </a:t>
            </a:r>
            <a:r>
              <a:rPr lang="en-US" dirty="0"/>
              <a:t>and I will be a father to you, and </a:t>
            </a:r>
            <a:r>
              <a:rPr lang="en-US" b="1" dirty="0"/>
              <a:t>you shall be sons and daughters to me</a:t>
            </a:r>
            <a:r>
              <a:rPr lang="en-US" dirty="0"/>
              <a:t>, says the Lord Almighty.” </a:t>
            </a:r>
            <a:r>
              <a:rPr lang="en-US" baseline="30000" dirty="0" smtClean="0"/>
              <a:t>7:1 </a:t>
            </a:r>
            <a:r>
              <a:rPr lang="en-US" dirty="0"/>
              <a:t>Since </a:t>
            </a:r>
            <a:r>
              <a:rPr lang="en-US" u="sng" dirty="0"/>
              <a:t>we have these promises</a:t>
            </a:r>
            <a:r>
              <a:rPr lang="en-US" dirty="0"/>
              <a:t>, beloved, let us cleanse ourselves from every defilement of body and spirit, bringing holiness to completion in the fear of God</a:t>
            </a:r>
            <a:r>
              <a:rPr lang="en-US" dirty="0" smtClean="0"/>
              <a:t>.</a:t>
            </a:r>
            <a:endParaRPr lang="en-US" dirty="0"/>
          </a:p>
          <a:p>
            <a:pPr lvl="5"/>
            <a:endParaRPr lang="en-US" dirty="0"/>
          </a:p>
        </p:txBody>
      </p:sp>
    </p:spTree>
    <p:extLst>
      <p:ext uri="{BB962C8B-B14F-4D97-AF65-F5344CB8AC3E}">
        <p14:creationId xmlns:p14="http://schemas.microsoft.com/office/powerpoint/2010/main" val="2663952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lnSpcReduction="10000"/>
          </a:bodyPr>
          <a:lstStyle/>
          <a:p>
            <a:pPr lvl="4"/>
            <a:r>
              <a:rPr lang="en-US" dirty="0" smtClean="0"/>
              <a:t>The nations submit themselves to </a:t>
            </a:r>
            <a:r>
              <a:rPr lang="en-US" dirty="0" smtClean="0"/>
              <a:t>Zion and serve as surrogate parents </a:t>
            </a:r>
            <a:r>
              <a:rPr lang="en-US" dirty="0" smtClean="0"/>
              <a:t>(23)</a:t>
            </a:r>
          </a:p>
          <a:p>
            <a:pPr lvl="5"/>
            <a:r>
              <a:rPr lang="en-US" u="sng" dirty="0" smtClean="0"/>
              <a:t>Isa 14:1–2</a:t>
            </a:r>
            <a:r>
              <a:rPr lang="en-US" dirty="0" smtClean="0"/>
              <a:t>. </a:t>
            </a:r>
            <a:r>
              <a:rPr lang="en-US" dirty="0" smtClean="0"/>
              <a:t>For </a:t>
            </a:r>
            <a:r>
              <a:rPr lang="en-US" dirty="0"/>
              <a:t>the LORD will have compassion on Jacob and will again choose Israel, and will set them in their own land, and sojourners will join them and will attach themselves to the house of Jacob. </a:t>
            </a:r>
            <a:r>
              <a:rPr lang="en-US" baseline="30000" dirty="0" smtClean="0"/>
              <a:t>2</a:t>
            </a:r>
            <a:r>
              <a:rPr lang="en-US" dirty="0" smtClean="0"/>
              <a:t> </a:t>
            </a:r>
            <a:r>
              <a:rPr lang="en-US" dirty="0"/>
              <a:t>And the peoples will take them and bring them to their place, and the house of Israel will possess them in the LORD’s land as male and female slaves.</a:t>
            </a:r>
            <a:r>
              <a:rPr lang="en-US" i="1" dirty="0"/>
              <a:t> </a:t>
            </a:r>
            <a:r>
              <a:rPr lang="en-US" dirty="0"/>
              <a:t>They will take captive those who were their captors, and rule over those who oppressed them</a:t>
            </a:r>
            <a:r>
              <a:rPr lang="en-US" dirty="0" smtClean="0"/>
              <a:t>.</a:t>
            </a:r>
            <a:endParaRPr lang="en-US" u="sng" dirty="0" smtClean="0"/>
          </a:p>
          <a:p>
            <a:pPr lvl="5"/>
            <a:r>
              <a:rPr lang="en-US" u="sng" dirty="0" smtClean="0"/>
              <a:t>Isa </a:t>
            </a:r>
            <a:r>
              <a:rPr lang="en-US" u="sng" dirty="0" smtClean="0"/>
              <a:t>45:14</a:t>
            </a:r>
            <a:r>
              <a:rPr lang="en-US" dirty="0" smtClean="0"/>
              <a:t>. Thus </a:t>
            </a:r>
            <a:r>
              <a:rPr lang="en-US" dirty="0"/>
              <a:t>says the LORD: “The wealth of Egypt and the merchandise of Cush, and the </a:t>
            </a:r>
            <a:r>
              <a:rPr lang="en-US" dirty="0" err="1"/>
              <a:t>Sabeans</a:t>
            </a:r>
            <a:r>
              <a:rPr lang="en-US" dirty="0"/>
              <a:t>, men of stature, shall come over to you and be yours; they shall follow you; they shall come over in chains and bow down to you. They will plead with you, saying: ‘Surely God is in you, and there is no other, no god besides him.’” </a:t>
            </a:r>
            <a:endParaRPr lang="en-US" dirty="0" smtClean="0"/>
          </a:p>
        </p:txBody>
      </p:sp>
    </p:spTree>
    <p:extLst>
      <p:ext uri="{BB962C8B-B14F-4D97-AF65-F5344CB8AC3E}">
        <p14:creationId xmlns:p14="http://schemas.microsoft.com/office/powerpoint/2010/main" val="214699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mph" presetSubtype="0" grpId="1" nodeType="clickEffect">
                                  <p:stCondLst>
                                    <p:cond delay="0"/>
                                  </p:stCondLst>
                                  <p:childTnLst>
                                    <p:set>
                                      <p:cBhvr rctx="PPT">
                                        <p:cTn id="10" dur="indefinite"/>
                                        <p:tgtEl>
                                          <p:spTgt spid="2">
                                            <p:txEl>
                                              <p:pRg st="1" end="1"/>
                                            </p:txEl>
                                          </p:spTgt>
                                        </p:tgtEl>
                                        <p:attrNameLst>
                                          <p:attrName>style.opacity</p:attrName>
                                        </p:attrNameLst>
                                      </p:cBhvr>
                                      <p:to>
                                        <p:strVal val="0.5"/>
                                      </p:to>
                                    </p:set>
                                    <p:animEffect filter="image" prLst="opacity: 0.5">
                                      <p:cBhvr rctx="IE">
                                        <p:cTn id="11" dur="indefinite"/>
                                        <p:tgtEl>
                                          <p:spTgt spid="2">
                                            <p:txEl>
                                              <p:pRg st="1" end="1"/>
                                            </p:txEl>
                                          </p:spTgt>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2"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smtClean="0"/>
              <a:t>Isa 60:10–14, 16</a:t>
            </a:r>
            <a:r>
              <a:rPr lang="en-US" dirty="0" smtClean="0"/>
              <a:t>. </a:t>
            </a:r>
            <a:r>
              <a:rPr lang="en-US" dirty="0"/>
              <a:t>Foreigners shall build up your walls, and their kings shall minister to you; for in my wrath I struck you, but in my favor I have had mercy on you. </a:t>
            </a:r>
            <a:r>
              <a:rPr lang="en-US" baseline="30000" dirty="0" smtClean="0"/>
              <a:t>11</a:t>
            </a:r>
            <a:r>
              <a:rPr lang="en-US" dirty="0" smtClean="0"/>
              <a:t> </a:t>
            </a:r>
            <a:r>
              <a:rPr lang="en-US" dirty="0"/>
              <a:t>Your gates shall be open continually; day and night they shall not be shut, that people may bring to you the wealth of the nations, with their kings led in procession. </a:t>
            </a:r>
            <a:r>
              <a:rPr lang="en-US" baseline="30000" dirty="0" smtClean="0"/>
              <a:t>12</a:t>
            </a:r>
            <a:r>
              <a:rPr lang="en-US" dirty="0" smtClean="0"/>
              <a:t> </a:t>
            </a:r>
            <a:r>
              <a:rPr lang="en-US" dirty="0"/>
              <a:t>For the nation and kingdom that will not serve you shall perish; those nations shall be utterly laid waste. </a:t>
            </a:r>
            <a:r>
              <a:rPr lang="en-US" baseline="30000" dirty="0" smtClean="0"/>
              <a:t>13</a:t>
            </a:r>
            <a:r>
              <a:rPr lang="en-US" dirty="0" smtClean="0"/>
              <a:t> </a:t>
            </a:r>
            <a:r>
              <a:rPr lang="en-US" dirty="0"/>
              <a:t>The glory of Lebanon shall come to you, the cypress, the plane, and the pine, to beautify the place of my sanctuary, and I will make the place of my feet glorious. </a:t>
            </a:r>
            <a:r>
              <a:rPr lang="en-US" baseline="30000" dirty="0" smtClean="0"/>
              <a:t>14</a:t>
            </a:r>
            <a:r>
              <a:rPr lang="en-US" dirty="0" smtClean="0"/>
              <a:t> </a:t>
            </a:r>
            <a:r>
              <a:rPr lang="en-US" dirty="0"/>
              <a:t>The sons of those who afflicted you shall come bending low to you, and all who despised you shall bow down at your feet; they shall call you the City of the LORD, the Zion of the Holy One </a:t>
            </a:r>
            <a:r>
              <a:rPr lang="en-US" dirty="0" smtClean="0"/>
              <a:t>of </a:t>
            </a:r>
            <a:r>
              <a:rPr lang="mr-IN" dirty="0" smtClean="0"/>
              <a:t>…</a:t>
            </a:r>
            <a:endParaRPr lang="en-US" dirty="0"/>
          </a:p>
        </p:txBody>
      </p:sp>
    </p:spTree>
    <p:extLst>
      <p:ext uri="{BB962C8B-B14F-4D97-AF65-F5344CB8AC3E}">
        <p14:creationId xmlns:p14="http://schemas.microsoft.com/office/powerpoint/2010/main" val="15043099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marL="2008188" lvl="5" indent="0">
              <a:buNone/>
            </a:pPr>
            <a:r>
              <a:rPr lang="en-US" dirty="0" smtClean="0"/>
              <a:t>Israel</a:t>
            </a:r>
            <a:r>
              <a:rPr lang="mr-IN" dirty="0" smtClean="0"/>
              <a:t>…</a:t>
            </a:r>
            <a:r>
              <a:rPr lang="en-US" dirty="0" smtClean="0"/>
              <a:t>. </a:t>
            </a:r>
            <a:r>
              <a:rPr lang="en-US" baseline="30000" dirty="0" smtClean="0"/>
              <a:t>16</a:t>
            </a:r>
            <a:r>
              <a:rPr lang="en-US" dirty="0" smtClean="0"/>
              <a:t> You shall suck the milk of the nations; you shall nurse at the breast of kings; and you shall know that I, the LORD, am your Savior and your Redeemer, the Mighty One of Jacob. </a:t>
            </a:r>
            <a:endParaRPr lang="en-US" dirty="0"/>
          </a:p>
        </p:txBody>
      </p:sp>
    </p:spTree>
    <p:extLst>
      <p:ext uri="{BB962C8B-B14F-4D97-AF65-F5344CB8AC3E}">
        <p14:creationId xmlns:p14="http://schemas.microsoft.com/office/powerpoint/2010/main" val="6119165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lnSpcReduction="10000"/>
          </a:bodyPr>
          <a:lstStyle/>
          <a:p>
            <a:pPr lvl="4"/>
            <a:r>
              <a:rPr lang="en-US" smtClean="0"/>
              <a:t>The nations will be </a:t>
            </a:r>
            <a:r>
              <a:rPr lang="en-US" dirty="0" smtClean="0"/>
              <a:t>part of the family, requiring a bigger tent (23 with 20)</a:t>
            </a:r>
          </a:p>
          <a:p>
            <a:pPr lvl="5"/>
            <a:r>
              <a:rPr lang="en-US" u="sng" dirty="0"/>
              <a:t>Isa 54:1–3</a:t>
            </a:r>
            <a:r>
              <a:rPr lang="en-US" dirty="0"/>
              <a:t>. “Sing, O barren one, who did not bear; break forth into singing and cry aloud, you who have not been in labor! For the children of the desolate one will be more than the children of her who is married,” says the LORD. </a:t>
            </a:r>
            <a:r>
              <a:rPr lang="en-US" baseline="30000" dirty="0"/>
              <a:t>2</a:t>
            </a:r>
            <a:r>
              <a:rPr lang="en-US" dirty="0"/>
              <a:t> “Enlarge the place of your tent, and let the curtains of your habitations be stretched out; do not hold back; lengthen your cords and strengthen your stakes. </a:t>
            </a:r>
            <a:r>
              <a:rPr lang="en-US" baseline="30000" dirty="0"/>
              <a:t>3</a:t>
            </a:r>
            <a:r>
              <a:rPr lang="en-US" dirty="0"/>
              <a:t> For you will spread abroad to the right and to the left, and </a:t>
            </a:r>
            <a:r>
              <a:rPr lang="en-US" b="1" u="sng" dirty="0"/>
              <a:t>your offspring will possess the nations</a:t>
            </a:r>
            <a:r>
              <a:rPr lang="en-US" dirty="0"/>
              <a:t> and will people the desolate cities</a:t>
            </a:r>
            <a:r>
              <a:rPr lang="en-US" dirty="0" smtClean="0"/>
              <a:t>.</a:t>
            </a:r>
          </a:p>
          <a:p>
            <a:pPr lvl="5"/>
            <a:r>
              <a:rPr lang="en-US" u="sng" dirty="0"/>
              <a:t>Gal 4:26</a:t>
            </a:r>
            <a:r>
              <a:rPr lang="en-US" dirty="0"/>
              <a:t>. The Jerusalem above is free, and she is our mother. </a:t>
            </a:r>
          </a:p>
          <a:p>
            <a:pPr lvl="5"/>
            <a:r>
              <a:rPr lang="en-US" u="sng" dirty="0" err="1"/>
              <a:t>Heb</a:t>
            </a:r>
            <a:r>
              <a:rPr lang="en-US" u="sng" dirty="0"/>
              <a:t> 12:22</a:t>
            </a:r>
            <a:r>
              <a:rPr lang="en-US" dirty="0"/>
              <a:t>. You have come to Mount Zion and to the city of the living God, the heavenly Jerusalem</a:t>
            </a:r>
            <a:r>
              <a:rPr lang="en-US" dirty="0" smtClean="0"/>
              <a:t>.</a:t>
            </a:r>
            <a:endParaRPr lang="en-US" dirty="0"/>
          </a:p>
        </p:txBody>
      </p:sp>
    </p:spTree>
    <p:extLst>
      <p:ext uri="{BB962C8B-B14F-4D97-AF65-F5344CB8AC3E}">
        <p14:creationId xmlns:p14="http://schemas.microsoft.com/office/powerpoint/2010/main" val="18205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fontScale="92500"/>
          </a:bodyPr>
          <a:lstStyle/>
          <a:p>
            <a:pPr lvl="5"/>
            <a:r>
              <a:rPr lang="en-US" u="sng" dirty="0" smtClean="0"/>
              <a:t>Amos 9:11–12</a:t>
            </a:r>
            <a:r>
              <a:rPr lang="en-US" dirty="0" smtClean="0"/>
              <a:t>. In </a:t>
            </a:r>
            <a:r>
              <a:rPr lang="en-US" dirty="0"/>
              <a:t>that day I will raise up the booth of David that is fallen and repair its breaches, and raise up its ruins and rebuild it as in the days of old, </a:t>
            </a:r>
            <a:r>
              <a:rPr lang="en-US" baseline="30000" dirty="0" smtClean="0"/>
              <a:t>12</a:t>
            </a:r>
            <a:r>
              <a:rPr lang="en-US" dirty="0" smtClean="0"/>
              <a:t> </a:t>
            </a:r>
            <a:r>
              <a:rPr lang="en-US" dirty="0"/>
              <a:t>that </a:t>
            </a:r>
            <a:r>
              <a:rPr lang="en-US" b="1" u="sng" dirty="0"/>
              <a:t>they may possess the remnant of Edom and all the nations who are called by my name</a:t>
            </a:r>
            <a:r>
              <a:rPr lang="en-US" dirty="0"/>
              <a:t>,” declares the LORD who does this</a:t>
            </a:r>
            <a:r>
              <a:rPr lang="en-US" dirty="0" smtClean="0"/>
              <a:t>.</a:t>
            </a:r>
          </a:p>
          <a:p>
            <a:pPr lvl="5"/>
            <a:r>
              <a:rPr lang="en-US" u="sng" dirty="0" smtClean="0"/>
              <a:t>Acts 15:14–19</a:t>
            </a:r>
            <a:r>
              <a:rPr lang="en-US" dirty="0" smtClean="0"/>
              <a:t>. Simeon </a:t>
            </a:r>
            <a:r>
              <a:rPr lang="en-US" dirty="0"/>
              <a:t>has related how God first visited the Gentiles, to take from them a people for his name. </a:t>
            </a:r>
            <a:r>
              <a:rPr lang="en-US" baseline="30000" dirty="0" smtClean="0"/>
              <a:t>15</a:t>
            </a:r>
            <a:r>
              <a:rPr lang="en-US" dirty="0" smtClean="0"/>
              <a:t> </a:t>
            </a:r>
            <a:r>
              <a:rPr lang="en-US" dirty="0"/>
              <a:t>And with this the words of the prophets agree, just as it is written, </a:t>
            </a:r>
            <a:r>
              <a:rPr lang="en-US" baseline="30000" dirty="0" smtClean="0"/>
              <a:t>16</a:t>
            </a:r>
            <a:r>
              <a:rPr lang="en-US" dirty="0" smtClean="0"/>
              <a:t> “After </a:t>
            </a:r>
            <a:r>
              <a:rPr lang="en-US" dirty="0"/>
              <a:t>this I will return, and I will rebuild the tent of David that has fallen; I will rebuild its ruins, and I will restore it, </a:t>
            </a:r>
            <a:r>
              <a:rPr lang="en-US" baseline="30000" dirty="0" smtClean="0"/>
              <a:t>17</a:t>
            </a:r>
            <a:r>
              <a:rPr lang="en-US" dirty="0" smtClean="0"/>
              <a:t> </a:t>
            </a:r>
            <a:r>
              <a:rPr lang="en-US" dirty="0"/>
              <a:t>that the remnant of mankind may seek the Lord, and all the Gentiles who are called by my name, says the Lord, who makes these things </a:t>
            </a:r>
            <a:r>
              <a:rPr lang="en-US" baseline="30000" dirty="0" smtClean="0"/>
              <a:t>18</a:t>
            </a:r>
            <a:r>
              <a:rPr lang="en-US" dirty="0" smtClean="0"/>
              <a:t> </a:t>
            </a:r>
            <a:r>
              <a:rPr lang="en-US" dirty="0"/>
              <a:t>known from of old</a:t>
            </a:r>
            <a:r>
              <a:rPr lang="en-US" dirty="0" smtClean="0"/>
              <a:t>.” </a:t>
            </a:r>
            <a:r>
              <a:rPr lang="en-US" baseline="30000" dirty="0" smtClean="0"/>
              <a:t>19</a:t>
            </a:r>
            <a:r>
              <a:rPr lang="en-US" dirty="0" smtClean="0"/>
              <a:t> </a:t>
            </a:r>
            <a:r>
              <a:rPr lang="en-US" dirty="0"/>
              <a:t>Therefore my judgment is that we should not trouble those of the Gentiles who turn to </a:t>
            </a:r>
            <a:r>
              <a:rPr lang="en-US" dirty="0" smtClean="0"/>
              <a:t>God.</a:t>
            </a:r>
          </a:p>
          <a:p>
            <a:pPr lvl="5"/>
            <a:r>
              <a:rPr lang="en-US" b="1" u="sng" dirty="0" smtClean="0"/>
              <a:t>Significance</a:t>
            </a:r>
            <a:r>
              <a:rPr lang="en-US" b="1" dirty="0" smtClean="0"/>
              <a:t>: </a:t>
            </a:r>
            <a:r>
              <a:rPr lang="en-US" dirty="0" smtClean="0"/>
              <a:t>The church today is </a:t>
            </a:r>
            <a:r>
              <a:rPr lang="en-US" dirty="0" err="1" smtClean="0"/>
              <a:t>fulfilliing</a:t>
            </a:r>
            <a:r>
              <a:rPr lang="en-US" dirty="0" smtClean="0"/>
              <a:t> Isaiah’s prophecy!</a:t>
            </a:r>
            <a:endParaRPr lang="en-US" dirty="0"/>
          </a:p>
          <a:p>
            <a:pPr lvl="4"/>
            <a:endParaRPr lang="en-US" dirty="0" smtClean="0"/>
          </a:p>
        </p:txBody>
      </p:sp>
    </p:spTree>
    <p:extLst>
      <p:ext uri="{BB962C8B-B14F-4D97-AF65-F5344CB8AC3E}">
        <p14:creationId xmlns:p14="http://schemas.microsoft.com/office/powerpoint/2010/main" val="1177314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443621"/>
            <a:ext cx="7886699" cy="6414380"/>
          </a:xfrm>
        </p:spPr>
        <p:txBody>
          <a:bodyPr>
            <a:normAutofit/>
          </a:bodyPr>
          <a:lstStyle/>
          <a:p>
            <a:pPr lvl="5"/>
            <a:r>
              <a:rPr lang="en-US" u="sng" dirty="0" smtClean="0"/>
              <a:t>Ps 87:1–6</a:t>
            </a:r>
            <a:r>
              <a:rPr lang="en-US" dirty="0" smtClean="0"/>
              <a:t>.  On </a:t>
            </a:r>
            <a:r>
              <a:rPr lang="en-US" dirty="0"/>
              <a:t>the holy mount stands the city he founded; </a:t>
            </a:r>
            <a:r>
              <a:rPr lang="en-US" baseline="30000" dirty="0" smtClean="0"/>
              <a:t>2</a:t>
            </a:r>
            <a:r>
              <a:rPr lang="en-US" dirty="0" smtClean="0"/>
              <a:t> </a:t>
            </a:r>
            <a:r>
              <a:rPr lang="en-US" dirty="0"/>
              <a:t>the LORD loves the gates of </a:t>
            </a:r>
            <a:r>
              <a:rPr lang="en-US" b="1" dirty="0"/>
              <a:t>Zion</a:t>
            </a:r>
            <a:r>
              <a:rPr lang="en-US" dirty="0"/>
              <a:t> more than all the dwelling places of Jacob. </a:t>
            </a:r>
            <a:r>
              <a:rPr lang="en-US" baseline="30000" dirty="0" smtClean="0"/>
              <a:t>3</a:t>
            </a:r>
            <a:r>
              <a:rPr lang="en-US" dirty="0" smtClean="0"/>
              <a:t> </a:t>
            </a:r>
            <a:r>
              <a:rPr lang="en-US" dirty="0"/>
              <a:t>Glorious things of you are spoken, O city of God. </a:t>
            </a:r>
            <a:r>
              <a:rPr lang="en-US" i="1" dirty="0"/>
              <a:t>Selah </a:t>
            </a:r>
            <a:r>
              <a:rPr lang="en-US" baseline="30000" dirty="0" smtClean="0"/>
              <a:t>4</a:t>
            </a:r>
            <a:r>
              <a:rPr lang="en-US" dirty="0" smtClean="0"/>
              <a:t> </a:t>
            </a:r>
            <a:r>
              <a:rPr lang="en-US" dirty="0"/>
              <a:t>Among those who know me I mention Rahab and Babylon; behold, Philistia and </a:t>
            </a:r>
            <a:r>
              <a:rPr lang="en-US" dirty="0" err="1"/>
              <a:t>Tyre</a:t>
            </a:r>
            <a:r>
              <a:rPr lang="en-US" dirty="0"/>
              <a:t>, with Cush— “This one was born there,” they say. </a:t>
            </a:r>
            <a:r>
              <a:rPr lang="en-US" baseline="30000" dirty="0" smtClean="0"/>
              <a:t>5</a:t>
            </a:r>
            <a:r>
              <a:rPr lang="en-US" dirty="0" smtClean="0"/>
              <a:t> </a:t>
            </a:r>
            <a:r>
              <a:rPr lang="en-US" dirty="0"/>
              <a:t>And of Zion it shall be said, “This one and that one were born in her”; for the Most High himself will establish her. </a:t>
            </a:r>
            <a:r>
              <a:rPr lang="en-US" baseline="30000" dirty="0" smtClean="0"/>
              <a:t>6</a:t>
            </a:r>
            <a:r>
              <a:rPr lang="en-US" dirty="0" smtClean="0"/>
              <a:t> </a:t>
            </a:r>
            <a:r>
              <a:rPr lang="en-US" dirty="0"/>
              <a:t>The LORD records as he registers the peoples, “This one was born there.” </a:t>
            </a:r>
            <a:r>
              <a:rPr lang="en-US" i="1" dirty="0" smtClean="0"/>
              <a:t>Selah</a:t>
            </a:r>
            <a:endParaRPr lang="en-US" dirty="0"/>
          </a:p>
        </p:txBody>
      </p:sp>
    </p:spTree>
    <p:extLst>
      <p:ext uri="{BB962C8B-B14F-4D97-AF65-F5344CB8AC3E}">
        <p14:creationId xmlns:p14="http://schemas.microsoft.com/office/powerpoint/2010/main" val="1128641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120225</TotalTime>
  <Words>1598</Words>
  <Application>Microsoft Macintosh PowerPoint</Application>
  <PresentationFormat>On-screen Show (4:3)</PresentationFormat>
  <Paragraphs>48</Paragraphs>
  <Slides>14</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Calibri</vt:lpstr>
      <vt:lpstr>Calibri Light</vt:lpstr>
      <vt:lpstr>Courier New</vt:lpstr>
      <vt:lpstr>Mangal</vt:lpstr>
      <vt:lpstr>Wingdings</vt:lpstr>
      <vt:lpstr>Arial</vt:lpstr>
      <vt:lpstr>Office Theme</vt:lpstr>
      <vt:lpstr>Celebrating the Servant-Savior</vt:lpstr>
      <vt:lpstr>The Structure of Isaiah 49:14–26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Bethlehem College and Seminary</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Jason S. DeRouchie</cp:lastModifiedBy>
  <cp:revision>932</cp:revision>
  <dcterms:created xsi:type="dcterms:W3CDTF">2015-09-20T10:17:33Z</dcterms:created>
  <dcterms:modified xsi:type="dcterms:W3CDTF">2017-10-21T12:25:06Z</dcterms:modified>
</cp:coreProperties>
</file>