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2"/>
  </p:notesMasterIdLst>
  <p:sldIdLst>
    <p:sldId id="612" r:id="rId2"/>
    <p:sldId id="650" r:id="rId3"/>
    <p:sldId id="628" r:id="rId4"/>
    <p:sldId id="656" r:id="rId5"/>
    <p:sldId id="655" r:id="rId6"/>
    <p:sldId id="657" r:id="rId7"/>
    <p:sldId id="658" r:id="rId8"/>
    <p:sldId id="659" r:id="rId9"/>
    <p:sldId id="668" r:id="rId10"/>
    <p:sldId id="67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8549"/>
    <p:restoredTop sz="93076"/>
  </p:normalViewPr>
  <p:slideViewPr>
    <p:cSldViewPr snapToGrid="0" snapToObjects="1">
      <p:cViewPr>
        <p:scale>
          <a:sx n="141" d="100"/>
          <a:sy n="141" d="100"/>
        </p:scale>
        <p:origin x="-152" y="-616"/>
      </p:cViewPr>
      <p:guideLst>
        <p:guide orient="horz" pos="2160"/>
        <p:guide pos="2880"/>
      </p:guideLst>
    </p:cSldViewPr>
  </p:slideViewPr>
  <p:notesTextViewPr>
    <p:cViewPr>
      <p:scale>
        <a:sx n="100" d="100"/>
        <a:sy n="100" d="100"/>
      </p:scale>
      <p:origin x="0" y="0"/>
    </p:cViewPr>
  </p:notesTextViewPr>
  <p:sorterViewPr>
    <p:cViewPr>
      <p:scale>
        <a:sx n="151" d="100"/>
        <a:sy n="151"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10/12/17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8</a:t>
            </a:fld>
            <a:endParaRPr lang="en-US"/>
          </a:p>
        </p:txBody>
      </p:sp>
    </p:spTree>
    <p:extLst>
      <p:ext uri="{BB962C8B-B14F-4D97-AF65-F5344CB8AC3E}">
        <p14:creationId xmlns:p14="http://schemas.microsoft.com/office/powerpoint/2010/main" val="981193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9</a:t>
            </a:fld>
            <a:endParaRPr lang="en-US"/>
          </a:p>
        </p:txBody>
      </p:sp>
    </p:spTree>
    <p:extLst>
      <p:ext uri="{BB962C8B-B14F-4D97-AF65-F5344CB8AC3E}">
        <p14:creationId xmlns:p14="http://schemas.microsoft.com/office/powerpoint/2010/main" val="1797756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10</a:t>
            </a:fld>
            <a:endParaRPr lang="en-US"/>
          </a:p>
        </p:txBody>
      </p:sp>
    </p:spTree>
    <p:extLst>
      <p:ext uri="{BB962C8B-B14F-4D97-AF65-F5344CB8AC3E}">
        <p14:creationId xmlns:p14="http://schemas.microsoft.com/office/powerpoint/2010/main" val="867943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10/12/17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10/12/17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10/12/17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10/12/17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10/12/17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10/12/17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10/12/17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10/12/17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10/12/17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10/12/17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10/12/17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1238878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28800"/>
            <a:ext cx="7886699" cy="5029201"/>
          </a:xfrm>
        </p:spPr>
        <p:txBody>
          <a:bodyPr>
            <a:normAutofit/>
          </a:bodyPr>
          <a:lstStyle/>
          <a:p>
            <a:r>
              <a:rPr lang="en-US" dirty="0" smtClean="0"/>
              <a:t>The Servant Calls the Coastlands to Receive His Mission (49:1–12)</a:t>
            </a:r>
          </a:p>
          <a:p>
            <a:pPr lvl="1"/>
            <a:r>
              <a:rPr lang="en-US" dirty="0" smtClean="0"/>
              <a:t>The Call Itself (49:1ab)</a:t>
            </a:r>
          </a:p>
          <a:p>
            <a:pPr lvl="1"/>
            <a:r>
              <a:rPr lang="en-US" dirty="0" smtClean="0"/>
              <a:t>The Framework for the Call (49:1c–12)</a:t>
            </a:r>
          </a:p>
          <a:p>
            <a:pPr lvl="2"/>
            <a:r>
              <a:rPr lang="en-US" dirty="0" smtClean="0"/>
              <a:t>God Declares the Servant’s Mission (49:1c–6)</a:t>
            </a:r>
          </a:p>
          <a:p>
            <a:pPr lvl="2"/>
            <a:r>
              <a:rPr lang="en-US" dirty="0"/>
              <a:t>God Clarifies How Some Rulers Will Receive the Servant’s Mission (49:7)</a:t>
            </a:r>
          </a:p>
          <a:p>
            <a:pPr lvl="2"/>
            <a:r>
              <a:rPr lang="en-US" dirty="0" smtClean="0"/>
              <a:t>God Describes the Servant’s Mission (49:8–12)</a:t>
            </a:r>
          </a:p>
          <a:p>
            <a:r>
              <a:rPr lang="en-US" dirty="0" smtClean="0"/>
              <a:t>The Servant Calls the Universe to Rejoice in His Mission (49:13)</a:t>
            </a:r>
          </a:p>
        </p:txBody>
      </p:sp>
      <p:sp>
        <p:nvSpPr>
          <p:cNvPr id="3" name="Title 2"/>
          <p:cNvSpPr>
            <a:spLocks noGrp="1"/>
          </p:cNvSpPr>
          <p:nvPr>
            <p:ph type="title"/>
          </p:nvPr>
        </p:nvSpPr>
        <p:spPr>
          <a:xfrm>
            <a:off x="628650" y="365127"/>
            <a:ext cx="7886700" cy="1246390"/>
          </a:xfrm>
          <a:solidFill>
            <a:schemeClr val="accent5"/>
          </a:solidFill>
          <a:ln>
            <a:solidFill>
              <a:schemeClr val="accent5"/>
            </a:solidFill>
          </a:ln>
        </p:spPr>
        <p:txBody>
          <a:bodyPr>
            <a:noAutofit/>
          </a:bodyPr>
          <a:lstStyle/>
          <a:p>
            <a:r>
              <a:rPr lang="en-US" dirty="0" smtClean="0"/>
              <a:t>Isaiah 49:1–13 Celebrate the Servant’s Saving Mission</a:t>
            </a:r>
            <a:endParaRPr lang="en-US" dirty="0"/>
          </a:p>
        </p:txBody>
      </p:sp>
    </p:spTree>
    <p:extLst>
      <p:ext uri="{BB962C8B-B14F-4D97-AF65-F5344CB8AC3E}">
        <p14:creationId xmlns:p14="http://schemas.microsoft.com/office/powerpoint/2010/main" val="216811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94647"/>
            <a:ext cx="7886699" cy="5563354"/>
          </a:xfrm>
        </p:spPr>
        <p:txBody>
          <a:bodyPr/>
          <a:lstStyle/>
          <a:p>
            <a:pPr marL="344488" lvl="1" indent="-344488">
              <a:spcBef>
                <a:spcPts val="750"/>
              </a:spcBef>
              <a:buSzPct val="125000"/>
              <a:buFont typeface="Wingdings" charset="2"/>
              <a:buChar char="§"/>
            </a:pPr>
            <a:r>
              <a:rPr lang="en-US" dirty="0" smtClean="0"/>
              <a:t>Zion’s Fear that Yahweh Has Forgotten Her (49:14)</a:t>
            </a:r>
          </a:p>
          <a:p>
            <a:pPr marL="344488" lvl="1" indent="-344488">
              <a:spcBef>
                <a:spcPts val="750"/>
              </a:spcBef>
              <a:buSzPct val="125000"/>
              <a:buFont typeface="Wingdings" charset="2"/>
              <a:buChar char="§"/>
            </a:pPr>
            <a:r>
              <a:rPr lang="en-US" dirty="0" smtClean="0"/>
              <a:t>Yahweh’s Assurance that He Has Not Forgotten Zion (49:15–26)</a:t>
            </a:r>
          </a:p>
          <a:p>
            <a:pPr marL="688975" lvl="2">
              <a:spcBef>
                <a:spcPts val="750"/>
              </a:spcBef>
              <a:buSzPct val="125000"/>
            </a:pPr>
            <a:r>
              <a:rPr lang="en-US" dirty="0" smtClean="0"/>
              <a:t>Yahweh’s Claim that He Remembers Zion (49:15)</a:t>
            </a:r>
          </a:p>
          <a:p>
            <a:pPr marL="688975" lvl="2">
              <a:spcBef>
                <a:spcPts val="750"/>
              </a:spcBef>
              <a:buSzPct val="125000"/>
            </a:pPr>
            <a:r>
              <a:rPr lang="en-US" dirty="0" smtClean="0"/>
              <a:t>Yahweh’s Proof that He Remembers Zion (49:16–26)</a:t>
            </a:r>
          </a:p>
          <a:p>
            <a:pPr marL="1035050" lvl="3">
              <a:spcBef>
                <a:spcPts val="750"/>
              </a:spcBef>
              <a:buSzPct val="125000"/>
            </a:pPr>
            <a:r>
              <a:rPr lang="en-US" dirty="0" smtClean="0"/>
              <a:t>The Proof Itself: Yahweh’s Memorial (49:16–18d)</a:t>
            </a:r>
          </a:p>
          <a:p>
            <a:pPr marL="1035050" lvl="3">
              <a:spcBef>
                <a:spcPts val="750"/>
              </a:spcBef>
              <a:buSzPct val="125000"/>
            </a:pPr>
            <a:r>
              <a:rPr lang="en-US" dirty="0" smtClean="0"/>
              <a:t>The Implications of the Proof (49:18e–26)</a:t>
            </a:r>
          </a:p>
        </p:txBody>
      </p:sp>
      <p:sp>
        <p:nvSpPr>
          <p:cNvPr id="3" name="Title 2"/>
          <p:cNvSpPr>
            <a:spLocks noGrp="1"/>
          </p:cNvSpPr>
          <p:nvPr>
            <p:ph type="title"/>
          </p:nvPr>
        </p:nvSpPr>
        <p:spPr>
          <a:xfrm>
            <a:off x="628650" y="365126"/>
            <a:ext cx="7886700" cy="676023"/>
          </a:xfrm>
        </p:spPr>
        <p:txBody>
          <a:bodyPr>
            <a:normAutofit fontScale="90000"/>
          </a:bodyPr>
          <a:lstStyle/>
          <a:p>
            <a:r>
              <a:rPr lang="en-US" dirty="0" smtClean="0"/>
              <a:t>The Structure of Isaiah 49:14–26</a:t>
            </a:r>
            <a:endParaRPr lang="en-US" dirty="0"/>
          </a:p>
        </p:txBody>
      </p:sp>
    </p:spTree>
    <p:extLst>
      <p:ext uri="{BB962C8B-B14F-4D97-AF65-F5344CB8AC3E}">
        <p14:creationId xmlns:p14="http://schemas.microsoft.com/office/powerpoint/2010/main" val="195274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46907"/>
            <a:ext cx="7886699" cy="5011093"/>
          </a:xfrm>
        </p:spPr>
        <p:txBody>
          <a:bodyPr>
            <a:normAutofit fontScale="92500" lnSpcReduction="10000"/>
          </a:bodyPr>
          <a:lstStyle/>
          <a:p>
            <a:r>
              <a:rPr lang="en-US" dirty="0" smtClean="0"/>
              <a:t>Recalling Zion’s Filth:</a:t>
            </a:r>
          </a:p>
          <a:p>
            <a:pPr lvl="1"/>
            <a:r>
              <a:rPr lang="en-US" sz="2600" b="0" u="sng" dirty="0" smtClean="0">
                <a:solidFill>
                  <a:schemeClr val="tx1">
                    <a:lumMod val="75000"/>
                    <a:lumOff val="25000"/>
                  </a:schemeClr>
                </a:solidFill>
              </a:rPr>
              <a:t>Isa 1:4–8</a:t>
            </a:r>
            <a:r>
              <a:rPr lang="en-US" sz="2600" b="0" dirty="0" smtClean="0">
                <a:solidFill>
                  <a:schemeClr val="tx1">
                    <a:lumMod val="75000"/>
                    <a:lumOff val="25000"/>
                  </a:schemeClr>
                </a:solidFill>
              </a:rPr>
              <a:t>. </a:t>
            </a:r>
            <a:r>
              <a:rPr lang="en-US" sz="2600" b="0" dirty="0">
                <a:solidFill>
                  <a:schemeClr val="tx1">
                    <a:lumMod val="75000"/>
                    <a:lumOff val="25000"/>
                  </a:schemeClr>
                </a:solidFill>
              </a:rPr>
              <a:t> </a:t>
            </a:r>
            <a:r>
              <a:rPr lang="en-US" sz="2600" b="0" dirty="0" smtClean="0">
                <a:solidFill>
                  <a:schemeClr val="tx1">
                    <a:lumMod val="75000"/>
                    <a:lumOff val="25000"/>
                  </a:schemeClr>
                </a:solidFill>
              </a:rPr>
              <a:t>Ah</a:t>
            </a:r>
            <a:r>
              <a:rPr lang="en-US" sz="2600" b="0" dirty="0">
                <a:solidFill>
                  <a:schemeClr val="tx1">
                    <a:lumMod val="75000"/>
                    <a:lumOff val="25000"/>
                  </a:schemeClr>
                </a:solidFill>
              </a:rPr>
              <a:t>, sinful nation, a people laden with iniquity, offspring of evildoers, children who deal corruptly! They have forsaken the LORD, they have despised the Holy One of Israel, they are utterly estranged. </a:t>
            </a:r>
            <a:r>
              <a:rPr lang="en-US" sz="2600" b="0" baseline="30000" dirty="0" smtClean="0">
                <a:solidFill>
                  <a:schemeClr val="tx1">
                    <a:lumMod val="75000"/>
                    <a:lumOff val="25000"/>
                  </a:schemeClr>
                </a:solidFill>
              </a:rPr>
              <a:t>5</a:t>
            </a:r>
            <a:r>
              <a:rPr lang="en-US" sz="2600" b="0" dirty="0" smtClean="0">
                <a:solidFill>
                  <a:schemeClr val="tx1">
                    <a:lumMod val="75000"/>
                    <a:lumOff val="25000"/>
                  </a:schemeClr>
                </a:solidFill>
              </a:rPr>
              <a:t> </a:t>
            </a:r>
            <a:r>
              <a:rPr lang="en-US" sz="2600" b="0" dirty="0">
                <a:solidFill>
                  <a:schemeClr val="tx1">
                    <a:lumMod val="75000"/>
                    <a:lumOff val="25000"/>
                  </a:schemeClr>
                </a:solidFill>
              </a:rPr>
              <a:t>Why will you still be struck down? Why will you continue to rebel? The whole head is sick, and the whole heart faint. </a:t>
            </a:r>
            <a:r>
              <a:rPr lang="en-US" sz="2600" b="0" baseline="30000" dirty="0" smtClean="0">
                <a:solidFill>
                  <a:schemeClr val="tx1">
                    <a:lumMod val="75000"/>
                    <a:lumOff val="25000"/>
                  </a:schemeClr>
                </a:solidFill>
              </a:rPr>
              <a:t>6</a:t>
            </a:r>
            <a:r>
              <a:rPr lang="en-US" sz="2600" b="0" dirty="0" smtClean="0">
                <a:solidFill>
                  <a:schemeClr val="tx1">
                    <a:lumMod val="75000"/>
                    <a:lumOff val="25000"/>
                  </a:schemeClr>
                </a:solidFill>
              </a:rPr>
              <a:t> </a:t>
            </a:r>
            <a:r>
              <a:rPr lang="en-US" sz="2600" b="0" dirty="0">
                <a:solidFill>
                  <a:schemeClr val="tx1">
                    <a:lumMod val="75000"/>
                    <a:lumOff val="25000"/>
                  </a:schemeClr>
                </a:solidFill>
              </a:rPr>
              <a:t>From the sole of the foot even to the head, there is no soundness in it, but bruises and sores and raw wounds; they are not pressed out or bound up or softened with oil. </a:t>
            </a:r>
            <a:r>
              <a:rPr lang="en-US" sz="2600" b="0" baseline="30000" dirty="0" smtClean="0">
                <a:solidFill>
                  <a:schemeClr val="tx1">
                    <a:lumMod val="75000"/>
                    <a:lumOff val="25000"/>
                  </a:schemeClr>
                </a:solidFill>
              </a:rPr>
              <a:t>7</a:t>
            </a:r>
            <a:r>
              <a:rPr lang="en-US" sz="2600" b="0" dirty="0" smtClean="0">
                <a:solidFill>
                  <a:schemeClr val="tx1">
                    <a:lumMod val="75000"/>
                    <a:lumOff val="25000"/>
                  </a:schemeClr>
                </a:solidFill>
              </a:rPr>
              <a:t> </a:t>
            </a:r>
            <a:r>
              <a:rPr lang="en-US" sz="2600" b="0" dirty="0">
                <a:solidFill>
                  <a:schemeClr val="tx1">
                    <a:lumMod val="75000"/>
                    <a:lumOff val="25000"/>
                  </a:schemeClr>
                </a:solidFill>
              </a:rPr>
              <a:t>Your country lies desolate; your cities are burned with fire; in your very presence foreigners devour your land; it is desolate, as overthrown by foreigners. </a:t>
            </a:r>
            <a:r>
              <a:rPr lang="en-US" sz="2600" b="0" baseline="30000" dirty="0" smtClean="0">
                <a:solidFill>
                  <a:schemeClr val="tx1">
                    <a:lumMod val="75000"/>
                    <a:lumOff val="25000"/>
                  </a:schemeClr>
                </a:solidFill>
              </a:rPr>
              <a:t>8</a:t>
            </a:r>
            <a:r>
              <a:rPr lang="en-US" sz="2600" b="0" dirty="0" smtClean="0">
                <a:solidFill>
                  <a:schemeClr val="tx1">
                    <a:lumMod val="75000"/>
                    <a:lumOff val="25000"/>
                  </a:schemeClr>
                </a:solidFill>
              </a:rPr>
              <a:t> </a:t>
            </a:r>
            <a:r>
              <a:rPr lang="en-US" sz="2600" b="0" dirty="0">
                <a:solidFill>
                  <a:schemeClr val="tx1">
                    <a:lumMod val="75000"/>
                    <a:lumOff val="25000"/>
                  </a:schemeClr>
                </a:solidFill>
              </a:rPr>
              <a:t>And the daughter of Zion is left like a booth in a vineyard, like a lodge in a cucumber field, like a besieged city.</a:t>
            </a:r>
          </a:p>
        </p:txBody>
      </p:sp>
      <p:sp>
        <p:nvSpPr>
          <p:cNvPr id="3" name="Title 2"/>
          <p:cNvSpPr>
            <a:spLocks noGrp="1"/>
          </p:cNvSpPr>
          <p:nvPr>
            <p:ph type="title"/>
          </p:nvPr>
        </p:nvSpPr>
        <p:spPr>
          <a:xfrm>
            <a:off x="628650" y="365126"/>
            <a:ext cx="7886700" cy="1192070"/>
          </a:xfrm>
        </p:spPr>
        <p:txBody>
          <a:bodyPr>
            <a:normAutofit fontScale="90000"/>
          </a:bodyPr>
          <a:lstStyle/>
          <a:p>
            <a:r>
              <a:rPr lang="en-US" dirty="0" smtClean="0"/>
              <a:t>Zion’s Fear that Yahweh Has Forgotten Her (49:14)</a:t>
            </a:r>
            <a:endParaRPr lang="en-US" dirty="0"/>
          </a:p>
        </p:txBody>
      </p:sp>
    </p:spTree>
    <p:extLst>
      <p:ext uri="{BB962C8B-B14F-4D97-AF65-F5344CB8AC3E}">
        <p14:creationId xmlns:p14="http://schemas.microsoft.com/office/powerpoint/2010/main" val="15205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1193"/>
            <a:ext cx="7886699" cy="6486808"/>
          </a:xfrm>
        </p:spPr>
        <p:txBody>
          <a:bodyPr>
            <a:normAutofit/>
          </a:bodyPr>
          <a:lstStyle/>
          <a:p>
            <a:pPr lvl="1"/>
            <a:r>
              <a:rPr lang="en-US" b="0" u="sng" dirty="0" smtClean="0">
                <a:solidFill>
                  <a:schemeClr val="tx1">
                    <a:lumMod val="75000"/>
                    <a:lumOff val="25000"/>
                  </a:schemeClr>
                </a:solidFill>
              </a:rPr>
              <a:t>Isa </a:t>
            </a:r>
            <a:r>
              <a:rPr lang="en-US" b="0" u="sng" dirty="0">
                <a:solidFill>
                  <a:schemeClr val="tx1">
                    <a:lumMod val="75000"/>
                    <a:lumOff val="25000"/>
                  </a:schemeClr>
                </a:solidFill>
              </a:rPr>
              <a:t>3:16–17</a:t>
            </a:r>
            <a:r>
              <a:rPr lang="en-US" b="0" dirty="0">
                <a:solidFill>
                  <a:schemeClr val="tx1">
                    <a:lumMod val="75000"/>
                    <a:lumOff val="25000"/>
                  </a:schemeClr>
                </a:solidFill>
              </a:rPr>
              <a:t>. The LORD said: Because the daughters of Zion are haughty and walk with outstretched necks, glancing wantonly with their eyes, mincing along as they go, tinkling with their feet, </a:t>
            </a:r>
            <a:r>
              <a:rPr lang="en-US" b="0" baseline="30000" dirty="0">
                <a:solidFill>
                  <a:schemeClr val="tx1">
                    <a:lumMod val="75000"/>
                    <a:lumOff val="25000"/>
                  </a:schemeClr>
                </a:solidFill>
              </a:rPr>
              <a:t>17</a:t>
            </a:r>
            <a:r>
              <a:rPr lang="en-US" b="0" dirty="0">
                <a:solidFill>
                  <a:schemeClr val="tx1">
                    <a:lumMod val="75000"/>
                    <a:lumOff val="25000"/>
                  </a:schemeClr>
                </a:solidFill>
              </a:rPr>
              <a:t> therefore the Lord will strike with a scab the heads of the daughters of Zion, and the LORD will lay bare their secret parts</a:t>
            </a:r>
            <a:r>
              <a:rPr lang="en-US" b="0" dirty="0" smtClean="0">
                <a:solidFill>
                  <a:schemeClr val="tx1">
                    <a:lumMod val="75000"/>
                    <a:lumOff val="25000"/>
                  </a:schemeClr>
                </a:solidFill>
              </a:rPr>
              <a:t>.</a:t>
            </a:r>
            <a:endParaRPr lang="en-US" b="0" dirty="0">
              <a:solidFill>
                <a:schemeClr val="tx1">
                  <a:lumMod val="75000"/>
                  <a:lumOff val="25000"/>
                </a:schemeClr>
              </a:solidFill>
            </a:endParaRPr>
          </a:p>
        </p:txBody>
      </p:sp>
    </p:spTree>
    <p:extLst>
      <p:ext uri="{BB962C8B-B14F-4D97-AF65-F5344CB8AC3E}">
        <p14:creationId xmlns:p14="http://schemas.microsoft.com/office/powerpoint/2010/main" val="24306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846907"/>
            <a:ext cx="7886699" cy="5011093"/>
          </a:xfrm>
        </p:spPr>
        <p:txBody>
          <a:bodyPr>
            <a:normAutofit/>
          </a:bodyPr>
          <a:lstStyle/>
          <a:p>
            <a:r>
              <a:rPr lang="en-US" dirty="0" smtClean="0"/>
              <a:t>Yahweh’s Claim that He Remembers Zion (49:15)</a:t>
            </a:r>
          </a:p>
          <a:p>
            <a:pPr lvl="1"/>
            <a:r>
              <a:rPr lang="en-US" u="sng" dirty="0"/>
              <a:t>Isa 1:27</a:t>
            </a:r>
            <a:r>
              <a:rPr lang="en-US" dirty="0"/>
              <a:t>. Zion shall be redeemed by justice, and those in her who repent, by righteousness</a:t>
            </a:r>
            <a:r>
              <a:rPr lang="en-US" dirty="0" smtClean="0"/>
              <a:t>.</a:t>
            </a:r>
          </a:p>
          <a:p>
            <a:pPr lvl="1"/>
            <a:r>
              <a:rPr lang="en-US" b="1" dirty="0" smtClean="0"/>
              <a:t>In Isaiah, Zion is Yahweh’s bride. </a:t>
            </a:r>
            <a:r>
              <a:rPr lang="en-US" u="sng" dirty="0" smtClean="0"/>
              <a:t>Isa 54:5</a:t>
            </a:r>
            <a:r>
              <a:rPr lang="en-US" dirty="0" smtClean="0"/>
              <a:t>. For your [fs] Maker is your [fs] husband, the LORD of hosts is his name; and the Holy One of Israel is your [fs] Redeemer, the God of the whole earth he is called. </a:t>
            </a:r>
            <a:endParaRPr lang="en-US" dirty="0"/>
          </a:p>
        </p:txBody>
      </p:sp>
      <p:sp>
        <p:nvSpPr>
          <p:cNvPr id="3" name="Title 2"/>
          <p:cNvSpPr>
            <a:spLocks noGrp="1"/>
          </p:cNvSpPr>
          <p:nvPr>
            <p:ph type="title"/>
          </p:nvPr>
        </p:nvSpPr>
        <p:spPr>
          <a:xfrm>
            <a:off x="628650" y="365126"/>
            <a:ext cx="7886700" cy="1192070"/>
          </a:xfrm>
        </p:spPr>
        <p:txBody>
          <a:bodyPr>
            <a:normAutofit fontScale="90000"/>
          </a:bodyPr>
          <a:lstStyle/>
          <a:p>
            <a:r>
              <a:rPr lang="en-US" dirty="0" smtClean="0"/>
              <a:t>Yahweh’s Assurance that He Has Not Forgotten Zion (49:15–26)</a:t>
            </a:r>
            <a:endParaRPr lang="en-US" dirty="0"/>
          </a:p>
        </p:txBody>
      </p:sp>
    </p:spTree>
    <p:extLst>
      <p:ext uri="{BB962C8B-B14F-4D97-AF65-F5344CB8AC3E}">
        <p14:creationId xmlns:p14="http://schemas.microsoft.com/office/powerpoint/2010/main" val="8304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1" end="1"/>
                                            </p:txEl>
                                          </p:spTgt>
                                        </p:tgtEl>
                                        <p:attrNameLst>
                                          <p:attrName>style.opacity</p:attrName>
                                        </p:attrNameLst>
                                      </p:cBhvr>
                                      <p:to>
                                        <p:strVal val="0.5"/>
                                      </p:to>
                                    </p:set>
                                    <p:animEffect filter="image" prLst="opacity: 0.5">
                                      <p:cBhvr rctx="IE">
                                        <p:cTn id="13" dur="indefinite"/>
                                        <p:tgtEl>
                                          <p:spTgt spid="2">
                                            <p:txEl>
                                              <p:pRg st="1" end="1"/>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r>
              <a:rPr lang="en-US" dirty="0" smtClean="0"/>
              <a:t>Yahweh’s Proof that He Remembers Zion (49:16–26)</a:t>
            </a:r>
          </a:p>
          <a:p>
            <a:pPr lvl="1"/>
            <a:r>
              <a:rPr lang="en-US" b="1" dirty="0" smtClean="0"/>
              <a:t>The Proof Itself: Yahweh’s Memorialized Purpose (49:16–18)</a:t>
            </a:r>
          </a:p>
          <a:p>
            <a:pPr lvl="2"/>
            <a:r>
              <a:rPr lang="en-US" dirty="0" smtClean="0"/>
              <a:t>The location of the memorial (16a; cf. </a:t>
            </a:r>
            <a:r>
              <a:rPr lang="en-US" dirty="0" err="1" smtClean="0"/>
              <a:t>Deut</a:t>
            </a:r>
            <a:r>
              <a:rPr lang="en-US" dirty="0" smtClean="0"/>
              <a:t> 6:8; Rev 13:16 and 14:1)</a:t>
            </a:r>
          </a:p>
          <a:p>
            <a:pPr lvl="2"/>
            <a:r>
              <a:rPr lang="en-US" dirty="0" smtClean="0"/>
              <a:t>The nature of the memorial (16b–18)</a:t>
            </a:r>
          </a:p>
          <a:p>
            <a:pPr lvl="3"/>
            <a:r>
              <a:rPr lang="en-US" dirty="0" smtClean="0"/>
              <a:t>Its description as if accomplished (16b–17)</a:t>
            </a:r>
          </a:p>
          <a:p>
            <a:pPr lvl="4"/>
            <a:r>
              <a:rPr lang="en-US" dirty="0" smtClean="0"/>
              <a:t>A vision of rebuilt walls (security) (16b)</a:t>
            </a:r>
          </a:p>
          <a:p>
            <a:pPr lvl="4"/>
            <a:r>
              <a:rPr lang="en-US" dirty="0" smtClean="0"/>
              <a:t>A vision of ingathering (family reunion) (17a)</a:t>
            </a:r>
          </a:p>
          <a:p>
            <a:pPr lvl="4"/>
            <a:r>
              <a:rPr lang="en-US" dirty="0" smtClean="0"/>
              <a:t>A vision of punishment (peace) (17b)</a:t>
            </a:r>
          </a:p>
          <a:p>
            <a:pPr lvl="3"/>
            <a:r>
              <a:rPr lang="en-US" dirty="0" smtClean="0"/>
              <a:t>A call to see it (18)</a:t>
            </a:r>
          </a:p>
        </p:txBody>
      </p:sp>
    </p:spTree>
    <p:extLst>
      <p:ext uri="{BB962C8B-B14F-4D97-AF65-F5344CB8AC3E}">
        <p14:creationId xmlns:p14="http://schemas.microsoft.com/office/powerpoint/2010/main" val="34064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mph" presetSubtype="0" grpId="1" nodeType="clickEffect">
                                  <p:stCondLst>
                                    <p:cond delay="0"/>
                                  </p:stCondLst>
                                  <p:childTnLst>
                                    <p:set>
                                      <p:cBhvr rctx="PPT">
                                        <p:cTn id="12" dur="indefinite"/>
                                        <p:tgtEl>
                                          <p:spTgt spid="2">
                                            <p:txEl>
                                              <p:pRg st="2" end="2"/>
                                            </p:txEl>
                                          </p:spTgt>
                                        </p:tgtEl>
                                        <p:attrNameLst>
                                          <p:attrName>style.opacity</p:attrName>
                                        </p:attrNameLst>
                                      </p:cBhvr>
                                      <p:to>
                                        <p:strVal val="0.5"/>
                                      </p:to>
                                    </p:set>
                                    <p:animEffect filter="image" prLst="opacity: 0.5">
                                      <p:cBhvr rctx="IE">
                                        <p:cTn id="13" dur="indefinite"/>
                                        <p:tgtEl>
                                          <p:spTgt spid="2">
                                            <p:txEl>
                                              <p:pRg st="2" end="2"/>
                                            </p:txEl>
                                          </p:spTgt>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2" grpId="1"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1"/>
            <a:r>
              <a:rPr lang="en-US" b="1" dirty="0" smtClean="0"/>
              <a:t>The Implications of the Proof (49:18e–26)</a:t>
            </a:r>
          </a:p>
          <a:p>
            <a:pPr lvl="2"/>
            <a:r>
              <a:rPr lang="en-US" dirty="0" smtClean="0"/>
              <a:t>The </a:t>
            </a:r>
            <a:r>
              <a:rPr lang="en-US" dirty="0"/>
              <a:t>Promise of </a:t>
            </a:r>
            <a:r>
              <a:rPr lang="en-US" dirty="0" smtClean="0"/>
              <a:t>Beauty and Growth </a:t>
            </a:r>
            <a:r>
              <a:rPr lang="en-US" dirty="0"/>
              <a:t>(</a:t>
            </a:r>
            <a:r>
              <a:rPr lang="en-US" dirty="0" smtClean="0"/>
              <a:t>49:18e–20)</a:t>
            </a:r>
          </a:p>
          <a:p>
            <a:pPr lvl="3"/>
            <a:r>
              <a:rPr lang="en-US" dirty="0" smtClean="0"/>
              <a:t>The adorning of a bride (18e–g)</a:t>
            </a:r>
            <a:endParaRPr lang="en-US" dirty="0"/>
          </a:p>
          <a:p>
            <a:pPr lvl="4"/>
            <a:r>
              <a:rPr lang="en-US" u="sng" dirty="0" smtClean="0"/>
              <a:t>Rev 21:9–10</a:t>
            </a:r>
            <a:r>
              <a:rPr lang="en-US" dirty="0" smtClean="0"/>
              <a:t>. Then </a:t>
            </a:r>
            <a:r>
              <a:rPr lang="en-US" dirty="0"/>
              <a:t>came one of the seven angels who had the seven bowls full of the seven last plagues and spoke to me, saying, “Come, I will show you the Bride, the wife of the Lamb.” </a:t>
            </a:r>
            <a:r>
              <a:rPr lang="en-US" baseline="30000" dirty="0" smtClean="0"/>
              <a:t>10</a:t>
            </a:r>
            <a:r>
              <a:rPr lang="en-US" dirty="0" smtClean="0"/>
              <a:t> </a:t>
            </a:r>
            <a:r>
              <a:rPr lang="en-US" dirty="0"/>
              <a:t>And he carried me away in the Spirit to a great, high mountain, and showed me the holy city Jerusalem coming down out of heaven from God</a:t>
            </a:r>
            <a:r>
              <a:rPr lang="en-US" dirty="0" smtClean="0"/>
              <a:t>, </a:t>
            </a:r>
            <a:r>
              <a:rPr lang="en-US" baseline="30000" dirty="0" smtClean="0"/>
              <a:t>11</a:t>
            </a:r>
            <a:r>
              <a:rPr lang="en-US" dirty="0" smtClean="0"/>
              <a:t> having the glory of God, its radiance like a most rare jewel, like a jasper, clear as crystal.</a:t>
            </a:r>
            <a:endParaRPr lang="en-US" dirty="0"/>
          </a:p>
          <a:p>
            <a:pPr lvl="4"/>
            <a:endParaRPr lang="en-US" dirty="0" smtClean="0"/>
          </a:p>
        </p:txBody>
      </p:sp>
    </p:spTree>
    <p:extLst>
      <p:ext uri="{BB962C8B-B14F-4D97-AF65-F5344CB8AC3E}">
        <p14:creationId xmlns:p14="http://schemas.microsoft.com/office/powerpoint/2010/main" val="82714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fontScale="92500" lnSpcReduction="10000"/>
          </a:bodyPr>
          <a:lstStyle/>
          <a:p>
            <a:pPr lvl="3"/>
            <a:r>
              <a:rPr lang="en-US" dirty="0" smtClean="0"/>
              <a:t>The increase and expansion (19–20)</a:t>
            </a:r>
          </a:p>
          <a:p>
            <a:pPr lvl="4"/>
            <a:r>
              <a:rPr lang="en-US" u="sng" dirty="0" smtClean="0"/>
              <a:t>Isa 54:1–3</a:t>
            </a:r>
            <a:r>
              <a:rPr lang="en-US" dirty="0" smtClean="0"/>
              <a:t>. “Sing</a:t>
            </a:r>
            <a:r>
              <a:rPr lang="en-US" dirty="0"/>
              <a:t>, O barren one, who did not bear; break forth into singing and cry aloud, you who have not been in labor! For the children of the desolate one will be more than the children of her who is married,” says the LORD. </a:t>
            </a:r>
            <a:r>
              <a:rPr lang="en-US" baseline="30000" dirty="0" smtClean="0"/>
              <a:t>2</a:t>
            </a:r>
            <a:r>
              <a:rPr lang="en-US" dirty="0" smtClean="0"/>
              <a:t> </a:t>
            </a:r>
            <a:r>
              <a:rPr lang="en-US" dirty="0"/>
              <a:t>“Enlarge the place of your tent, and let the curtains of your habitations be stretched out; do not hold back; lengthen your cords and strengthen your stakes. </a:t>
            </a:r>
            <a:r>
              <a:rPr lang="en-US" baseline="30000" dirty="0" smtClean="0"/>
              <a:t>3</a:t>
            </a:r>
            <a:r>
              <a:rPr lang="en-US" dirty="0" smtClean="0"/>
              <a:t> </a:t>
            </a:r>
            <a:r>
              <a:rPr lang="en-US" dirty="0"/>
              <a:t>For you will spread abroad to the right and to the left, and your offspring will possess the nations and will people the desolate cities</a:t>
            </a:r>
            <a:r>
              <a:rPr lang="en-US" dirty="0" smtClean="0"/>
              <a:t>.</a:t>
            </a:r>
          </a:p>
          <a:p>
            <a:pPr lvl="4"/>
            <a:r>
              <a:rPr lang="en-US" u="sng" dirty="0" smtClean="0"/>
              <a:t>Gal 5:25–28</a:t>
            </a:r>
            <a:r>
              <a:rPr lang="en-US" dirty="0" smtClean="0"/>
              <a:t>. Now </a:t>
            </a:r>
            <a:r>
              <a:rPr lang="en-US" dirty="0"/>
              <a:t>Hagar is Mount Sinai in Arabia; she corresponds to the present Jerusalem, for she is in slavery with her children. </a:t>
            </a:r>
            <a:r>
              <a:rPr lang="en-US" baseline="30000" dirty="0" smtClean="0"/>
              <a:t>26</a:t>
            </a:r>
            <a:r>
              <a:rPr lang="en-US" dirty="0" smtClean="0"/>
              <a:t> </a:t>
            </a:r>
            <a:r>
              <a:rPr lang="en-US" dirty="0"/>
              <a:t>But the Jerusalem above is free, and she is our mother. </a:t>
            </a:r>
            <a:r>
              <a:rPr lang="en-US" baseline="30000" dirty="0" smtClean="0"/>
              <a:t>27</a:t>
            </a:r>
            <a:r>
              <a:rPr lang="en-US" dirty="0" smtClean="0"/>
              <a:t> </a:t>
            </a:r>
            <a:r>
              <a:rPr lang="en-US" dirty="0"/>
              <a:t>For it is written, “Rejoice, O barren one who does not bear; break forth and cry aloud, you who are not in labor! For the children of the desolate one will be more than those of the one who has a husband.” </a:t>
            </a:r>
            <a:r>
              <a:rPr lang="en-US" baseline="30000" dirty="0" smtClean="0"/>
              <a:t>28</a:t>
            </a:r>
            <a:r>
              <a:rPr lang="en-US" dirty="0" smtClean="0"/>
              <a:t> </a:t>
            </a:r>
            <a:r>
              <a:rPr lang="en-US" dirty="0"/>
              <a:t>Now you, brothers, like Isaac, are children of promise</a:t>
            </a:r>
            <a:r>
              <a:rPr lang="en-US" dirty="0" smtClean="0"/>
              <a:t>.</a:t>
            </a:r>
            <a:endParaRPr lang="en-US" u="sng" dirty="0" smtClean="0"/>
          </a:p>
          <a:p>
            <a:pPr lvl="5"/>
            <a:endParaRPr lang="en-US" dirty="0"/>
          </a:p>
          <a:p>
            <a:pPr lvl="4"/>
            <a:endParaRPr lang="en-US" dirty="0" smtClean="0"/>
          </a:p>
        </p:txBody>
      </p:sp>
    </p:spTree>
    <p:extLst>
      <p:ext uri="{BB962C8B-B14F-4D97-AF65-F5344CB8AC3E}">
        <p14:creationId xmlns:p14="http://schemas.microsoft.com/office/powerpoint/2010/main" val="6636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fontScale="92500" lnSpcReduction="10000"/>
          </a:bodyPr>
          <a:lstStyle/>
          <a:p>
            <a:pPr lvl="3"/>
            <a:r>
              <a:rPr lang="en-US" dirty="0" smtClean="0"/>
              <a:t>The increase and expansion (19–20)</a:t>
            </a:r>
          </a:p>
          <a:p>
            <a:pPr lvl="4"/>
            <a:r>
              <a:rPr lang="en-US" u="sng" dirty="0" smtClean="0"/>
              <a:t>Isa 54:1–3</a:t>
            </a:r>
            <a:r>
              <a:rPr lang="en-US" dirty="0" smtClean="0"/>
              <a:t>. “Sing</a:t>
            </a:r>
            <a:r>
              <a:rPr lang="en-US" dirty="0"/>
              <a:t>, O barren one, who did not bear; break forth into singing and cry aloud, you who have not been in labor! For the children of the desolate one will be more than the children of her who is married,” says the LORD. </a:t>
            </a:r>
            <a:r>
              <a:rPr lang="en-US" baseline="30000" dirty="0" smtClean="0"/>
              <a:t>2</a:t>
            </a:r>
            <a:r>
              <a:rPr lang="en-US" dirty="0" smtClean="0"/>
              <a:t> </a:t>
            </a:r>
            <a:r>
              <a:rPr lang="en-US" dirty="0"/>
              <a:t>“Enlarge the place of your tent, and let the curtains of your habitations be stretched out; do not hold back; lengthen your cords and strengthen your stakes. </a:t>
            </a:r>
            <a:r>
              <a:rPr lang="en-US" baseline="30000" dirty="0" smtClean="0"/>
              <a:t>3</a:t>
            </a:r>
            <a:r>
              <a:rPr lang="en-US" dirty="0" smtClean="0"/>
              <a:t> </a:t>
            </a:r>
            <a:r>
              <a:rPr lang="en-US" dirty="0"/>
              <a:t>For you will spread abroad to the right and to the left, and </a:t>
            </a:r>
            <a:r>
              <a:rPr lang="en-US" b="1" u="sng" dirty="0"/>
              <a:t>your offspring will possess the nations</a:t>
            </a:r>
            <a:r>
              <a:rPr lang="en-US" dirty="0"/>
              <a:t> and will people the desolate cities</a:t>
            </a:r>
            <a:r>
              <a:rPr lang="en-US" dirty="0" smtClean="0"/>
              <a:t>.</a:t>
            </a:r>
          </a:p>
          <a:p>
            <a:pPr lvl="4"/>
            <a:r>
              <a:rPr lang="en-US" u="sng" dirty="0" smtClean="0"/>
              <a:t>Gal 5:25–28</a:t>
            </a:r>
            <a:r>
              <a:rPr lang="en-US" dirty="0" smtClean="0"/>
              <a:t>. Now </a:t>
            </a:r>
            <a:r>
              <a:rPr lang="en-US" dirty="0"/>
              <a:t>Hagar is Mount Sinai in Arabia; she corresponds to the present Jerusalem, for she is in slavery with her children. </a:t>
            </a:r>
            <a:r>
              <a:rPr lang="en-US" baseline="30000" dirty="0" smtClean="0"/>
              <a:t>26</a:t>
            </a:r>
            <a:r>
              <a:rPr lang="en-US" dirty="0" smtClean="0"/>
              <a:t> </a:t>
            </a:r>
            <a:r>
              <a:rPr lang="en-US" dirty="0"/>
              <a:t>But the Jerusalem above is free, and she is our mother. </a:t>
            </a:r>
            <a:r>
              <a:rPr lang="en-US" baseline="30000" dirty="0" smtClean="0"/>
              <a:t>27</a:t>
            </a:r>
            <a:r>
              <a:rPr lang="en-US" dirty="0" smtClean="0"/>
              <a:t> </a:t>
            </a:r>
            <a:r>
              <a:rPr lang="en-US" dirty="0"/>
              <a:t>For it is written, “Rejoice, O barren one who does not bear; break forth and cry aloud, you who are not in labor! For the children of the desolate one will be more than those of the one who has a husband.” </a:t>
            </a:r>
            <a:r>
              <a:rPr lang="en-US" baseline="30000" dirty="0" smtClean="0"/>
              <a:t>28</a:t>
            </a:r>
            <a:r>
              <a:rPr lang="en-US" dirty="0" smtClean="0"/>
              <a:t> </a:t>
            </a:r>
            <a:r>
              <a:rPr lang="en-US" dirty="0"/>
              <a:t>Now you, brothers, like Isaac, are children of promise</a:t>
            </a:r>
            <a:r>
              <a:rPr lang="en-US" dirty="0" smtClean="0"/>
              <a:t>.</a:t>
            </a:r>
            <a:endParaRPr lang="en-US" u="sng" dirty="0" smtClean="0"/>
          </a:p>
          <a:p>
            <a:pPr lvl="5"/>
            <a:endParaRPr lang="en-US" dirty="0"/>
          </a:p>
          <a:p>
            <a:pPr lvl="4"/>
            <a:endParaRPr lang="en-US" dirty="0" smtClean="0"/>
          </a:p>
        </p:txBody>
      </p:sp>
    </p:spTree>
    <p:extLst>
      <p:ext uri="{BB962C8B-B14F-4D97-AF65-F5344CB8AC3E}">
        <p14:creationId xmlns:p14="http://schemas.microsoft.com/office/powerpoint/2010/main" val="7854733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120224</TotalTime>
  <Words>1018</Words>
  <Application>Microsoft Macintosh PowerPoint</Application>
  <PresentationFormat>On-screen Show (4:3)</PresentationFormat>
  <Paragraphs>56</Paragraphs>
  <Slides>10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Wingdings</vt:lpstr>
      <vt:lpstr>Office Theme</vt:lpstr>
      <vt:lpstr>Celebrating the Servant-Savior</vt:lpstr>
      <vt:lpstr>Isaiah 49:1–13 Celebrate the Servant’s Saving Mission</vt:lpstr>
      <vt:lpstr>The Structure of Isaiah 49:14–26</vt:lpstr>
      <vt:lpstr>Zion’s Fear that Yahweh Has Forgotten Her (49:14)</vt:lpstr>
      <vt:lpstr>PowerPoint Presentation</vt:lpstr>
      <vt:lpstr>Yahweh’s Assurance that He Has Not Forgotten Zion (49:15–26)</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S. DeRouchie</cp:lastModifiedBy>
  <cp:revision>925</cp:revision>
  <dcterms:created xsi:type="dcterms:W3CDTF">2015-09-20T10:17:33Z</dcterms:created>
  <dcterms:modified xsi:type="dcterms:W3CDTF">2017-10-12T14:36:28Z</dcterms:modified>
</cp:coreProperties>
</file>