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9"/>
  </p:notesMasterIdLst>
  <p:sldIdLst>
    <p:sldId id="612" r:id="rId2"/>
    <p:sldId id="628" r:id="rId3"/>
    <p:sldId id="634" r:id="rId4"/>
    <p:sldId id="629" r:id="rId5"/>
    <p:sldId id="631" r:id="rId6"/>
    <p:sldId id="630" r:id="rId7"/>
    <p:sldId id="635" r:id="rId8"/>
    <p:sldId id="637" r:id="rId9"/>
    <p:sldId id="639" r:id="rId10"/>
    <p:sldId id="640" r:id="rId11"/>
    <p:sldId id="642" r:id="rId12"/>
    <p:sldId id="641" r:id="rId13"/>
    <p:sldId id="644" r:id="rId14"/>
    <p:sldId id="645" r:id="rId15"/>
    <p:sldId id="646" r:id="rId16"/>
    <p:sldId id="649" r:id="rId17"/>
    <p:sldId id="64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66"/>
    <p:restoredTop sz="92981"/>
  </p:normalViewPr>
  <p:slideViewPr>
    <p:cSldViewPr snapToGrid="0" snapToObjects="1">
      <p:cViewPr>
        <p:scale>
          <a:sx n="141" d="100"/>
          <a:sy n="141" d="100"/>
        </p:scale>
        <p:origin x="656" y="232"/>
      </p:cViewPr>
      <p:guideLst>
        <p:guide orient="horz" pos="2160"/>
        <p:guide pos="2880"/>
      </p:guideLst>
    </p:cSldViewPr>
  </p:slideViewPr>
  <p:notesTextViewPr>
    <p:cViewPr>
      <p:scale>
        <a:sx n="100" d="100"/>
        <a:sy n="100" d="100"/>
      </p:scale>
      <p:origin x="0" y="0"/>
    </p:cViewPr>
  </p:notesTextViewPr>
  <p:sorterViewPr>
    <p:cViewPr>
      <p:scale>
        <a:sx n="137" d="100"/>
        <a:sy n="137"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9/24/17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3056F3CF-DD11-2948-8740-1768DF17D4A6}" type="slidenum">
              <a:rPr lang="en-US" smtClean="0"/>
              <a:t>5</a:t>
            </a:fld>
            <a:endParaRPr lang="en-US"/>
          </a:p>
        </p:txBody>
      </p:sp>
    </p:spTree>
    <p:extLst>
      <p:ext uri="{BB962C8B-B14F-4D97-AF65-F5344CB8AC3E}">
        <p14:creationId xmlns:p14="http://schemas.microsoft.com/office/powerpoint/2010/main" val="542896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12</a:t>
            </a:fld>
            <a:endParaRPr lang="en-US"/>
          </a:p>
        </p:txBody>
      </p:sp>
    </p:spTree>
    <p:extLst>
      <p:ext uri="{BB962C8B-B14F-4D97-AF65-F5344CB8AC3E}">
        <p14:creationId xmlns:p14="http://schemas.microsoft.com/office/powerpoint/2010/main" val="269937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3056F3CF-DD11-2948-8740-1768DF17D4A6}" type="slidenum">
              <a:rPr lang="en-US" smtClean="0"/>
              <a:t>17</a:t>
            </a:fld>
            <a:endParaRPr lang="en-US"/>
          </a:p>
        </p:txBody>
      </p:sp>
    </p:spTree>
    <p:extLst>
      <p:ext uri="{BB962C8B-B14F-4D97-AF65-F5344CB8AC3E}">
        <p14:creationId xmlns:p14="http://schemas.microsoft.com/office/powerpoint/2010/main" val="814713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t>9/24/17</a:t>
            </a:fld>
            <a:endParaRPr lang="en-US" dirty="0"/>
          </a:p>
        </p:txBody>
      </p:sp>
      <p:sp>
        <p:nvSpPr>
          <p:cNvPr id="5" name="Footer Placeholder 4"/>
          <p:cNvSpPr>
            <a:spLocks noGrp="1"/>
          </p:cNvSpPr>
          <p:nvPr>
            <p:ph type="ftr" sz="quarter" idx="11"/>
          </p:nvPr>
        </p:nvSpPr>
        <p:spPr/>
        <p:txBody>
          <a:bodyPr/>
          <a:lstStyle/>
          <a:p>
            <a:r>
              <a:rPr lang="en-US"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9/24/17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9/24/17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t>9/24/17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t>9/24/17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t>9/24/17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9/24/17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9/24/17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9/24/17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9/24/17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9/24/17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sz="2400" dirty="0" smtClean="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588108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499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822960" y="286605"/>
            <a:ext cx="7543800" cy="1285718"/>
          </a:xfrm>
        </p:spPr>
        <p:txBody>
          <a:bodyPr/>
          <a:lstStyle/>
          <a:p>
            <a:r>
              <a:rPr lang="en-US" smtClean="0"/>
              <a:t>Click to edit Master title style</a:t>
            </a:r>
            <a:endParaRPr lang="en-US"/>
          </a:p>
        </p:txBody>
      </p:sp>
    </p:spTree>
    <p:extLst>
      <p:ext uri="{BB962C8B-B14F-4D97-AF65-F5344CB8AC3E}">
        <p14:creationId xmlns:p14="http://schemas.microsoft.com/office/powerpoint/2010/main" val="750440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9/24/17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smtClean="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smtClean="0">
                <a:solidFill>
                  <a:schemeClr val="bg1"/>
                </a:solidFill>
              </a:rPr>
              <a:t>Jason S. </a:t>
            </a:r>
            <a:r>
              <a:rPr lang="en-US" sz="2800" b="0" dirty="0" err="1" smtClean="0">
                <a:solidFill>
                  <a:schemeClr val="bg1"/>
                </a:solidFill>
              </a:rPr>
              <a:t>DeRouchie</a:t>
            </a:r>
            <a:r>
              <a:rPr lang="en-US" sz="2800" b="0" dirty="0" smtClean="0">
                <a:solidFill>
                  <a:schemeClr val="bg1"/>
                </a:solidFill>
              </a:rPr>
              <a:t>, PhD</a:t>
            </a:r>
          </a:p>
          <a:p>
            <a:pPr algn="l">
              <a:spcBef>
                <a:spcPts val="0"/>
              </a:spcBef>
            </a:pPr>
            <a:r>
              <a:rPr lang="en-US" sz="2400" b="0" dirty="0" smtClean="0">
                <a:solidFill>
                  <a:schemeClr val="bg1">
                    <a:lumMod val="85000"/>
                  </a:schemeClr>
                </a:solidFill>
              </a:rPr>
              <a:t>Professor of Old Testament and Biblical Theology</a:t>
            </a:r>
          </a:p>
          <a:p>
            <a:pPr algn="l">
              <a:spcBef>
                <a:spcPts val="0"/>
              </a:spcBef>
            </a:pPr>
            <a:r>
              <a:rPr lang="en-US" sz="2400" b="0" dirty="0" smtClean="0">
                <a:solidFill>
                  <a:schemeClr val="bg1">
                    <a:lumMod val="85000"/>
                  </a:schemeClr>
                </a:solidFill>
              </a:rPr>
              <a:t>Bethlehem College &amp; Seminary</a:t>
            </a:r>
          </a:p>
          <a:p>
            <a:pPr algn="l">
              <a:spcBef>
                <a:spcPts val="0"/>
              </a:spcBef>
            </a:pPr>
            <a:r>
              <a:rPr lang="en-US" sz="2400" b="0" dirty="0" err="1" smtClean="0">
                <a:solidFill>
                  <a:schemeClr val="bg1">
                    <a:lumMod val="85000"/>
                  </a:schemeClr>
                </a:solidFill>
              </a:rPr>
              <a:t>www.jasonderouchie.com</a:t>
            </a:r>
            <a:endParaRPr lang="en-US" sz="2400" b="0" dirty="0" smtClean="0">
              <a:solidFill>
                <a:schemeClr val="bg1">
                  <a:lumMod val="85000"/>
                </a:schemeClr>
              </a:solidFill>
            </a:endParaRPr>
          </a:p>
          <a:p>
            <a:pPr algn="l">
              <a:spcBef>
                <a:spcPts val="0"/>
              </a:spcBef>
            </a:pPr>
            <a:endParaRPr lang="en-US" sz="2400" b="0" dirty="0" smtClean="0">
              <a:solidFill>
                <a:schemeClr val="bg1">
                  <a:lumMod val="85000"/>
                </a:schemeClr>
              </a:solidFill>
            </a:endParaRPr>
          </a:p>
          <a:p>
            <a:pPr algn="l">
              <a:spcBef>
                <a:spcPts val="0"/>
              </a:spcBef>
            </a:pPr>
            <a:r>
              <a:rPr lang="en-US" sz="2400" b="0" dirty="0" smtClean="0">
                <a:solidFill>
                  <a:schemeClr val="bg1">
                    <a:lumMod val="85000"/>
                  </a:schemeClr>
                </a:solidFill>
              </a:rPr>
              <a:t>Bethlehem Baptist Church, 2017</a:t>
            </a:r>
            <a:endParaRPr lang="en-US" sz="2400" b="0" dirty="0">
              <a:solidFill>
                <a:schemeClr val="bg1">
                  <a:lumMod val="85000"/>
                </a:schemeClr>
              </a:solidFill>
            </a:endParaRP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238878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4488" lvl="1" indent="-344488">
              <a:spcBef>
                <a:spcPts val="750"/>
              </a:spcBef>
              <a:buSzPct val="125000"/>
              <a:buFont typeface="Wingdings" charset="2"/>
              <a:buChar char="§"/>
            </a:pPr>
            <a:r>
              <a:rPr lang="en-US" u="sng" dirty="0"/>
              <a:t>Rom 15:4</a:t>
            </a:r>
            <a:r>
              <a:rPr lang="en-US" dirty="0"/>
              <a:t>. For whatever was written in former days was written for our instruction, that through endurance and through the encouragement of the Scriptures we might have hope. (Cf. Ps 69:9)</a:t>
            </a:r>
          </a:p>
          <a:p>
            <a:pPr marL="344488" lvl="1" indent="-344488">
              <a:spcBef>
                <a:spcPts val="750"/>
              </a:spcBef>
              <a:buSzPct val="125000"/>
              <a:buFont typeface="Wingdings" charset="2"/>
              <a:buChar char="§"/>
            </a:pPr>
            <a:r>
              <a:rPr lang="en-US" u="sng" dirty="0"/>
              <a:t>1 </a:t>
            </a:r>
            <a:r>
              <a:rPr lang="en-US" u="sng" dirty="0" err="1"/>
              <a:t>Cor</a:t>
            </a:r>
            <a:r>
              <a:rPr lang="en-US" u="sng" dirty="0"/>
              <a:t> 10:11</a:t>
            </a:r>
            <a:r>
              <a:rPr lang="en-US" dirty="0"/>
              <a:t>. Now these things happened to them as an example, but they were written down for our instruction, on whom the end of the ages has come. </a:t>
            </a:r>
          </a:p>
          <a:p>
            <a:endParaRPr lang="en-US" dirty="0"/>
          </a:p>
        </p:txBody>
      </p:sp>
      <p:sp>
        <p:nvSpPr>
          <p:cNvPr id="3" name="Title 2"/>
          <p:cNvSpPr>
            <a:spLocks noGrp="1"/>
          </p:cNvSpPr>
          <p:nvPr>
            <p:ph type="title"/>
          </p:nvPr>
        </p:nvSpPr>
        <p:spPr/>
        <p:txBody>
          <a:bodyPr/>
          <a:lstStyle/>
          <a:p>
            <a:r>
              <a:rPr lang="en-US" dirty="0" smtClean="0"/>
              <a:t>The Old Testament Prophets Wrote for </a:t>
            </a:r>
            <a:r>
              <a:rPr lang="en-US" i="1" dirty="0" smtClean="0"/>
              <a:t>Our </a:t>
            </a:r>
            <a:r>
              <a:rPr lang="en-US" dirty="0" smtClean="0"/>
              <a:t>Instruction</a:t>
            </a:r>
            <a:endParaRPr lang="en-US" dirty="0"/>
          </a:p>
        </p:txBody>
      </p:sp>
    </p:spTree>
    <p:extLst>
      <p:ext uri="{BB962C8B-B14F-4D97-AF65-F5344CB8AC3E}">
        <p14:creationId xmlns:p14="http://schemas.microsoft.com/office/powerpoint/2010/main" val="1952748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0" end="0"/>
                                            </p:txEl>
                                          </p:spTgt>
                                        </p:tgtEl>
                                        <p:attrNameLst>
                                          <p:attrName>style.opacity</p:attrName>
                                        </p:attrNameLst>
                                      </p:cBhvr>
                                      <p:to>
                                        <p:strVal val="0.5"/>
                                      </p:to>
                                    </p:set>
                                    <p:animEffect filter="image" prLst="opacity: 0.5">
                                      <p:cBhvr rctx="IE">
                                        <p:cTn id="11" dur="indefinite"/>
                                        <p:tgtEl>
                                          <p:spTgt spid="2">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a:bodyPr>
          <a:lstStyle/>
          <a:p>
            <a:r>
              <a:rPr lang="en-US" sz="2800" b="0" u="sng" dirty="0">
                <a:solidFill>
                  <a:schemeClr val="tx1">
                    <a:lumMod val="75000"/>
                    <a:lumOff val="25000"/>
                  </a:schemeClr>
                </a:solidFill>
              </a:rPr>
              <a:t>1 Pet 1:10–12</a:t>
            </a:r>
            <a:r>
              <a:rPr lang="en-US" sz="2800" b="0" dirty="0">
                <a:solidFill>
                  <a:schemeClr val="tx1">
                    <a:lumMod val="75000"/>
                    <a:lumOff val="25000"/>
                  </a:schemeClr>
                </a:solidFill>
              </a:rPr>
              <a:t>. Concerning this salvation, the prophets who prophesied about the grace that was to be yours searched and inquired carefully, inquiring what person or time the Spirit of Christ in them was indicating when he predicted the sufferings of Christ and the subsequent glories. It was revealed to them that they were serving not themselves but you, in the things that have now been announced to you through those who preached the good news to you by the Holy Spirit sent from heaven, things into which angels long to look. </a:t>
            </a:r>
          </a:p>
        </p:txBody>
      </p:sp>
    </p:spTree>
    <p:extLst>
      <p:ext uri="{BB962C8B-B14F-4D97-AF65-F5344CB8AC3E}">
        <p14:creationId xmlns:p14="http://schemas.microsoft.com/office/powerpoint/2010/main" val="1385320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a:bodyPr>
          <a:lstStyle/>
          <a:p>
            <a:r>
              <a:rPr lang="en-US" sz="2800" b="0" u="sng" dirty="0">
                <a:solidFill>
                  <a:schemeClr val="tx1">
                    <a:lumMod val="75000"/>
                    <a:lumOff val="25000"/>
                  </a:schemeClr>
                </a:solidFill>
              </a:rPr>
              <a:t>1 Pet 1:10–12</a:t>
            </a:r>
            <a:r>
              <a:rPr lang="en-US" sz="2800" b="0" dirty="0">
                <a:solidFill>
                  <a:schemeClr val="tx1">
                    <a:lumMod val="75000"/>
                    <a:lumOff val="25000"/>
                  </a:schemeClr>
                </a:solidFill>
              </a:rPr>
              <a:t>. Concerning this salvation, the prophets who prophesied about the grace that was to be yours searched and inquired carefully, inquiring what person or time the Spirit of Christ in them was indicating when he predicted the sufferings of Christ and the subsequent glories. </a:t>
            </a:r>
            <a:r>
              <a:rPr lang="en-US" sz="2800" dirty="0"/>
              <a:t>It was revealed to them that they were serving not themselves but you</a:t>
            </a:r>
            <a:r>
              <a:rPr lang="en-US" sz="2800" b="0" dirty="0">
                <a:solidFill>
                  <a:schemeClr val="tx1">
                    <a:lumMod val="75000"/>
                    <a:lumOff val="25000"/>
                  </a:schemeClr>
                </a:solidFill>
              </a:rPr>
              <a:t>, in the things that have now been announced to you through those who preached the good news to you by the Holy Spirit sent from heaven, things into which angels long to look. </a:t>
            </a:r>
          </a:p>
        </p:txBody>
      </p:sp>
    </p:spTree>
    <p:extLst>
      <p:ext uri="{BB962C8B-B14F-4D97-AF65-F5344CB8AC3E}">
        <p14:creationId xmlns:p14="http://schemas.microsoft.com/office/powerpoint/2010/main" val="18533450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spiritual disability of Isaiah’s contemporaries:</a:t>
            </a:r>
          </a:p>
          <a:p>
            <a:pPr lvl="1"/>
            <a:r>
              <a:rPr lang="en-US" u="sng" dirty="0" smtClean="0"/>
              <a:t>Isa 42:20</a:t>
            </a:r>
            <a:r>
              <a:rPr lang="en-US" dirty="0" smtClean="0"/>
              <a:t>. </a:t>
            </a:r>
            <a:r>
              <a:rPr lang="en-US" dirty="0"/>
              <a:t>He sees many things, but does not observe them; his ears are open, but he does not hear. </a:t>
            </a:r>
            <a:endParaRPr lang="en-US" dirty="0" smtClean="0"/>
          </a:p>
          <a:p>
            <a:pPr lvl="1"/>
            <a:r>
              <a:rPr lang="en-US" u="sng" dirty="0" smtClean="0"/>
              <a:t>Isa 43:8</a:t>
            </a:r>
            <a:r>
              <a:rPr lang="en-US" dirty="0" smtClean="0"/>
              <a:t>. </a:t>
            </a:r>
            <a:r>
              <a:rPr lang="en-US" dirty="0"/>
              <a:t>Bring out the people who are blind, yet have eyes, who are deaf, yet have ears! </a:t>
            </a:r>
            <a:endParaRPr lang="en-US" dirty="0" smtClean="0"/>
          </a:p>
          <a:p>
            <a:pPr lvl="1"/>
            <a:r>
              <a:rPr lang="en-US" u="sng" dirty="0" smtClean="0"/>
              <a:t>Isa 44:18</a:t>
            </a:r>
            <a:r>
              <a:rPr lang="en-US" dirty="0" smtClean="0"/>
              <a:t>. </a:t>
            </a:r>
            <a:r>
              <a:rPr lang="en-US" dirty="0"/>
              <a:t>They know not, nor do they discern, for he has shut their eyes, so that they cannot see, and their hearts, so that they cannot understand.</a:t>
            </a:r>
          </a:p>
        </p:txBody>
      </p:sp>
      <p:sp>
        <p:nvSpPr>
          <p:cNvPr id="3" name="Title 2"/>
          <p:cNvSpPr>
            <a:spLocks noGrp="1"/>
          </p:cNvSpPr>
          <p:nvPr>
            <p:ph type="title"/>
          </p:nvPr>
        </p:nvSpPr>
        <p:spPr/>
        <p:txBody>
          <a:bodyPr>
            <a:normAutofit/>
          </a:bodyPr>
          <a:lstStyle/>
          <a:p>
            <a:r>
              <a:rPr lang="en-US" dirty="0" smtClean="0"/>
              <a:t>Isaiah’s Book Was for Us, </a:t>
            </a:r>
            <a:r>
              <a:rPr lang="en-US" i="1" dirty="0" smtClean="0"/>
              <a:t>Not</a:t>
            </a:r>
            <a:r>
              <a:rPr lang="en-US" dirty="0" smtClean="0"/>
              <a:t> for His Contemporaries</a:t>
            </a:r>
            <a:endParaRPr lang="en-US" dirty="0"/>
          </a:p>
        </p:txBody>
      </p:sp>
    </p:spTree>
    <p:extLst>
      <p:ext uri="{BB962C8B-B14F-4D97-AF65-F5344CB8AC3E}">
        <p14:creationId xmlns:p14="http://schemas.microsoft.com/office/powerpoint/2010/main" val="181600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grpId="1" nodeType="clickEffect">
                                  <p:stCondLst>
                                    <p:cond delay="0"/>
                                  </p:stCondLst>
                                  <p:childTnLst>
                                    <p:set>
                                      <p:cBhvr rctx="PPT">
                                        <p:cTn id="12" dur="indefinite"/>
                                        <p:tgtEl>
                                          <p:spTgt spid="2">
                                            <p:txEl>
                                              <p:pRg st="1" end="1"/>
                                            </p:txEl>
                                          </p:spTgt>
                                        </p:tgtEl>
                                        <p:attrNameLst>
                                          <p:attrName>style.opacity</p:attrName>
                                        </p:attrNameLst>
                                      </p:cBhvr>
                                      <p:to>
                                        <p:strVal val="0.5"/>
                                      </p:to>
                                    </p:set>
                                    <p:animEffect filter="image" prLst="opacity: 0.5">
                                      <p:cBhvr rctx="IE">
                                        <p:cTn id="13" dur="indefinite"/>
                                        <p:tgtEl>
                                          <p:spTgt spid="2">
                                            <p:txEl>
                                              <p:pRg st="1" end="1"/>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mph" presetSubtype="0" grpId="1" nodeType="clickEffect">
                                  <p:stCondLst>
                                    <p:cond delay="0"/>
                                  </p:stCondLst>
                                  <p:childTnLst>
                                    <p:set>
                                      <p:cBhvr rctx="PPT">
                                        <p:cTn id="19" dur="indefinite"/>
                                        <p:tgtEl>
                                          <p:spTgt spid="2">
                                            <p:txEl>
                                              <p:pRg st="2" end="2"/>
                                            </p:txEl>
                                          </p:spTgt>
                                        </p:tgtEl>
                                        <p:attrNameLst>
                                          <p:attrName>style.opacity</p:attrName>
                                        </p:attrNameLst>
                                      </p:cBhvr>
                                      <p:to>
                                        <p:strVal val="0.5"/>
                                      </p:to>
                                    </p:set>
                                    <p:animEffect filter="image" prLst="opacity: 0.5">
                                      <p:cBhvr rctx="IE">
                                        <p:cTn id="20" dur="indefinite"/>
                                        <p:tgtEl>
                                          <p:spTgt spid="2">
                                            <p:txEl>
                                              <p:pRg st="2" end="2"/>
                                            </p:txEl>
                                          </p:spTgt>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a:bodyPr>
          <a:lstStyle/>
          <a:p>
            <a:r>
              <a:rPr lang="en-US" dirty="0" smtClean="0"/>
              <a:t>Isaiah’s mission of judgment:</a:t>
            </a:r>
          </a:p>
          <a:p>
            <a:pPr lvl="1"/>
            <a:r>
              <a:rPr lang="en-US" u="sng" dirty="0" smtClean="0"/>
              <a:t>Isa 6:9–10</a:t>
            </a:r>
            <a:r>
              <a:rPr lang="en-US" dirty="0" smtClean="0"/>
              <a:t>. </a:t>
            </a:r>
            <a:r>
              <a:rPr lang="en-US" dirty="0"/>
              <a:t> </a:t>
            </a:r>
            <a:r>
              <a:rPr lang="en-US" dirty="0" smtClean="0"/>
              <a:t>And [the LORD] said</a:t>
            </a:r>
            <a:r>
              <a:rPr lang="en-US" dirty="0"/>
              <a:t>, “Go, and say to this people: “‘Keep on hearing, but do not understand; keep on seeing, but do not perceive.’ </a:t>
            </a:r>
            <a:r>
              <a:rPr lang="en-US" baseline="30000" dirty="0" smtClean="0"/>
              <a:t>10</a:t>
            </a:r>
            <a:r>
              <a:rPr lang="en-US" dirty="0" smtClean="0"/>
              <a:t> </a:t>
            </a:r>
            <a:r>
              <a:rPr lang="en-US" dirty="0"/>
              <a:t>Make the heart of this people dull, and their ears heavy, and blind their eyes; lest they see with their eyes, and hear with their ears, and understand with their hearts, and turn and be healed</a:t>
            </a:r>
            <a:r>
              <a:rPr lang="en-US" dirty="0" smtClean="0"/>
              <a:t>.”</a:t>
            </a:r>
          </a:p>
          <a:p>
            <a:pPr lvl="1"/>
            <a:r>
              <a:rPr lang="en-US" u="sng" dirty="0" smtClean="0"/>
              <a:t>Mark 4:11–12</a:t>
            </a:r>
            <a:r>
              <a:rPr lang="en-US" dirty="0" smtClean="0"/>
              <a:t>. And [Jesus] said </a:t>
            </a:r>
            <a:r>
              <a:rPr lang="en-US" dirty="0"/>
              <a:t>to </a:t>
            </a:r>
            <a:r>
              <a:rPr lang="en-US" dirty="0" smtClean="0"/>
              <a:t>[his disciples], </a:t>
            </a:r>
            <a:r>
              <a:rPr lang="en-US" dirty="0"/>
              <a:t>“To you has been given the secret of the kingdom of God, but for those outside everything is in parables, </a:t>
            </a:r>
            <a:r>
              <a:rPr lang="en-US" baseline="30000" dirty="0" smtClean="0"/>
              <a:t>12</a:t>
            </a:r>
            <a:r>
              <a:rPr lang="en-US" dirty="0" smtClean="0"/>
              <a:t> </a:t>
            </a:r>
            <a:r>
              <a:rPr lang="en-US" dirty="0"/>
              <a:t>so that “‘they may indeed see but not perceive, and may indeed hear but not understand, lest they should turn and be forgiven</a:t>
            </a:r>
            <a:r>
              <a:rPr lang="en-US" dirty="0" smtClean="0"/>
              <a:t>.’”</a:t>
            </a:r>
            <a:endParaRPr lang="en-US" dirty="0"/>
          </a:p>
        </p:txBody>
      </p:sp>
    </p:spTree>
    <p:extLst>
      <p:ext uri="{BB962C8B-B14F-4D97-AF65-F5344CB8AC3E}">
        <p14:creationId xmlns:p14="http://schemas.microsoft.com/office/powerpoint/2010/main" val="71776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a:bodyPr>
          <a:lstStyle/>
          <a:p>
            <a:r>
              <a:rPr lang="en-US" dirty="0" smtClean="0"/>
              <a:t>Isaiah’s contemporaries could </a:t>
            </a:r>
            <a:r>
              <a:rPr lang="en-US" i="1" dirty="0" smtClean="0"/>
              <a:t>not </a:t>
            </a:r>
            <a:r>
              <a:rPr lang="en-US" dirty="0" smtClean="0"/>
              <a:t>read his book.</a:t>
            </a:r>
          </a:p>
          <a:p>
            <a:pPr lvl="1"/>
            <a:r>
              <a:rPr lang="en-US" u="sng" dirty="0"/>
              <a:t>Isa 29:9–11</a:t>
            </a:r>
            <a:r>
              <a:rPr lang="en-US" dirty="0"/>
              <a:t>. Astonish yourselves and be astonished; blind yourselves and be blind! ... </a:t>
            </a:r>
            <a:r>
              <a:rPr lang="en-US" baseline="30000" dirty="0"/>
              <a:t>10</a:t>
            </a:r>
            <a:r>
              <a:rPr lang="en-US" dirty="0"/>
              <a:t> </a:t>
            </a:r>
            <a:r>
              <a:rPr lang="en-US" b="1" dirty="0"/>
              <a:t>For the LORD has poured out upon you a spirit of deep sleep, and has closed your eyes (the prophets), and covered your heads (the seers). </a:t>
            </a:r>
            <a:r>
              <a:rPr lang="en-US" baseline="30000" dirty="0"/>
              <a:t>11</a:t>
            </a:r>
            <a:r>
              <a:rPr lang="en-US" dirty="0"/>
              <a:t> And the vision of all this has become to you like the words of a book that is sealed. When men give it to one who can read, saying, “Read this,” he says, “I cannot, for it is sealed</a:t>
            </a:r>
            <a:r>
              <a:rPr lang="en-US" dirty="0" smtClean="0"/>
              <a:t>.”</a:t>
            </a:r>
          </a:p>
          <a:p>
            <a:pPr lvl="1"/>
            <a:r>
              <a:rPr lang="en-US" u="sng" dirty="0"/>
              <a:t>Rom 11:7–8</a:t>
            </a:r>
            <a:r>
              <a:rPr lang="en-US" dirty="0"/>
              <a:t>. Israel failed to obtain what it was seeking. The elect obtained it, but the rest were hardened, </a:t>
            </a:r>
            <a:r>
              <a:rPr lang="en-US" baseline="30000" dirty="0"/>
              <a:t>8</a:t>
            </a:r>
            <a:r>
              <a:rPr lang="en-US" dirty="0"/>
              <a:t> as it is written, “God gave them a spirit of stupor, eyes that would not see and ears that would not hear, down to this very day.” </a:t>
            </a:r>
            <a:r>
              <a:rPr lang="en-US" dirty="0" smtClean="0"/>
              <a:t> </a:t>
            </a:r>
            <a:endParaRPr lang="en-US" dirty="0"/>
          </a:p>
        </p:txBody>
      </p:sp>
    </p:spTree>
    <p:extLst>
      <p:ext uri="{BB962C8B-B14F-4D97-AF65-F5344CB8AC3E}">
        <p14:creationId xmlns:p14="http://schemas.microsoft.com/office/powerpoint/2010/main" val="182089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5968153"/>
          </a:xfrm>
        </p:spPr>
        <p:txBody>
          <a:bodyPr>
            <a:normAutofit lnSpcReduction="10000"/>
          </a:bodyPr>
          <a:lstStyle/>
          <a:p>
            <a:r>
              <a:rPr lang="en-US" dirty="0"/>
              <a:t>Isaiah’s book was for future generations that would </a:t>
            </a:r>
            <a:r>
              <a:rPr lang="en-US" i="1" dirty="0"/>
              <a:t>see </a:t>
            </a:r>
            <a:r>
              <a:rPr lang="en-US" dirty="0"/>
              <a:t>and </a:t>
            </a:r>
            <a:r>
              <a:rPr lang="en-US" i="1" dirty="0"/>
              <a:t>hear</a:t>
            </a:r>
            <a:r>
              <a:rPr lang="en-US" dirty="0" smtClean="0"/>
              <a:t>:</a:t>
            </a:r>
            <a:endParaRPr lang="en-US" u="sng" dirty="0" smtClean="0"/>
          </a:p>
          <a:p>
            <a:pPr lvl="1"/>
            <a:r>
              <a:rPr lang="en-US" u="sng" dirty="0" smtClean="0"/>
              <a:t>Isa 29:18–19</a:t>
            </a:r>
            <a:r>
              <a:rPr lang="en-US" dirty="0" smtClean="0"/>
              <a:t>. </a:t>
            </a:r>
            <a:r>
              <a:rPr lang="en-US" dirty="0"/>
              <a:t>In that day the deaf shall hear the words of a book, and out of their gloom and darkness the eyes of the blind shall see</a:t>
            </a:r>
            <a:r>
              <a:rPr lang="en-US" dirty="0" smtClean="0"/>
              <a:t>. </a:t>
            </a:r>
            <a:r>
              <a:rPr lang="en-US" baseline="30000" dirty="0" smtClean="0"/>
              <a:t>19</a:t>
            </a:r>
            <a:r>
              <a:rPr lang="en-US" dirty="0" smtClean="0"/>
              <a:t> The meek shall obtain fresh joy in the LORD, and the poor among mankind shall exult in the Holy One of Israel. </a:t>
            </a:r>
            <a:endParaRPr lang="en-US" dirty="0"/>
          </a:p>
          <a:p>
            <a:pPr lvl="1"/>
            <a:r>
              <a:rPr lang="en-US" u="sng" dirty="0"/>
              <a:t>Isa </a:t>
            </a:r>
            <a:r>
              <a:rPr lang="en-US" u="sng" dirty="0" smtClean="0"/>
              <a:t>30:8, 20–21</a:t>
            </a:r>
            <a:r>
              <a:rPr lang="en-US" dirty="0" smtClean="0"/>
              <a:t>. </a:t>
            </a:r>
            <a:r>
              <a:rPr lang="en-US" dirty="0"/>
              <a:t>And now, go, write it before them on a tablet and inscribe it in a book, that it may be for the time to come as a witness </a:t>
            </a:r>
            <a:r>
              <a:rPr lang="en-US" dirty="0" smtClean="0"/>
              <a:t>forever</a:t>
            </a:r>
            <a:r>
              <a:rPr lang="mr-IN" dirty="0" smtClean="0"/>
              <a:t>…</a:t>
            </a:r>
            <a:r>
              <a:rPr lang="en-US" dirty="0" smtClean="0"/>
              <a:t>. Your Teacher will not hide himself anymore, but your eyes shall see your Teacher. And your ears shall hear a word behind you, saying, ”This is the way, walk in it.”</a:t>
            </a:r>
            <a:endParaRPr lang="en-US" dirty="0"/>
          </a:p>
        </p:txBody>
      </p:sp>
    </p:spTree>
    <p:extLst>
      <p:ext uri="{BB962C8B-B14F-4D97-AF65-F5344CB8AC3E}">
        <p14:creationId xmlns:p14="http://schemas.microsoft.com/office/powerpoint/2010/main" val="37216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lnSpcReduction="10000"/>
          </a:bodyPr>
          <a:lstStyle/>
          <a:p>
            <a:r>
              <a:rPr lang="en-US" dirty="0"/>
              <a:t>Isaiah’s book was for future generations that would </a:t>
            </a:r>
            <a:r>
              <a:rPr lang="en-US" i="1" dirty="0"/>
              <a:t>see </a:t>
            </a:r>
            <a:r>
              <a:rPr lang="en-US" dirty="0"/>
              <a:t>and </a:t>
            </a:r>
            <a:r>
              <a:rPr lang="en-US" i="1" dirty="0"/>
              <a:t>hear</a:t>
            </a:r>
            <a:r>
              <a:rPr lang="en-US" dirty="0" smtClean="0"/>
              <a:t>:</a:t>
            </a:r>
            <a:endParaRPr lang="en-US" u="sng" dirty="0" smtClean="0"/>
          </a:p>
          <a:p>
            <a:pPr lvl="1"/>
            <a:r>
              <a:rPr lang="en-US" u="sng" dirty="0" smtClean="0"/>
              <a:t>Isa 29:18–19</a:t>
            </a:r>
            <a:r>
              <a:rPr lang="en-US" dirty="0" smtClean="0"/>
              <a:t>. </a:t>
            </a:r>
            <a:r>
              <a:rPr lang="en-US" dirty="0"/>
              <a:t>In that day </a:t>
            </a:r>
            <a:r>
              <a:rPr lang="en-US" u="sng" dirty="0"/>
              <a:t>the deaf shall hear</a:t>
            </a:r>
            <a:r>
              <a:rPr lang="en-US" dirty="0"/>
              <a:t> the words of a book, and out of their gloom and darkness </a:t>
            </a:r>
            <a:r>
              <a:rPr lang="en-US" u="sng" dirty="0"/>
              <a:t>the eyes of the blind shall see</a:t>
            </a:r>
            <a:r>
              <a:rPr lang="en-US" dirty="0" smtClean="0"/>
              <a:t>. </a:t>
            </a:r>
            <a:r>
              <a:rPr lang="en-US" baseline="30000" dirty="0" smtClean="0"/>
              <a:t>19</a:t>
            </a:r>
            <a:r>
              <a:rPr lang="en-US" dirty="0" smtClean="0"/>
              <a:t> The meek shall obtain fresh joy in the LORD, and the poor among mankind shall exult in the Holy One of Israel. </a:t>
            </a:r>
          </a:p>
          <a:p>
            <a:pPr lvl="1"/>
            <a:r>
              <a:rPr lang="en-US" u="sng" dirty="0" smtClean="0"/>
              <a:t>Isa 30:8, 20–21</a:t>
            </a:r>
            <a:r>
              <a:rPr lang="en-US" dirty="0" smtClean="0"/>
              <a:t>. </a:t>
            </a:r>
            <a:r>
              <a:rPr lang="en-US" dirty="0"/>
              <a:t>And now, go, write it before them on a tablet and inscribe it in a book, that it may be for the time to come as a witness </a:t>
            </a:r>
            <a:r>
              <a:rPr lang="en-US" dirty="0" smtClean="0"/>
              <a:t>forever</a:t>
            </a:r>
            <a:r>
              <a:rPr lang="mr-IN" dirty="0" smtClean="0"/>
              <a:t>…</a:t>
            </a:r>
            <a:r>
              <a:rPr lang="en-US" dirty="0" smtClean="0"/>
              <a:t>. Your Teacher will not hide himself anymore, but </a:t>
            </a:r>
            <a:r>
              <a:rPr lang="en-US" u="sng" dirty="0" smtClean="0"/>
              <a:t>your eyes shall see</a:t>
            </a:r>
            <a:r>
              <a:rPr lang="en-US" b="1" dirty="0" smtClean="0"/>
              <a:t> </a:t>
            </a:r>
            <a:r>
              <a:rPr lang="en-US" dirty="0" smtClean="0"/>
              <a:t>your Teacher. And </a:t>
            </a:r>
            <a:r>
              <a:rPr lang="en-US" u="sng" dirty="0" smtClean="0"/>
              <a:t>your ears shall hear</a:t>
            </a:r>
            <a:r>
              <a:rPr lang="en-US" b="1" dirty="0" smtClean="0"/>
              <a:t> </a:t>
            </a:r>
            <a:r>
              <a:rPr lang="en-US" dirty="0" smtClean="0"/>
              <a:t>a word behind you, saying, ”This is the way, walk in it.”</a:t>
            </a:r>
          </a:p>
          <a:p>
            <a:pPr lvl="1"/>
            <a:r>
              <a:rPr lang="en-US" b="1" u="sng" dirty="0" smtClean="0"/>
              <a:t>Question</a:t>
            </a:r>
            <a:r>
              <a:rPr lang="en-US" b="1" dirty="0" smtClean="0"/>
              <a:t>: </a:t>
            </a:r>
            <a:r>
              <a:rPr lang="en-US" b="1" i="1" dirty="0" smtClean="0"/>
              <a:t>When</a:t>
            </a:r>
            <a:r>
              <a:rPr lang="en-US" b="1" dirty="0" smtClean="0"/>
              <a:t> would blindness and deafness be overcome?</a:t>
            </a:r>
            <a:endParaRPr lang="en-US" b="1" dirty="0"/>
          </a:p>
        </p:txBody>
      </p:sp>
    </p:spTree>
    <p:extLst>
      <p:ext uri="{BB962C8B-B14F-4D97-AF65-F5344CB8AC3E}">
        <p14:creationId xmlns:p14="http://schemas.microsoft.com/office/powerpoint/2010/main" val="2051433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lnSpcReduction="10000"/>
          </a:bodyPr>
          <a:lstStyle/>
          <a:p>
            <a:r>
              <a:rPr lang="en-US" dirty="0"/>
              <a:t>Isaiah’s book was for future generations that would </a:t>
            </a:r>
            <a:r>
              <a:rPr lang="en-US" i="1" dirty="0"/>
              <a:t>see </a:t>
            </a:r>
            <a:r>
              <a:rPr lang="en-US" dirty="0"/>
              <a:t>and </a:t>
            </a:r>
            <a:r>
              <a:rPr lang="en-US" i="1" dirty="0"/>
              <a:t>hear</a:t>
            </a:r>
            <a:r>
              <a:rPr lang="en-US" dirty="0" smtClean="0"/>
              <a:t>:</a:t>
            </a:r>
            <a:endParaRPr lang="en-US" u="sng" dirty="0" smtClean="0"/>
          </a:p>
          <a:p>
            <a:pPr lvl="1"/>
            <a:r>
              <a:rPr lang="en-US" u="sng" dirty="0" smtClean="0"/>
              <a:t>Isa 29:18–19</a:t>
            </a:r>
            <a:r>
              <a:rPr lang="en-US" dirty="0" smtClean="0"/>
              <a:t>. </a:t>
            </a:r>
            <a:r>
              <a:rPr lang="en-US" dirty="0"/>
              <a:t>In that day the deaf shall hear the words of a book, and out of their gloom and darkness the eyes of the blind shall see</a:t>
            </a:r>
            <a:r>
              <a:rPr lang="en-US" dirty="0" smtClean="0"/>
              <a:t>. </a:t>
            </a:r>
            <a:r>
              <a:rPr lang="en-US" baseline="30000" dirty="0" smtClean="0"/>
              <a:t>19</a:t>
            </a:r>
            <a:r>
              <a:rPr lang="en-US" dirty="0" smtClean="0"/>
              <a:t> The meek shall obtain fresh joy in the LORD, and the poor among mankind shall exult in the Holy One of Israel. </a:t>
            </a:r>
          </a:p>
          <a:p>
            <a:pPr lvl="1"/>
            <a:r>
              <a:rPr lang="en-US" u="sng" dirty="0" smtClean="0"/>
              <a:t>Isa 30:8, 20–21</a:t>
            </a:r>
            <a:r>
              <a:rPr lang="en-US" dirty="0" smtClean="0"/>
              <a:t>. </a:t>
            </a:r>
            <a:r>
              <a:rPr lang="en-US" dirty="0"/>
              <a:t>And now, go, write it before them on a tablet and inscribe it in a book, that it may be for the time to come as a witness </a:t>
            </a:r>
            <a:r>
              <a:rPr lang="en-US" dirty="0" smtClean="0"/>
              <a:t>forever</a:t>
            </a:r>
            <a:r>
              <a:rPr lang="mr-IN" dirty="0" smtClean="0"/>
              <a:t>…</a:t>
            </a:r>
            <a:r>
              <a:rPr lang="en-US" dirty="0" smtClean="0"/>
              <a:t>. </a:t>
            </a:r>
            <a:r>
              <a:rPr lang="en-US" b="1" u="sng" dirty="0" smtClean="0"/>
              <a:t>Your Teacher will not hide himself anymore</a:t>
            </a:r>
            <a:r>
              <a:rPr lang="en-US" dirty="0" smtClean="0"/>
              <a:t>, but your eyes shall see your Teacher. And your ears shall hear a word behind you, saying, ”This is the way, walk in it.”</a:t>
            </a:r>
          </a:p>
          <a:p>
            <a:pPr lvl="1"/>
            <a:r>
              <a:rPr lang="en-US" b="1" u="sng" dirty="0" smtClean="0"/>
              <a:t>Question</a:t>
            </a:r>
            <a:r>
              <a:rPr lang="en-US" b="1" dirty="0" smtClean="0"/>
              <a:t>: </a:t>
            </a:r>
            <a:r>
              <a:rPr lang="en-US" b="1" i="1" dirty="0" smtClean="0"/>
              <a:t>When</a:t>
            </a:r>
            <a:r>
              <a:rPr lang="en-US" b="1" dirty="0" smtClean="0"/>
              <a:t> would blindness and deafness be overcome?</a:t>
            </a:r>
            <a:endParaRPr lang="en-US" b="1" dirty="0"/>
          </a:p>
        </p:txBody>
      </p:sp>
    </p:spTree>
    <p:extLst>
      <p:ext uri="{BB962C8B-B14F-4D97-AF65-F5344CB8AC3E}">
        <p14:creationId xmlns:p14="http://schemas.microsoft.com/office/powerpoint/2010/main" val="17331983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a:bodyPr>
          <a:lstStyle/>
          <a:p>
            <a:r>
              <a:rPr lang="en-US" dirty="0" smtClean="0"/>
              <a:t>When would eyes see and ears hear? </a:t>
            </a:r>
          </a:p>
          <a:p>
            <a:pPr lvl="1"/>
            <a:r>
              <a:rPr lang="en-US" u="sng" dirty="0"/>
              <a:t>Isa </a:t>
            </a:r>
            <a:r>
              <a:rPr lang="en-US" u="sng" dirty="0" smtClean="0"/>
              <a:t>2:2–3</a:t>
            </a:r>
            <a:r>
              <a:rPr lang="en-US" dirty="0" smtClean="0"/>
              <a:t>. It </a:t>
            </a:r>
            <a:r>
              <a:rPr lang="en-US" dirty="0"/>
              <a:t>shall come to pass in </a:t>
            </a:r>
            <a:r>
              <a:rPr lang="en-US" b="1" u="sng" dirty="0"/>
              <a:t>the latter days </a:t>
            </a:r>
            <a:r>
              <a:rPr lang="en-US" dirty="0"/>
              <a:t>that the mountain of the house of the LORD shall be established as the highest of the mountains, and shall be lifted up above the hills; and all the nations shall flow to it, </a:t>
            </a:r>
            <a:r>
              <a:rPr lang="en-US" baseline="30000" dirty="0" smtClean="0"/>
              <a:t>3</a:t>
            </a:r>
            <a:r>
              <a:rPr lang="en-US" dirty="0" smtClean="0"/>
              <a:t> </a:t>
            </a:r>
            <a:r>
              <a:rPr lang="en-US" dirty="0"/>
              <a:t>and many peoples shall come, and say: “Come, let us go up to the mountain of the LORD, to the house of the God of Jacob, </a:t>
            </a:r>
            <a:r>
              <a:rPr lang="en-US" b="1" dirty="0"/>
              <a:t>that he may teach us his ways and that we may walk in his paths</a:t>
            </a:r>
            <a:r>
              <a:rPr lang="en-US" dirty="0"/>
              <a:t>.” For out of Zion shall go forth </a:t>
            </a:r>
            <a:r>
              <a:rPr lang="en-US" b="1" dirty="0"/>
              <a:t>the law</a:t>
            </a:r>
            <a:r>
              <a:rPr lang="en-US" dirty="0"/>
              <a:t>, and </a:t>
            </a:r>
            <a:r>
              <a:rPr lang="en-US" b="1" dirty="0"/>
              <a:t>the word </a:t>
            </a:r>
            <a:r>
              <a:rPr lang="en-US" dirty="0"/>
              <a:t>of the LORD from Jerusalem</a:t>
            </a:r>
            <a:r>
              <a:rPr lang="en-US" dirty="0" smtClean="0"/>
              <a:t>.</a:t>
            </a:r>
          </a:p>
        </p:txBody>
      </p:sp>
    </p:spTree>
    <p:extLst>
      <p:ext uri="{BB962C8B-B14F-4D97-AF65-F5344CB8AC3E}">
        <p14:creationId xmlns:p14="http://schemas.microsoft.com/office/powerpoint/2010/main" val="697165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fontScale="92500" lnSpcReduction="10000"/>
          </a:bodyPr>
          <a:lstStyle/>
          <a:p>
            <a:pPr lvl="1"/>
            <a:r>
              <a:rPr lang="en-US" b="0" u="sng" dirty="0" smtClean="0"/>
              <a:t>Isa 54:2–3, 7–8, 10, 13</a:t>
            </a:r>
            <a:r>
              <a:rPr lang="en-US" b="0" dirty="0" smtClean="0"/>
              <a:t>. </a:t>
            </a:r>
            <a:r>
              <a:rPr lang="en-US" dirty="0" smtClean="0"/>
              <a:t>“</a:t>
            </a:r>
            <a:r>
              <a:rPr lang="en-US" b="0" dirty="0" smtClean="0"/>
              <a:t>Enlarge </a:t>
            </a:r>
            <a:r>
              <a:rPr lang="en-US" b="0" dirty="0"/>
              <a:t>the place of your tent, and let the curtains of your habitations be stretched out; do not hold back; lengthen your cords and strengthen your stakes. </a:t>
            </a:r>
            <a:r>
              <a:rPr lang="en-US" b="0" baseline="30000" dirty="0" smtClean="0"/>
              <a:t>3</a:t>
            </a:r>
            <a:r>
              <a:rPr lang="en-US" b="0" dirty="0" smtClean="0"/>
              <a:t> </a:t>
            </a:r>
            <a:r>
              <a:rPr lang="en-US" b="0" dirty="0"/>
              <a:t>For you will spread abroad to the right and to the left, and your </a:t>
            </a:r>
            <a:r>
              <a:rPr lang="en-US" b="1" dirty="0"/>
              <a:t>offspring will possess the nations </a:t>
            </a:r>
            <a:r>
              <a:rPr lang="en-US" b="0" dirty="0"/>
              <a:t>and will people the desolate </a:t>
            </a:r>
            <a:r>
              <a:rPr lang="en-US" b="0" dirty="0" smtClean="0"/>
              <a:t>cities</a:t>
            </a:r>
            <a:r>
              <a:rPr lang="mr-IN" b="0" dirty="0" smtClean="0"/>
              <a:t>…</a:t>
            </a:r>
            <a:r>
              <a:rPr lang="en-US" b="0" dirty="0" smtClean="0"/>
              <a:t>. </a:t>
            </a:r>
            <a:r>
              <a:rPr lang="en-US" b="0" baseline="30000" dirty="0" smtClean="0"/>
              <a:t>7</a:t>
            </a:r>
            <a:r>
              <a:rPr lang="en-US" b="0" dirty="0" smtClean="0"/>
              <a:t> </a:t>
            </a:r>
            <a:r>
              <a:rPr lang="en-US" b="0" dirty="0"/>
              <a:t>For a brief moment I deserted you, but with great compassion I will gather you. </a:t>
            </a:r>
            <a:r>
              <a:rPr lang="en-US" b="0" baseline="30000" dirty="0" smtClean="0"/>
              <a:t>8</a:t>
            </a:r>
            <a:r>
              <a:rPr lang="en-US" b="0" dirty="0" smtClean="0"/>
              <a:t> </a:t>
            </a:r>
            <a:r>
              <a:rPr lang="en-US" b="0" dirty="0"/>
              <a:t>In overflowing anger for a moment I hid my face from you, but with everlasting love </a:t>
            </a:r>
            <a:r>
              <a:rPr lang="en-US" b="1" dirty="0"/>
              <a:t>I will have compassion on you</a:t>
            </a:r>
            <a:r>
              <a:rPr lang="en-US" b="0" dirty="0"/>
              <a:t>,” says the LORD, your </a:t>
            </a:r>
            <a:r>
              <a:rPr lang="en-US" b="0" dirty="0" smtClean="0"/>
              <a:t>Redeemer</a:t>
            </a:r>
            <a:r>
              <a:rPr lang="mr-IN" b="0" dirty="0" smtClean="0"/>
              <a:t>…</a:t>
            </a:r>
            <a:r>
              <a:rPr lang="en-US" b="0" dirty="0" smtClean="0"/>
              <a:t>. </a:t>
            </a:r>
            <a:r>
              <a:rPr lang="en-US" b="0" baseline="30000" dirty="0" smtClean="0"/>
              <a:t>10</a:t>
            </a:r>
            <a:r>
              <a:rPr lang="en-US" b="0" dirty="0" smtClean="0"/>
              <a:t> “For </a:t>
            </a:r>
            <a:r>
              <a:rPr lang="en-US" b="0" dirty="0"/>
              <a:t>the mountains may depart and the hills be removed, but my steadfast love shall not depart from you, and </a:t>
            </a:r>
            <a:r>
              <a:rPr lang="en-US" b="1" dirty="0"/>
              <a:t>my covenant of peace </a:t>
            </a:r>
            <a:r>
              <a:rPr lang="en-US" b="0" dirty="0"/>
              <a:t>shall not be removed,” says the LORD, who has compassion on </a:t>
            </a:r>
            <a:r>
              <a:rPr lang="en-US" b="0" dirty="0" smtClean="0"/>
              <a:t>you</a:t>
            </a:r>
            <a:r>
              <a:rPr lang="mr-IN" b="0" dirty="0" smtClean="0"/>
              <a:t>…</a:t>
            </a:r>
            <a:r>
              <a:rPr lang="en-US" b="0" dirty="0" smtClean="0"/>
              <a:t>. </a:t>
            </a:r>
            <a:r>
              <a:rPr lang="en-US" b="0" baseline="30000" dirty="0" smtClean="0"/>
              <a:t>13</a:t>
            </a:r>
            <a:r>
              <a:rPr lang="en-US" b="0" dirty="0" smtClean="0"/>
              <a:t> “</a:t>
            </a:r>
            <a:r>
              <a:rPr lang="en-US" b="1" dirty="0" smtClean="0"/>
              <a:t>All </a:t>
            </a:r>
            <a:r>
              <a:rPr lang="en-US" b="1" dirty="0"/>
              <a:t>your children shall be taught by the LORD</a:t>
            </a:r>
            <a:r>
              <a:rPr lang="en-US" b="0" dirty="0"/>
              <a:t>, and great shall be the peace of your children</a:t>
            </a:r>
            <a:r>
              <a:rPr lang="en-US" b="0" dirty="0" smtClean="0"/>
              <a:t>.”</a:t>
            </a:r>
            <a:endParaRPr lang="en-US" b="0" dirty="0"/>
          </a:p>
        </p:txBody>
      </p:sp>
    </p:spTree>
    <p:extLst>
      <p:ext uri="{BB962C8B-B14F-4D97-AF65-F5344CB8AC3E}">
        <p14:creationId xmlns:p14="http://schemas.microsoft.com/office/powerpoint/2010/main" val="155981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a:bodyPr>
          <a:lstStyle/>
          <a:p>
            <a:r>
              <a:rPr lang="en-US" dirty="0" smtClean="0"/>
              <a:t>Eyes would see and ears here in the days of the royal servant.</a:t>
            </a:r>
          </a:p>
          <a:p>
            <a:pPr lvl="1"/>
            <a:r>
              <a:rPr lang="en-US" u="sng" dirty="0" smtClean="0"/>
              <a:t>Isa 42:1, 4, 6–7</a:t>
            </a:r>
            <a:r>
              <a:rPr lang="en-US" dirty="0" smtClean="0"/>
              <a:t>. Behold </a:t>
            </a:r>
            <a:r>
              <a:rPr lang="en-US" dirty="0"/>
              <a:t>my servant, whom I uphold, my chosen, in whom my soul delights; I have put my Spirit upon him; he will bring forth justice to the </a:t>
            </a:r>
            <a:r>
              <a:rPr lang="en-US" dirty="0" smtClean="0"/>
              <a:t>nations</a:t>
            </a:r>
            <a:r>
              <a:rPr lang="mr-IN" dirty="0" smtClean="0"/>
              <a:t>…</a:t>
            </a:r>
            <a:r>
              <a:rPr lang="en-US" dirty="0" smtClean="0"/>
              <a:t>. </a:t>
            </a:r>
            <a:r>
              <a:rPr lang="en-US" baseline="30000" dirty="0" smtClean="0"/>
              <a:t>4</a:t>
            </a:r>
            <a:r>
              <a:rPr lang="en-US" dirty="0" smtClean="0"/>
              <a:t> </a:t>
            </a:r>
            <a:r>
              <a:rPr lang="en-US" dirty="0"/>
              <a:t>He will not grow faint or be discouraged till he has established justice in the earth; and the coastlands wait for </a:t>
            </a:r>
            <a:r>
              <a:rPr lang="en-US" b="1" dirty="0"/>
              <a:t>his </a:t>
            </a:r>
            <a:r>
              <a:rPr lang="en-US" b="1" dirty="0" smtClean="0"/>
              <a:t>law</a:t>
            </a:r>
            <a:r>
              <a:rPr lang="mr-IN" dirty="0" smtClean="0"/>
              <a:t>…</a:t>
            </a:r>
            <a:r>
              <a:rPr lang="en-US" dirty="0" smtClean="0"/>
              <a:t>. </a:t>
            </a:r>
            <a:r>
              <a:rPr lang="en-US" baseline="30000" dirty="0" smtClean="0"/>
              <a:t>6</a:t>
            </a:r>
            <a:r>
              <a:rPr lang="en-US" dirty="0" smtClean="0"/>
              <a:t> I </a:t>
            </a:r>
            <a:r>
              <a:rPr lang="en-US" dirty="0"/>
              <a:t>am the LORD; I have called you in righteousness; I will take you by the hand and keep you; I will give you as a </a:t>
            </a:r>
            <a:r>
              <a:rPr lang="en-US" b="1" dirty="0"/>
              <a:t>covenant</a:t>
            </a:r>
            <a:r>
              <a:rPr lang="en-US" dirty="0"/>
              <a:t> for the people, </a:t>
            </a:r>
            <a:r>
              <a:rPr lang="en-US" b="1" dirty="0"/>
              <a:t>a light for </a:t>
            </a:r>
            <a:r>
              <a:rPr lang="en-US" b="1" dirty="0" smtClean="0"/>
              <a:t>the nations</a:t>
            </a:r>
            <a:r>
              <a:rPr lang="en-US" dirty="0" smtClean="0"/>
              <a:t>, </a:t>
            </a:r>
            <a:r>
              <a:rPr lang="en-US" baseline="30000" dirty="0" smtClean="0"/>
              <a:t>7</a:t>
            </a:r>
            <a:r>
              <a:rPr lang="en-US" dirty="0" smtClean="0"/>
              <a:t> </a:t>
            </a:r>
            <a:r>
              <a:rPr lang="en-US" b="1" dirty="0" smtClean="0"/>
              <a:t>to </a:t>
            </a:r>
            <a:r>
              <a:rPr lang="en-US" b="1" dirty="0"/>
              <a:t>open the eyes that are </a:t>
            </a:r>
            <a:r>
              <a:rPr lang="en-US" b="1" dirty="0" smtClean="0"/>
              <a:t>blind</a:t>
            </a:r>
            <a:r>
              <a:rPr lang="en-US" dirty="0" smtClean="0"/>
              <a:t>, to </a:t>
            </a:r>
            <a:r>
              <a:rPr lang="en-US" dirty="0"/>
              <a:t>bring out the prisoners from the dungeon, from the prison those who sit in darkness.</a:t>
            </a:r>
          </a:p>
          <a:p>
            <a:pPr lvl="1"/>
            <a:endParaRPr lang="en-US" dirty="0" smtClean="0"/>
          </a:p>
        </p:txBody>
      </p:sp>
    </p:spTree>
    <p:extLst>
      <p:ext uri="{BB962C8B-B14F-4D97-AF65-F5344CB8AC3E}">
        <p14:creationId xmlns:p14="http://schemas.microsoft.com/office/powerpoint/2010/main" val="10309329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a:bodyPr>
          <a:lstStyle/>
          <a:p>
            <a:pPr lvl="1"/>
            <a:r>
              <a:rPr lang="en-US" u="sng" dirty="0" smtClean="0"/>
              <a:t>Isa 51:4–5</a:t>
            </a:r>
            <a:r>
              <a:rPr lang="en-US" dirty="0" smtClean="0"/>
              <a:t>. Give </a:t>
            </a:r>
            <a:r>
              <a:rPr lang="en-US" dirty="0"/>
              <a:t>attention to me, my people, and </a:t>
            </a:r>
            <a:r>
              <a:rPr lang="en-US" b="1" dirty="0"/>
              <a:t>give ear </a:t>
            </a:r>
            <a:r>
              <a:rPr lang="en-US" dirty="0"/>
              <a:t>to me, my nation; for </a:t>
            </a:r>
            <a:r>
              <a:rPr lang="en-US" b="1" dirty="0"/>
              <a:t>a law will go out from me</a:t>
            </a:r>
            <a:r>
              <a:rPr lang="en-US" dirty="0"/>
              <a:t>, and I will set my justice for a light to the peoples. </a:t>
            </a:r>
            <a:r>
              <a:rPr lang="en-US" baseline="30000" dirty="0" smtClean="0"/>
              <a:t>5</a:t>
            </a:r>
            <a:r>
              <a:rPr lang="en-US" dirty="0" smtClean="0"/>
              <a:t> </a:t>
            </a:r>
            <a:r>
              <a:rPr lang="en-US" dirty="0"/>
              <a:t>My righteousness draws near, my salvation has gone out, and my arms will judge the peoples; the coastlands hope for me, and for my arm they wait</a:t>
            </a:r>
            <a:r>
              <a:rPr lang="en-US" dirty="0" smtClean="0"/>
              <a:t>.</a:t>
            </a:r>
            <a:endParaRPr lang="en-US" dirty="0"/>
          </a:p>
        </p:txBody>
      </p:sp>
    </p:spTree>
    <p:extLst>
      <p:ext uri="{BB962C8B-B14F-4D97-AF65-F5344CB8AC3E}">
        <p14:creationId xmlns:p14="http://schemas.microsoft.com/office/powerpoint/2010/main" val="14601849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a:bodyPr>
          <a:lstStyle/>
          <a:p>
            <a:r>
              <a:rPr lang="en-US" dirty="0" smtClean="0"/>
              <a:t>Jesus is the royal servant through whom eyes see and ears here.</a:t>
            </a:r>
          </a:p>
          <a:p>
            <a:pPr lvl="1"/>
            <a:r>
              <a:rPr lang="en-US" u="sng" dirty="0" smtClean="0"/>
              <a:t>John 6:44–45</a:t>
            </a:r>
            <a:r>
              <a:rPr lang="en-US" dirty="0" smtClean="0"/>
              <a:t>. </a:t>
            </a:r>
            <a:r>
              <a:rPr lang="en-US" dirty="0"/>
              <a:t> </a:t>
            </a:r>
            <a:r>
              <a:rPr lang="en-US" dirty="0" smtClean="0"/>
              <a:t>No </a:t>
            </a:r>
            <a:r>
              <a:rPr lang="en-US" dirty="0"/>
              <a:t>one can come to me unless the Father who sent me draws him. And I will raise him up on the last day. </a:t>
            </a:r>
            <a:r>
              <a:rPr lang="en-US" baseline="30000" dirty="0" smtClean="0"/>
              <a:t>45</a:t>
            </a:r>
            <a:r>
              <a:rPr lang="en-US" dirty="0" smtClean="0"/>
              <a:t> </a:t>
            </a:r>
            <a:r>
              <a:rPr lang="en-US" dirty="0"/>
              <a:t>It is written in the Prophets, </a:t>
            </a:r>
            <a:r>
              <a:rPr lang="en-US" dirty="0" smtClean="0"/>
              <a:t>“And </a:t>
            </a:r>
            <a:r>
              <a:rPr lang="en-US" dirty="0"/>
              <a:t>they will all be taught by God</a:t>
            </a:r>
            <a:r>
              <a:rPr lang="en-US" dirty="0" smtClean="0"/>
              <a:t>.” </a:t>
            </a:r>
            <a:r>
              <a:rPr lang="en-US" dirty="0"/>
              <a:t>Everyone who has heard and learned from the Father comes to </a:t>
            </a:r>
            <a:r>
              <a:rPr lang="en-US" dirty="0" smtClean="0"/>
              <a:t>me. (Cf. Isa 54:13)</a:t>
            </a:r>
          </a:p>
          <a:p>
            <a:pPr lvl="1"/>
            <a:r>
              <a:rPr lang="en-US" u="sng" dirty="0" smtClean="0"/>
              <a:t>Luke 4:18–19</a:t>
            </a:r>
            <a:r>
              <a:rPr lang="en-US" dirty="0" smtClean="0"/>
              <a:t>. </a:t>
            </a:r>
            <a:r>
              <a:rPr lang="en-US" dirty="0"/>
              <a:t> </a:t>
            </a:r>
            <a:r>
              <a:rPr lang="en-US" dirty="0" smtClean="0"/>
              <a:t>The </a:t>
            </a:r>
            <a:r>
              <a:rPr lang="en-US" dirty="0"/>
              <a:t>Spirit of the Lord is upon me, because he has anointed me to proclaim good news to the poor. He has sent me to proclaim liberty to the captives and recovering of sight to the blind, to set at liberty those who are oppressed, </a:t>
            </a:r>
            <a:r>
              <a:rPr lang="en-US" baseline="30000" dirty="0" smtClean="0"/>
              <a:t>19</a:t>
            </a:r>
            <a:r>
              <a:rPr lang="en-US" dirty="0" smtClean="0"/>
              <a:t> </a:t>
            </a:r>
            <a:r>
              <a:rPr lang="en-US" dirty="0"/>
              <a:t>to proclaim the year of the Lord’s favor</a:t>
            </a:r>
            <a:r>
              <a:rPr lang="en-US" dirty="0" smtClean="0"/>
              <a:t>. (Cf. Isa 61:1)</a:t>
            </a:r>
            <a:endParaRPr lang="en-US" dirty="0"/>
          </a:p>
          <a:p>
            <a:pPr lvl="1"/>
            <a:endParaRPr lang="en-US" dirty="0" smtClean="0"/>
          </a:p>
          <a:p>
            <a:pPr lvl="1"/>
            <a:endParaRPr lang="en-US" dirty="0"/>
          </a:p>
          <a:p>
            <a:pPr lvl="1"/>
            <a:endParaRPr lang="en-US" dirty="0" smtClean="0"/>
          </a:p>
        </p:txBody>
      </p:sp>
    </p:spTree>
    <p:extLst>
      <p:ext uri="{BB962C8B-B14F-4D97-AF65-F5344CB8AC3E}">
        <p14:creationId xmlns:p14="http://schemas.microsoft.com/office/powerpoint/2010/main" val="165113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60219"/>
            <a:ext cx="7886699" cy="6497782"/>
          </a:xfrm>
        </p:spPr>
        <p:txBody>
          <a:bodyPr>
            <a:normAutofit/>
          </a:bodyPr>
          <a:lstStyle/>
          <a:p>
            <a:pPr lvl="1"/>
            <a:r>
              <a:rPr lang="en-US" u="sng" dirty="0" smtClean="0"/>
              <a:t>Matt 4:13–17</a:t>
            </a:r>
            <a:r>
              <a:rPr lang="en-US" dirty="0" smtClean="0"/>
              <a:t>. And </a:t>
            </a:r>
            <a:r>
              <a:rPr lang="en-US" dirty="0"/>
              <a:t>leaving Nazareth he went and lived in Capernaum by the sea, in the territory of Zebulun and Naphtali, </a:t>
            </a:r>
            <a:r>
              <a:rPr lang="en-US" baseline="30000" dirty="0" smtClean="0"/>
              <a:t>14</a:t>
            </a:r>
            <a:r>
              <a:rPr lang="en-US" dirty="0" smtClean="0"/>
              <a:t> </a:t>
            </a:r>
            <a:r>
              <a:rPr lang="en-US" dirty="0"/>
              <a:t>so that what was spoken by the prophet Isaiah might be fulfilled: </a:t>
            </a:r>
            <a:r>
              <a:rPr lang="en-US" baseline="30000" dirty="0" smtClean="0"/>
              <a:t>15</a:t>
            </a:r>
            <a:r>
              <a:rPr lang="en-US" dirty="0" smtClean="0"/>
              <a:t> </a:t>
            </a:r>
            <a:r>
              <a:rPr lang="en-US" dirty="0"/>
              <a:t>“The land of Zebulun and the land of Naphtali, the way of the sea, beyond the Jordan, Galilee of the </a:t>
            </a:r>
            <a:r>
              <a:rPr lang="en-US" dirty="0" smtClean="0"/>
              <a:t>Gentiles—</a:t>
            </a:r>
            <a:r>
              <a:rPr lang="en-US" baseline="30000" dirty="0" smtClean="0"/>
              <a:t>16</a:t>
            </a:r>
            <a:r>
              <a:rPr lang="en-US" dirty="0" smtClean="0"/>
              <a:t> </a:t>
            </a:r>
            <a:r>
              <a:rPr lang="en-US" dirty="0"/>
              <a:t>the people dwelling in darkness have seen a great light, and for those dwelling in the region and shadow of death, on them a light has dawned.” </a:t>
            </a:r>
            <a:r>
              <a:rPr lang="en-US" baseline="30000" dirty="0" smtClean="0"/>
              <a:t>17</a:t>
            </a:r>
            <a:r>
              <a:rPr lang="en-US" dirty="0" smtClean="0"/>
              <a:t> </a:t>
            </a:r>
            <a:r>
              <a:rPr lang="en-US" dirty="0"/>
              <a:t>From that time Jesus began to preach, saying, “Repent, for the kingdom of heaven is at hand</a:t>
            </a:r>
            <a:r>
              <a:rPr lang="en-US" dirty="0" smtClean="0"/>
              <a:t>.” (Cf. Isa 9:1–2)</a:t>
            </a:r>
            <a:endParaRPr lang="en-US" dirty="0"/>
          </a:p>
          <a:p>
            <a:pPr lvl="1"/>
            <a:endParaRPr lang="en-US" dirty="0" smtClean="0"/>
          </a:p>
          <a:p>
            <a:pPr lvl="1"/>
            <a:endParaRPr lang="en-US" dirty="0"/>
          </a:p>
          <a:p>
            <a:pPr lvl="1"/>
            <a:endParaRPr lang="en-US" dirty="0" smtClean="0"/>
          </a:p>
        </p:txBody>
      </p:sp>
    </p:spTree>
    <p:extLst>
      <p:ext uri="{BB962C8B-B14F-4D97-AF65-F5344CB8AC3E}">
        <p14:creationId xmlns:p14="http://schemas.microsoft.com/office/powerpoint/2010/main" val="1561076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700" b="0" u="sng" dirty="0">
                <a:solidFill>
                  <a:schemeClr val="tx1">
                    <a:lumMod val="75000"/>
                    <a:lumOff val="25000"/>
                  </a:schemeClr>
                </a:solidFill>
              </a:rPr>
              <a:t>Isa 29:18–19</a:t>
            </a:r>
            <a:r>
              <a:rPr lang="en-US" sz="2700" b="0" dirty="0">
                <a:solidFill>
                  <a:schemeClr val="tx1">
                    <a:lumMod val="75000"/>
                    <a:lumOff val="25000"/>
                  </a:schemeClr>
                </a:solidFill>
              </a:rPr>
              <a:t>. In that day the deaf shall hear the words of a book, and out of their gloom and darkness the eyes of the blind shall see. </a:t>
            </a:r>
            <a:r>
              <a:rPr lang="en-US" sz="2700" b="0" baseline="30000" dirty="0">
                <a:solidFill>
                  <a:schemeClr val="tx1">
                    <a:lumMod val="75000"/>
                    <a:lumOff val="25000"/>
                  </a:schemeClr>
                </a:solidFill>
              </a:rPr>
              <a:t>19</a:t>
            </a:r>
            <a:r>
              <a:rPr lang="en-US" sz="2700" b="0" dirty="0">
                <a:solidFill>
                  <a:schemeClr val="tx1">
                    <a:lumMod val="75000"/>
                    <a:lumOff val="25000"/>
                  </a:schemeClr>
                </a:solidFill>
              </a:rPr>
              <a:t> The meek shall obtain fresh joy in the LORD, and the poor among mankind shall exult in the Holy One of Israel. </a:t>
            </a:r>
          </a:p>
          <a:p>
            <a:r>
              <a:rPr lang="en-US" sz="2700" b="0" u="sng" dirty="0">
                <a:solidFill>
                  <a:schemeClr val="tx1">
                    <a:lumMod val="75000"/>
                    <a:lumOff val="25000"/>
                  </a:schemeClr>
                </a:solidFill>
              </a:rPr>
              <a:t>Isa 30:8, 20–21</a:t>
            </a:r>
            <a:r>
              <a:rPr lang="en-US" sz="2700" b="0" dirty="0">
                <a:solidFill>
                  <a:schemeClr val="tx1">
                    <a:lumMod val="75000"/>
                    <a:lumOff val="25000"/>
                  </a:schemeClr>
                </a:solidFill>
              </a:rPr>
              <a:t>. And now, go, write it before them on a tablet and inscribe it in a book, that it may be for the time to come as a witness forever</a:t>
            </a:r>
            <a:r>
              <a:rPr lang="mr-IN" sz="2700" b="0" dirty="0">
                <a:solidFill>
                  <a:schemeClr val="tx1">
                    <a:lumMod val="75000"/>
                    <a:lumOff val="25000"/>
                  </a:schemeClr>
                </a:solidFill>
              </a:rPr>
              <a:t>…</a:t>
            </a:r>
            <a:r>
              <a:rPr lang="en-US" sz="2700" b="0" dirty="0">
                <a:solidFill>
                  <a:schemeClr val="tx1">
                    <a:lumMod val="75000"/>
                    <a:lumOff val="25000"/>
                  </a:schemeClr>
                </a:solidFill>
              </a:rPr>
              <a:t>. Your Teacher will not hide himself anymore, but your eyes shall see your Teacher. And your ears shall hear a word behind you, saying, ”This is the way, walk in it.”</a:t>
            </a:r>
            <a:endParaRPr lang="en-US" sz="2700" b="0" dirty="0">
              <a:solidFill>
                <a:schemeClr val="tx1">
                  <a:lumMod val="75000"/>
                  <a:lumOff val="25000"/>
                </a:schemeClr>
              </a:solidFill>
            </a:endParaRPr>
          </a:p>
        </p:txBody>
      </p:sp>
      <p:sp>
        <p:nvSpPr>
          <p:cNvPr id="3" name="Title 2"/>
          <p:cNvSpPr>
            <a:spLocks noGrp="1"/>
          </p:cNvSpPr>
          <p:nvPr>
            <p:ph type="title"/>
          </p:nvPr>
        </p:nvSpPr>
        <p:spPr/>
        <p:txBody>
          <a:bodyPr>
            <a:normAutofit/>
          </a:bodyPr>
          <a:lstStyle/>
          <a:p>
            <a:r>
              <a:rPr lang="en-US" dirty="0" smtClean="0"/>
              <a:t>Isaiah’s Book Was for Us, Who See and Hear</a:t>
            </a:r>
            <a:endParaRPr lang="en-US" dirty="0"/>
          </a:p>
        </p:txBody>
      </p:sp>
    </p:spTree>
    <p:extLst>
      <p:ext uri="{BB962C8B-B14F-4D97-AF65-F5344CB8AC3E}">
        <p14:creationId xmlns:p14="http://schemas.microsoft.com/office/powerpoint/2010/main" val="10089454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119430</TotalTime>
  <Words>1853</Words>
  <Application>Microsoft Macintosh PowerPoint</Application>
  <PresentationFormat>On-screen Show (4:3)</PresentationFormat>
  <Paragraphs>53</Paragraphs>
  <Slides>17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Calibri</vt:lpstr>
      <vt:lpstr>Calibri Light</vt:lpstr>
      <vt:lpstr>Courier New</vt:lpstr>
      <vt:lpstr>Mangal</vt:lpstr>
      <vt:lpstr>Wingdings</vt:lpstr>
      <vt:lpstr>Arial</vt:lpstr>
      <vt:lpstr>Office Theme</vt:lpstr>
      <vt:lpstr>Celebrating the Servant-Savior</vt:lpstr>
      <vt:lpstr>The Old Testament Prophets Wrote for Our Instruction</vt:lpstr>
      <vt:lpstr>PowerPoint Presentation</vt:lpstr>
      <vt:lpstr>PowerPoint Presentation</vt:lpstr>
      <vt:lpstr>Isaiah’s Book Was for Us, Not for His Contemporaries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Isaiah’s Book Was for Us, Who See and Hear</vt:lpstr>
    </vt:vector>
  </TitlesOfParts>
  <Company>Bethlehem College and Seminary</Company>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Jason S. DeRouchie</cp:lastModifiedBy>
  <cp:revision>876</cp:revision>
  <dcterms:created xsi:type="dcterms:W3CDTF">2015-09-20T10:17:33Z</dcterms:created>
  <dcterms:modified xsi:type="dcterms:W3CDTF">2017-09-24T15:41:11Z</dcterms:modified>
</cp:coreProperties>
</file>