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0"/>
  </p:notesMasterIdLst>
  <p:handoutMasterIdLst>
    <p:handoutMasterId r:id="rId51"/>
  </p:handoutMasterIdLst>
  <p:sldIdLst>
    <p:sldId id="256" r:id="rId2"/>
    <p:sldId id="1032" r:id="rId3"/>
    <p:sldId id="1038" r:id="rId4"/>
    <p:sldId id="1033" r:id="rId5"/>
    <p:sldId id="1034" r:id="rId6"/>
    <p:sldId id="1035" r:id="rId7"/>
    <p:sldId id="1036" r:id="rId8"/>
    <p:sldId id="1037" r:id="rId9"/>
    <p:sldId id="1046" r:id="rId10"/>
    <p:sldId id="1047" r:id="rId11"/>
    <p:sldId id="1020" r:id="rId12"/>
    <p:sldId id="1048" r:id="rId13"/>
    <p:sldId id="1049" r:id="rId14"/>
    <p:sldId id="1050" r:id="rId15"/>
    <p:sldId id="1051" r:id="rId16"/>
    <p:sldId id="1052" r:id="rId17"/>
    <p:sldId id="1054" r:id="rId18"/>
    <p:sldId id="1055" r:id="rId19"/>
    <p:sldId id="1056" r:id="rId20"/>
    <p:sldId id="1057" r:id="rId21"/>
    <p:sldId id="1066" r:id="rId22"/>
    <p:sldId id="1031" r:id="rId23"/>
    <p:sldId id="1021" r:id="rId24"/>
    <p:sldId id="1026" r:id="rId25"/>
    <p:sldId id="1027" r:id="rId26"/>
    <p:sldId id="1028" r:id="rId27"/>
    <p:sldId id="1029" r:id="rId28"/>
    <p:sldId id="1030" r:id="rId29"/>
    <p:sldId id="1022" r:id="rId30"/>
    <p:sldId id="1023" r:id="rId31"/>
    <p:sldId id="990" r:id="rId32"/>
    <p:sldId id="1024" r:id="rId33"/>
    <p:sldId id="1041" r:id="rId34"/>
    <p:sldId id="1069" r:id="rId35"/>
    <p:sldId id="1059" r:id="rId36"/>
    <p:sldId id="1060" r:id="rId37"/>
    <p:sldId id="1061" r:id="rId38"/>
    <p:sldId id="1064" r:id="rId39"/>
    <p:sldId id="1062" r:id="rId40"/>
    <p:sldId id="1042" r:id="rId41"/>
    <p:sldId id="1043" r:id="rId42"/>
    <p:sldId id="1068" r:id="rId43"/>
    <p:sldId id="998" r:id="rId44"/>
    <p:sldId id="331" r:id="rId45"/>
    <p:sldId id="1000" r:id="rId46"/>
    <p:sldId id="1001" r:id="rId47"/>
    <p:sldId id="1002" r:id="rId48"/>
    <p:sldId id="1004" r:id="rId4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God's KINGDOM Plan in Scripture" id="{D9825FCC-B8AD-7443-B400-8CF0F03F8612}">
          <p14:sldIdLst>
            <p14:sldId id="256"/>
            <p14:sldId id="1032"/>
            <p14:sldId id="1038"/>
            <p14:sldId id="1033"/>
            <p14:sldId id="1034"/>
            <p14:sldId id="1035"/>
            <p14:sldId id="1036"/>
            <p14:sldId id="1037"/>
            <p14:sldId id="1046"/>
            <p14:sldId id="1047"/>
            <p14:sldId id="1020"/>
            <p14:sldId id="1048"/>
            <p14:sldId id="1049"/>
            <p14:sldId id="1050"/>
            <p14:sldId id="1051"/>
            <p14:sldId id="1052"/>
            <p14:sldId id="1054"/>
            <p14:sldId id="1055"/>
            <p14:sldId id="1056"/>
            <p14:sldId id="1057"/>
            <p14:sldId id="1066"/>
            <p14:sldId id="1031"/>
            <p14:sldId id="1021"/>
            <p14:sldId id="1026"/>
            <p14:sldId id="1027"/>
            <p14:sldId id="1028"/>
            <p14:sldId id="1029"/>
            <p14:sldId id="1030"/>
            <p14:sldId id="1022"/>
            <p14:sldId id="1023"/>
            <p14:sldId id="990"/>
            <p14:sldId id="1024"/>
            <p14:sldId id="1041"/>
            <p14:sldId id="1069"/>
            <p14:sldId id="1059"/>
            <p14:sldId id="1060"/>
            <p14:sldId id="1061"/>
            <p14:sldId id="1064"/>
            <p14:sldId id="1062"/>
            <p14:sldId id="1042"/>
            <p14:sldId id="1043"/>
            <p14:sldId id="1068"/>
            <p14:sldId id="998"/>
            <p14:sldId id="331"/>
            <p14:sldId id="1000"/>
            <p14:sldId id="1001"/>
            <p14:sldId id="1002"/>
            <p14:sldId id="100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916" autoAdjust="0"/>
    <p:restoredTop sz="96355" autoAdjust="0"/>
  </p:normalViewPr>
  <p:slideViewPr>
    <p:cSldViewPr snapToObjects="1">
      <p:cViewPr varScale="1">
        <p:scale>
          <a:sx n="89" d="100"/>
          <a:sy n="89" d="100"/>
        </p:scale>
        <p:origin x="160" y="13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C33D99-DEDB-364A-A195-B7A1B10148F1}" type="datetime1">
              <a:rPr lang="en-US" smtClean="0"/>
              <a:t>9/3/18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D53BE9-D458-0849-87D2-551BDFE6F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714353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F9ECC6-55C4-A547-8365-69BF23FF5CAA}" type="datetime1">
              <a:rPr lang="en-US" smtClean="0"/>
              <a:t>9/3/18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5BF7C9-C608-094D-9044-2BEB632B8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08337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75BF7C9-C608-094D-9044-2BEB632B8B4D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32076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75BF7C9-C608-094D-9044-2BEB632B8B4D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1561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75BF7C9-C608-094D-9044-2BEB632B8B4D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9298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75BF7C9-C608-094D-9044-2BEB632B8B4D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168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75BF7C9-C608-094D-9044-2BEB632B8B4D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5393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75BF7C9-C608-094D-9044-2BEB632B8B4D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3993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75BF7C9-C608-094D-9044-2BEB632B8B4D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7541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75BF7C9-C608-094D-9044-2BEB632B8B4D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3862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75BF7C9-C608-094D-9044-2BEB632B8B4D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967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75BF7C9-C608-094D-9044-2BEB632B8B4D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5256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76FC6-E867-1040-B770-C9F06B9D243C}" type="datetimeFigureOut">
              <a:rPr lang="en-US" smtClean="0"/>
              <a:t>9/3/18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F5A2F-E648-0E4E-9681-7FA1D01A1F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688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76FC6-E867-1040-B770-C9F06B9D243C}" type="datetimeFigureOut">
              <a:rPr lang="en-US" smtClean="0"/>
              <a:t>9/3/18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F5A2F-E648-0E4E-9681-7FA1D01A1F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196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76FC6-E867-1040-B770-C9F06B9D243C}" type="datetimeFigureOut">
              <a:rPr lang="en-US" smtClean="0"/>
              <a:t>9/3/18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F5A2F-E648-0E4E-9681-7FA1D01A1F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159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76FC6-E867-1040-B770-C9F06B9D243C}" type="datetimeFigureOut">
              <a:rPr lang="en-US" smtClean="0"/>
              <a:t>9/3/18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F5A2F-E648-0E4E-9681-7FA1D01A1F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423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76FC6-E867-1040-B770-C9F06B9D243C}" type="datetimeFigureOut">
              <a:rPr lang="en-US" smtClean="0"/>
              <a:t>9/3/18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F5A2F-E648-0E4E-9681-7FA1D01A1F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737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76FC6-E867-1040-B770-C9F06B9D243C}" type="datetimeFigureOut">
              <a:rPr lang="en-US" smtClean="0"/>
              <a:t>9/3/18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F5A2F-E648-0E4E-9681-7FA1D01A1F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875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76FC6-E867-1040-B770-C9F06B9D243C}" type="datetimeFigureOut">
              <a:rPr lang="en-US" smtClean="0"/>
              <a:t>9/3/18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F5A2F-E648-0E4E-9681-7FA1D01A1F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980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76FC6-E867-1040-B770-C9F06B9D243C}" type="datetimeFigureOut">
              <a:rPr lang="en-US" smtClean="0"/>
              <a:t>9/3/18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F5A2F-E648-0E4E-9681-7FA1D01A1F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074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76FC6-E867-1040-B770-C9F06B9D243C}" type="datetimeFigureOut">
              <a:rPr lang="en-US" smtClean="0"/>
              <a:t>9/3/18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F5A2F-E648-0E4E-9681-7FA1D01A1F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004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76FC6-E867-1040-B770-C9F06B9D243C}" type="datetimeFigureOut">
              <a:rPr lang="en-US" smtClean="0"/>
              <a:t>9/3/18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F5A2F-E648-0E4E-9681-7FA1D01A1F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14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76FC6-E867-1040-B770-C9F06B9D243C}" type="datetimeFigureOut">
              <a:rPr lang="en-US" smtClean="0"/>
              <a:t>9/3/18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F5A2F-E648-0E4E-9681-7FA1D01A1F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2600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776FC6-E867-1040-B770-C9F06B9D243C}" type="datetimeFigureOut">
              <a:rPr lang="en-US" smtClean="0"/>
              <a:t>9/3/18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DF5A2F-E648-0E4E-9681-7FA1D01A1F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937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Calisto MT"/>
          <a:ea typeface="+mj-ea"/>
          <a:cs typeface="Calisto MT"/>
        </a:defRPr>
      </a:lvl1pPr>
    </p:titleStyle>
    <p:bodyStyle>
      <a:lvl1pPr marL="450850" indent="-450850" algn="l" defTabSz="457200" rtl="0" eaLnBrk="1" latinLnBrk="0" hangingPunct="1">
        <a:spcBef>
          <a:spcPts val="2400"/>
        </a:spcBef>
        <a:buFont typeface="Wingdings" charset="2"/>
        <a:buChar char="u"/>
        <a:defRPr sz="3000" b="1" kern="1200">
          <a:solidFill>
            <a:schemeClr val="tx1"/>
          </a:solidFill>
          <a:latin typeface="Calisto MT"/>
          <a:ea typeface="+mn-ea"/>
          <a:cs typeface="Calisto MT"/>
        </a:defRPr>
      </a:lvl1pPr>
      <a:lvl2pPr marL="917575" indent="-460375" algn="l" defTabSz="457200" rtl="0" eaLnBrk="1" latinLnBrk="0" hangingPunct="1">
        <a:spcBef>
          <a:spcPts val="1200"/>
        </a:spcBef>
        <a:buFont typeface="Wingdings" charset="2"/>
        <a:buChar char="v"/>
        <a:defRPr sz="2600" b="0" kern="1200">
          <a:solidFill>
            <a:schemeClr val="tx1">
              <a:lumMod val="65000"/>
              <a:lumOff val="35000"/>
            </a:schemeClr>
          </a:solidFill>
          <a:latin typeface="Calisto MT"/>
          <a:ea typeface="+mn-ea"/>
          <a:cs typeface="Calisto MT"/>
        </a:defRPr>
      </a:lvl2pPr>
      <a:lvl3pPr marL="1368425" indent="-454025" algn="l" defTabSz="457200" rtl="0" eaLnBrk="1" latinLnBrk="0" hangingPunct="1">
        <a:spcBef>
          <a:spcPts val="1200"/>
        </a:spcBef>
        <a:buFont typeface="Wingdings" charset="2"/>
        <a:buChar char="v"/>
        <a:defRPr sz="2400" kern="1200">
          <a:solidFill>
            <a:schemeClr val="tx1">
              <a:lumMod val="65000"/>
              <a:lumOff val="35000"/>
            </a:schemeClr>
          </a:solidFill>
          <a:latin typeface="Calisto MT"/>
          <a:ea typeface="+mn-ea"/>
          <a:cs typeface="Calisto MT"/>
        </a:defRPr>
      </a:lvl3pPr>
      <a:lvl4pPr marL="1835150" indent="-463550" algn="l" defTabSz="457200" rtl="0" eaLnBrk="1" latinLnBrk="0" hangingPunct="1">
        <a:spcBef>
          <a:spcPts val="1200"/>
        </a:spcBef>
        <a:buFont typeface="Wingdings" charset="2"/>
        <a:buChar char="v"/>
        <a:defRPr sz="2400" kern="1200">
          <a:solidFill>
            <a:schemeClr val="tx1">
              <a:lumMod val="65000"/>
              <a:lumOff val="35000"/>
            </a:schemeClr>
          </a:solidFill>
          <a:latin typeface="Calisto MT"/>
          <a:ea typeface="+mn-ea"/>
          <a:cs typeface="Calisto MT"/>
        </a:defRPr>
      </a:lvl4pPr>
      <a:lvl5pPr marL="2286000" indent="-457200" algn="l" defTabSz="457200" rtl="0" eaLnBrk="1" latinLnBrk="0" hangingPunct="1">
        <a:spcBef>
          <a:spcPts val="1200"/>
        </a:spcBef>
        <a:buFont typeface="Wingdings" charset="2"/>
        <a:buChar char="v"/>
        <a:defRPr sz="2400" kern="1200">
          <a:solidFill>
            <a:schemeClr val="tx1">
              <a:lumMod val="65000"/>
              <a:lumOff val="35000"/>
            </a:schemeClr>
          </a:solidFill>
          <a:latin typeface="Calisto MT"/>
          <a:ea typeface="+mn-ea"/>
          <a:cs typeface="Calisto MT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1"/>
            <a:ext cx="7772400" cy="3505200"/>
          </a:xfrm>
        </p:spPr>
        <p:txBody>
          <a:bodyPr>
            <a:normAutofit/>
          </a:bodyPr>
          <a:lstStyle/>
          <a:p>
            <a:r>
              <a:rPr lang="en-US" sz="4000" b="1" spc="800" dirty="0">
                <a:solidFill>
                  <a:schemeClr val="bg1"/>
                </a:solidFill>
              </a:rPr>
              <a:t>An Invitation to the</a:t>
            </a:r>
            <a:br>
              <a:rPr lang="en-US" sz="7000" b="1" spc="800" dirty="0">
                <a:solidFill>
                  <a:schemeClr val="bg1"/>
                </a:solidFill>
              </a:rPr>
            </a:br>
            <a:r>
              <a:rPr lang="en-US" sz="7000" b="1" spc="800" dirty="0">
                <a:solidFill>
                  <a:schemeClr val="bg1"/>
                </a:solidFill>
              </a:rPr>
              <a:t>OLD TESTAMENT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10001"/>
            <a:ext cx="7772400" cy="762000"/>
          </a:xfrm>
          <a:solidFill>
            <a:schemeClr val="accent6">
              <a:lumMod val="75000"/>
            </a:schemeClr>
          </a:solidFill>
        </p:spPr>
        <p:txBody>
          <a:bodyPr anchor="t">
            <a:normAutofit/>
          </a:bodyPr>
          <a:lstStyle/>
          <a:p>
            <a:pPr>
              <a:spcBef>
                <a:spcPts val="0"/>
              </a:spcBef>
            </a:pPr>
            <a:r>
              <a:rPr lang="en-US" sz="4300" dirty="0">
                <a:solidFill>
                  <a:schemeClr val="tx1"/>
                </a:solidFill>
              </a:rPr>
              <a:t>An Overview of Jesus’ Bible</a:t>
            </a:r>
          </a:p>
          <a:p>
            <a:endParaRPr lang="en-US" dirty="0">
              <a:solidFill>
                <a:srgbClr val="FFFF00"/>
              </a:solidFill>
              <a:latin typeface="HelveticaNeueLT Std"/>
              <a:cs typeface="HelveticaNeueLT Std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24000" y="5221111"/>
            <a:ext cx="6172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>
                    <a:lumMod val="65000"/>
                  </a:schemeClr>
                </a:solidFill>
                <a:latin typeface="Calisto MT"/>
                <a:cs typeface="Calisto MT"/>
              </a:rPr>
              <a:t>Jason S. DeRouchie, PhD</a:t>
            </a:r>
          </a:p>
          <a:p>
            <a:pPr algn="ctr"/>
            <a:r>
              <a:rPr lang="en-US" sz="2000" dirty="0">
                <a:solidFill>
                  <a:schemeClr val="bg1">
                    <a:lumMod val="65000"/>
                  </a:schemeClr>
                </a:solidFill>
                <a:latin typeface="Calisto MT"/>
                <a:cs typeface="Calisto MT"/>
              </a:rPr>
              <a:t>Professor of Old Testament and Biblical Theology</a:t>
            </a:r>
          </a:p>
          <a:p>
            <a:pPr algn="ctr"/>
            <a:r>
              <a:rPr lang="en-US" sz="2000" dirty="0">
                <a:solidFill>
                  <a:schemeClr val="bg1">
                    <a:lumMod val="65000"/>
                  </a:schemeClr>
                </a:solidFill>
                <a:latin typeface="Calisto MT"/>
                <a:cs typeface="Calisto MT"/>
              </a:rPr>
              <a:t>Bethlehem College &amp; Seminary</a:t>
            </a:r>
          </a:p>
          <a:p>
            <a:pPr algn="ctr"/>
            <a:r>
              <a:rPr lang="en-US" sz="2000" dirty="0" err="1">
                <a:solidFill>
                  <a:schemeClr val="bg1">
                    <a:lumMod val="65000"/>
                  </a:schemeClr>
                </a:solidFill>
                <a:latin typeface="Calisto MT"/>
                <a:cs typeface="Calisto MT"/>
              </a:rPr>
              <a:t>www.jasonderouchie.com</a:t>
            </a:r>
            <a:endParaRPr lang="en-US" sz="2000" dirty="0">
              <a:solidFill>
                <a:schemeClr val="bg1">
                  <a:lumMod val="65000"/>
                </a:schemeClr>
              </a:solidFill>
              <a:latin typeface="Calisto MT"/>
              <a:cs typeface="Calisto MT"/>
            </a:endParaRPr>
          </a:p>
        </p:txBody>
      </p:sp>
    </p:spTree>
    <p:extLst>
      <p:ext uri="{BB962C8B-B14F-4D97-AF65-F5344CB8AC3E}">
        <p14:creationId xmlns:p14="http://schemas.microsoft.com/office/powerpoint/2010/main" val="15127647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8EC923-BC43-9247-95F3-EB826BEB99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6600"/>
                </a:solidFill>
              </a:rPr>
              <a:t>POP QUIZ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98A5C5-5613-BE4B-8888-02131DA48C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From your reading, what does the acronym </a:t>
            </a:r>
            <a:r>
              <a:rPr lang="en-US" dirty="0">
                <a:solidFill>
                  <a:srgbClr val="FF6600"/>
                </a:solidFill>
              </a:rPr>
              <a:t>KINGDOM</a:t>
            </a:r>
            <a:r>
              <a:rPr lang="en-US" dirty="0">
                <a:solidFill>
                  <a:schemeClr val="bg1"/>
                </a:solidFill>
              </a:rPr>
              <a:t> stand for?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From your reading, what single statement captures the Bible’s </a:t>
            </a:r>
            <a:r>
              <a:rPr lang="en-US" i="1" dirty="0">
                <a:solidFill>
                  <a:srgbClr val="FF6600"/>
                </a:solidFill>
              </a:rPr>
              <a:t>frame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i="1" dirty="0">
                <a:solidFill>
                  <a:srgbClr val="FF6600"/>
                </a:solidFill>
              </a:rPr>
              <a:t>form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i="1" dirty="0">
                <a:solidFill>
                  <a:srgbClr val="FF6600"/>
                </a:solidFill>
              </a:rPr>
              <a:t>focus</a:t>
            </a:r>
            <a:r>
              <a:rPr lang="en-US" dirty="0">
                <a:solidFill>
                  <a:schemeClr val="bg1"/>
                </a:solidFill>
              </a:rPr>
              <a:t>, and </a:t>
            </a:r>
            <a:r>
              <a:rPr lang="en-US" i="1" dirty="0">
                <a:solidFill>
                  <a:srgbClr val="FF6600"/>
                </a:solidFill>
              </a:rPr>
              <a:t>fulcrum</a:t>
            </a:r>
            <a:r>
              <a:rPr lang="en-US" dirty="0">
                <a:solidFill>
                  <a:schemeClr val="bg1"/>
                </a:solidFill>
              </a:rPr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2505460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</a:rPr>
              <a:t>God’s </a:t>
            </a:r>
            <a:r>
              <a:rPr lang="en-US" dirty="0">
                <a:solidFill>
                  <a:srgbClr val="FF6600"/>
                </a:solidFill>
              </a:rPr>
              <a:t>KINGDOM</a:t>
            </a:r>
            <a:r>
              <a:rPr lang="en-US" dirty="0">
                <a:solidFill>
                  <a:srgbClr val="E46C0A"/>
                </a:solidFill>
              </a:rPr>
              <a:t> </a:t>
            </a:r>
            <a:r>
              <a:rPr lang="en-US" dirty="0">
                <a:solidFill>
                  <a:schemeClr val="bg1"/>
                </a:solidFill>
              </a:rPr>
              <a:t>Plan in Scripture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0690587"/>
              </p:ext>
            </p:extLst>
          </p:nvPr>
        </p:nvGraphicFramePr>
        <p:xfrm>
          <a:off x="457200" y="1600200"/>
          <a:ext cx="8229600" cy="490728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36350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5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595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 rowSpan="5">
                  <a:txBody>
                    <a:bodyPr/>
                    <a:lstStyle/>
                    <a:p>
                      <a:r>
                        <a:rPr lang="en-US" sz="2400" b="1" i="0" dirty="0">
                          <a:latin typeface="Calisto MT"/>
                          <a:cs typeface="Calisto MT"/>
                        </a:rPr>
                        <a:t>OLD TESTAMENT </a:t>
                      </a:r>
                      <a:r>
                        <a:rPr lang="en-US" sz="3200" b="1" i="0" u="none" dirty="0">
                          <a:solidFill>
                            <a:srgbClr val="FF6600"/>
                          </a:solidFill>
                          <a:latin typeface="Calisto MT"/>
                          <a:cs typeface="Calisto MT"/>
                        </a:rPr>
                        <a:t>FOUNDATION</a:t>
                      </a:r>
                      <a:endParaRPr lang="en-US" sz="3200" b="0" i="0" u="none" dirty="0">
                        <a:solidFill>
                          <a:srgbClr val="FF6600"/>
                        </a:solidFill>
                        <a:latin typeface="Calisto MT"/>
                        <a:cs typeface="Calisto MT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b="1" i="0" dirty="0">
                          <a:solidFill>
                            <a:schemeClr val="bg1"/>
                          </a:solidFill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K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b="1" i="0" dirty="0">
                          <a:solidFill>
                            <a:schemeClr val="bg1"/>
                          </a:solidFill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I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b="1" i="0" dirty="0">
                          <a:solidFill>
                            <a:schemeClr val="bg1"/>
                          </a:solidFill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N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b="1" i="0" dirty="0">
                          <a:solidFill>
                            <a:schemeClr val="bg1"/>
                          </a:solidFill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G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b="1" i="0" dirty="0">
                          <a:solidFill>
                            <a:schemeClr val="bg1"/>
                          </a:solidFill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D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lang="en-US" sz="2400" b="1" i="0" dirty="0">
                          <a:latin typeface="Calisto MT"/>
                          <a:cs typeface="Calisto MT"/>
                        </a:rPr>
                        <a:t>NEW TESTAMENT</a:t>
                      </a:r>
                      <a:r>
                        <a:rPr lang="en-US" sz="2400" b="1" i="0" baseline="0" dirty="0">
                          <a:latin typeface="Calisto MT"/>
                          <a:cs typeface="Calisto MT"/>
                        </a:rPr>
                        <a:t> </a:t>
                      </a:r>
                      <a:r>
                        <a:rPr lang="en-US" sz="3200" b="1" i="0" u="none" baseline="0" dirty="0">
                          <a:solidFill>
                            <a:schemeClr val="tx1"/>
                          </a:solidFill>
                          <a:latin typeface="Calisto MT"/>
                          <a:cs typeface="Calisto MT"/>
                        </a:rPr>
                        <a:t>FULFILLMENT</a:t>
                      </a:r>
                      <a:endParaRPr lang="en-US" sz="3200" b="0" i="0" u="none" dirty="0">
                        <a:solidFill>
                          <a:schemeClr val="tx1"/>
                        </a:solidFill>
                        <a:latin typeface="Calisto MT"/>
                        <a:cs typeface="Calisto MT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b="1" i="0" dirty="0">
                          <a:solidFill>
                            <a:schemeClr val="bg1"/>
                          </a:solidFill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O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b="1" i="0" dirty="0">
                          <a:solidFill>
                            <a:schemeClr val="bg1"/>
                          </a:solidFill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M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05173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</a:rPr>
              <a:t>God’s </a:t>
            </a:r>
            <a:r>
              <a:rPr lang="en-US" dirty="0">
                <a:solidFill>
                  <a:srgbClr val="FF6600"/>
                </a:solidFill>
              </a:rPr>
              <a:t>KINGDOM</a:t>
            </a:r>
            <a:r>
              <a:rPr lang="en-US" dirty="0">
                <a:solidFill>
                  <a:srgbClr val="E46C0A"/>
                </a:solidFill>
              </a:rPr>
              <a:t> </a:t>
            </a:r>
            <a:r>
              <a:rPr lang="en-US" dirty="0">
                <a:solidFill>
                  <a:schemeClr val="bg1"/>
                </a:solidFill>
              </a:rPr>
              <a:t>Plan in Scripture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6799080"/>
              </p:ext>
            </p:extLst>
          </p:nvPr>
        </p:nvGraphicFramePr>
        <p:xfrm>
          <a:off x="457200" y="1600200"/>
          <a:ext cx="8229600" cy="490728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36350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5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595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 rowSpan="5">
                  <a:txBody>
                    <a:bodyPr/>
                    <a:lstStyle/>
                    <a:p>
                      <a:r>
                        <a:rPr lang="en-US" sz="2400" b="1" i="0" dirty="0">
                          <a:latin typeface="Calisto MT"/>
                          <a:cs typeface="Calisto MT"/>
                        </a:rPr>
                        <a:t>OLD TESTAMENT </a:t>
                      </a:r>
                      <a:r>
                        <a:rPr lang="en-US" sz="3200" b="1" i="0" u="none" dirty="0">
                          <a:solidFill>
                            <a:srgbClr val="FF6600"/>
                          </a:solidFill>
                          <a:latin typeface="Calisto MT"/>
                          <a:cs typeface="Calisto MT"/>
                        </a:rPr>
                        <a:t>FOUNDATION</a:t>
                      </a:r>
                      <a:endParaRPr lang="en-US" sz="3200" b="0" i="0" u="none" dirty="0">
                        <a:solidFill>
                          <a:srgbClr val="FF6600"/>
                        </a:solidFill>
                        <a:latin typeface="Calisto MT"/>
                        <a:cs typeface="Calisto MT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b="1" i="0" dirty="0">
                          <a:solidFill>
                            <a:srgbClr val="FF6600"/>
                          </a:solidFill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K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Calisto MT"/>
                          <a:cs typeface="Calisto MT"/>
                        </a:rPr>
                        <a:t>Kickoff &amp; rebellion</a:t>
                      </a:r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b="1" i="0" dirty="0">
                          <a:solidFill>
                            <a:schemeClr val="bg1"/>
                          </a:solidFill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I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b="1" i="0" dirty="0">
                          <a:solidFill>
                            <a:schemeClr val="bg1"/>
                          </a:solidFill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N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b="1" i="0" dirty="0">
                          <a:solidFill>
                            <a:schemeClr val="bg1"/>
                          </a:solidFill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G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b="1" i="0" dirty="0">
                          <a:solidFill>
                            <a:schemeClr val="bg1"/>
                          </a:solidFill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D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lang="en-US" sz="2400" b="1" i="0" dirty="0">
                          <a:latin typeface="Calisto MT"/>
                          <a:cs typeface="Calisto MT"/>
                        </a:rPr>
                        <a:t>NEW TESTAMENT</a:t>
                      </a:r>
                      <a:r>
                        <a:rPr lang="en-US" sz="2400" b="1" i="0" baseline="0" dirty="0">
                          <a:latin typeface="Calisto MT"/>
                          <a:cs typeface="Calisto MT"/>
                        </a:rPr>
                        <a:t> </a:t>
                      </a:r>
                      <a:r>
                        <a:rPr lang="en-US" sz="3200" b="1" i="0" u="none" baseline="0" dirty="0">
                          <a:solidFill>
                            <a:schemeClr val="tx1"/>
                          </a:solidFill>
                          <a:latin typeface="Calisto MT"/>
                          <a:cs typeface="Calisto MT"/>
                        </a:rPr>
                        <a:t>FULFILLMENT</a:t>
                      </a:r>
                      <a:endParaRPr lang="en-US" sz="3200" b="0" i="0" u="none" dirty="0">
                        <a:solidFill>
                          <a:schemeClr val="tx1"/>
                        </a:solidFill>
                        <a:latin typeface="Calisto MT"/>
                        <a:cs typeface="Calisto MT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b="1" i="0" dirty="0">
                          <a:solidFill>
                            <a:schemeClr val="bg1"/>
                          </a:solidFill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O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b="1" i="0" dirty="0">
                          <a:solidFill>
                            <a:schemeClr val="bg1"/>
                          </a:solidFill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M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92945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</a:rPr>
              <a:t>God’s </a:t>
            </a:r>
            <a:r>
              <a:rPr lang="en-US" dirty="0">
                <a:solidFill>
                  <a:srgbClr val="FF6600"/>
                </a:solidFill>
              </a:rPr>
              <a:t>KINGDOM</a:t>
            </a:r>
            <a:r>
              <a:rPr lang="en-US" dirty="0">
                <a:solidFill>
                  <a:srgbClr val="E46C0A"/>
                </a:solidFill>
              </a:rPr>
              <a:t> </a:t>
            </a:r>
            <a:r>
              <a:rPr lang="en-US" dirty="0">
                <a:solidFill>
                  <a:schemeClr val="bg1"/>
                </a:solidFill>
              </a:rPr>
              <a:t>Plan in Scripture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4901572"/>
              </p:ext>
            </p:extLst>
          </p:nvPr>
        </p:nvGraphicFramePr>
        <p:xfrm>
          <a:off x="457200" y="1600200"/>
          <a:ext cx="8229600" cy="490728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36350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5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595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 rowSpan="5">
                  <a:txBody>
                    <a:bodyPr/>
                    <a:lstStyle/>
                    <a:p>
                      <a:r>
                        <a:rPr lang="en-US" sz="2400" b="1" i="0" dirty="0">
                          <a:latin typeface="Calisto MT"/>
                          <a:cs typeface="Calisto MT"/>
                        </a:rPr>
                        <a:t>OLD TESTAMENT </a:t>
                      </a:r>
                      <a:r>
                        <a:rPr lang="en-US" sz="3200" b="1" i="0" u="none" dirty="0">
                          <a:solidFill>
                            <a:srgbClr val="FF6600"/>
                          </a:solidFill>
                          <a:latin typeface="Calisto MT"/>
                          <a:cs typeface="Calisto MT"/>
                        </a:rPr>
                        <a:t>FOUNDATION</a:t>
                      </a:r>
                      <a:endParaRPr lang="en-US" sz="3200" b="0" i="0" u="none" dirty="0">
                        <a:solidFill>
                          <a:srgbClr val="FF6600"/>
                        </a:solidFill>
                        <a:latin typeface="Calisto MT"/>
                        <a:cs typeface="Calisto MT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b="1" i="0" dirty="0">
                          <a:solidFill>
                            <a:schemeClr val="bg1"/>
                          </a:solidFill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K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Calisto MT"/>
                          <a:cs typeface="Calisto MT"/>
                        </a:rPr>
                        <a:t>Kickoff &amp; rebellion</a:t>
                      </a:r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b="1" i="0" dirty="0">
                          <a:solidFill>
                            <a:srgbClr val="FF6600"/>
                          </a:solidFill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I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Calisto MT"/>
                          <a:cs typeface="Calisto MT"/>
                        </a:rPr>
                        <a:t>Instrument of blessing</a:t>
                      </a:r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b="1" i="0" dirty="0">
                          <a:solidFill>
                            <a:schemeClr val="bg1"/>
                          </a:solidFill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N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b="1" i="0" dirty="0">
                          <a:solidFill>
                            <a:schemeClr val="bg1"/>
                          </a:solidFill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G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b="1" i="0" dirty="0">
                          <a:solidFill>
                            <a:schemeClr val="bg1"/>
                          </a:solidFill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D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lang="en-US" sz="2400" b="1" i="0" dirty="0">
                          <a:latin typeface="Calisto MT"/>
                          <a:cs typeface="Calisto MT"/>
                        </a:rPr>
                        <a:t>NEW TESTAMENT</a:t>
                      </a:r>
                      <a:r>
                        <a:rPr lang="en-US" sz="2400" b="1" i="0" baseline="0" dirty="0">
                          <a:latin typeface="Calisto MT"/>
                          <a:cs typeface="Calisto MT"/>
                        </a:rPr>
                        <a:t> </a:t>
                      </a:r>
                      <a:r>
                        <a:rPr lang="en-US" sz="3200" b="1" i="0" u="none" baseline="0" dirty="0">
                          <a:solidFill>
                            <a:schemeClr val="tx1"/>
                          </a:solidFill>
                          <a:latin typeface="Calisto MT"/>
                          <a:cs typeface="Calisto MT"/>
                        </a:rPr>
                        <a:t>FULFILLMENT</a:t>
                      </a:r>
                      <a:endParaRPr lang="en-US" sz="3200" b="0" i="0" u="none" dirty="0">
                        <a:solidFill>
                          <a:schemeClr val="tx1"/>
                        </a:solidFill>
                        <a:latin typeface="Calisto MT"/>
                        <a:cs typeface="Calisto MT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b="1" i="0" dirty="0">
                          <a:solidFill>
                            <a:schemeClr val="bg1"/>
                          </a:solidFill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O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b="1" i="0" dirty="0">
                          <a:solidFill>
                            <a:schemeClr val="bg1"/>
                          </a:solidFill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M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87216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</a:rPr>
              <a:t>God’s </a:t>
            </a:r>
            <a:r>
              <a:rPr lang="en-US" dirty="0">
                <a:solidFill>
                  <a:srgbClr val="FF6600"/>
                </a:solidFill>
              </a:rPr>
              <a:t>KINGDOM</a:t>
            </a:r>
            <a:r>
              <a:rPr lang="en-US" dirty="0">
                <a:solidFill>
                  <a:srgbClr val="E46C0A"/>
                </a:solidFill>
              </a:rPr>
              <a:t> </a:t>
            </a:r>
            <a:r>
              <a:rPr lang="en-US" dirty="0">
                <a:solidFill>
                  <a:schemeClr val="bg1"/>
                </a:solidFill>
              </a:rPr>
              <a:t>Plan in Scripture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80443830"/>
              </p:ext>
            </p:extLst>
          </p:nvPr>
        </p:nvGraphicFramePr>
        <p:xfrm>
          <a:off x="457200" y="1600200"/>
          <a:ext cx="8229600" cy="50292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36350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5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595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 rowSpan="5">
                  <a:txBody>
                    <a:bodyPr/>
                    <a:lstStyle/>
                    <a:p>
                      <a:r>
                        <a:rPr lang="en-US" sz="2400" b="1" i="0" dirty="0">
                          <a:latin typeface="Calisto MT"/>
                          <a:cs typeface="Calisto MT"/>
                        </a:rPr>
                        <a:t>OLD TESTAMENT </a:t>
                      </a:r>
                      <a:r>
                        <a:rPr lang="en-US" sz="3200" b="1" i="0" u="none" dirty="0">
                          <a:solidFill>
                            <a:srgbClr val="FF6600"/>
                          </a:solidFill>
                          <a:latin typeface="Calisto MT"/>
                          <a:cs typeface="Calisto MT"/>
                        </a:rPr>
                        <a:t>FOUNDATION</a:t>
                      </a:r>
                      <a:endParaRPr lang="en-US" sz="3200" b="0" i="0" u="none" dirty="0">
                        <a:solidFill>
                          <a:srgbClr val="FF6600"/>
                        </a:solidFill>
                        <a:latin typeface="Calisto MT"/>
                        <a:cs typeface="Calisto MT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b="1" i="0" dirty="0">
                          <a:solidFill>
                            <a:schemeClr val="bg1"/>
                          </a:solidFill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K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Calisto MT"/>
                          <a:cs typeface="Calisto MT"/>
                        </a:rPr>
                        <a:t>Kickoff &amp; rebellion</a:t>
                      </a:r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b="1" i="0" dirty="0">
                          <a:solidFill>
                            <a:schemeClr val="bg1"/>
                          </a:solidFill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I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Calisto MT"/>
                          <a:cs typeface="Calisto MT"/>
                        </a:rPr>
                        <a:t>Instrument of blessing</a:t>
                      </a:r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b="1" i="0" dirty="0">
                          <a:solidFill>
                            <a:srgbClr val="FF6600"/>
                          </a:solidFill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N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Calisto MT"/>
                          <a:cs typeface="Calisto MT"/>
                        </a:rPr>
                        <a:t>Nation redeemed &amp; commissioned</a:t>
                      </a:r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b="1" i="0" dirty="0">
                          <a:solidFill>
                            <a:schemeClr val="bg1"/>
                          </a:solidFill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G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b="1" i="0" dirty="0">
                          <a:solidFill>
                            <a:schemeClr val="bg1"/>
                          </a:solidFill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D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lang="en-US" sz="2400" b="1" i="0" dirty="0">
                          <a:latin typeface="Calisto MT"/>
                          <a:cs typeface="Calisto MT"/>
                        </a:rPr>
                        <a:t>NEW TESTAMENT</a:t>
                      </a:r>
                      <a:r>
                        <a:rPr lang="en-US" sz="2400" b="1" i="0" baseline="0" dirty="0">
                          <a:latin typeface="Calisto MT"/>
                          <a:cs typeface="Calisto MT"/>
                        </a:rPr>
                        <a:t> </a:t>
                      </a:r>
                      <a:r>
                        <a:rPr lang="en-US" sz="3200" b="1" i="0" u="none" baseline="0" dirty="0">
                          <a:solidFill>
                            <a:schemeClr val="tx1"/>
                          </a:solidFill>
                          <a:latin typeface="Calisto MT"/>
                          <a:cs typeface="Calisto MT"/>
                        </a:rPr>
                        <a:t>FULFILLMENT</a:t>
                      </a:r>
                      <a:endParaRPr lang="en-US" sz="3200" b="0" i="0" u="none" dirty="0">
                        <a:solidFill>
                          <a:schemeClr val="tx1"/>
                        </a:solidFill>
                        <a:latin typeface="Calisto MT"/>
                        <a:cs typeface="Calisto MT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b="1" i="0" dirty="0">
                          <a:solidFill>
                            <a:schemeClr val="bg1"/>
                          </a:solidFill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O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b="1" i="0" dirty="0">
                          <a:solidFill>
                            <a:schemeClr val="bg1"/>
                          </a:solidFill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M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04430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</a:rPr>
              <a:t>God’s </a:t>
            </a:r>
            <a:r>
              <a:rPr lang="en-US" dirty="0">
                <a:solidFill>
                  <a:srgbClr val="FF6600"/>
                </a:solidFill>
              </a:rPr>
              <a:t>KINGDOM</a:t>
            </a:r>
            <a:r>
              <a:rPr lang="en-US" dirty="0">
                <a:solidFill>
                  <a:srgbClr val="E46C0A"/>
                </a:solidFill>
              </a:rPr>
              <a:t> </a:t>
            </a:r>
            <a:r>
              <a:rPr lang="en-US" dirty="0">
                <a:solidFill>
                  <a:schemeClr val="bg1"/>
                </a:solidFill>
              </a:rPr>
              <a:t>Plan in Scripture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3702877"/>
              </p:ext>
            </p:extLst>
          </p:nvPr>
        </p:nvGraphicFramePr>
        <p:xfrm>
          <a:off x="457200" y="1600200"/>
          <a:ext cx="8229600" cy="50292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36350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5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595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 rowSpan="5">
                  <a:txBody>
                    <a:bodyPr/>
                    <a:lstStyle/>
                    <a:p>
                      <a:r>
                        <a:rPr lang="en-US" sz="2400" b="1" i="0" dirty="0">
                          <a:solidFill>
                            <a:schemeClr val="tx1"/>
                          </a:solidFill>
                          <a:latin typeface="Calisto MT"/>
                          <a:cs typeface="Calisto MT"/>
                        </a:rPr>
                        <a:t>OLD TESTAMENT </a:t>
                      </a:r>
                      <a:r>
                        <a:rPr lang="en-US" sz="3200" b="1" i="0" u="none" dirty="0">
                          <a:solidFill>
                            <a:srgbClr val="FF6600"/>
                          </a:solidFill>
                          <a:latin typeface="Calisto MT"/>
                          <a:cs typeface="Calisto MT"/>
                        </a:rPr>
                        <a:t>FOUNDATION</a:t>
                      </a:r>
                      <a:endParaRPr lang="en-US" sz="3200" b="0" i="0" u="none" dirty="0">
                        <a:solidFill>
                          <a:srgbClr val="FF6600"/>
                        </a:solidFill>
                        <a:latin typeface="Calisto MT"/>
                        <a:cs typeface="Calisto MT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b="1" i="0" dirty="0">
                          <a:solidFill>
                            <a:schemeClr val="bg1"/>
                          </a:solidFill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K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Calisto MT"/>
                          <a:cs typeface="Calisto MT"/>
                        </a:rPr>
                        <a:t>Kickoff &amp; rebellion</a:t>
                      </a:r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b="1" i="0" dirty="0">
                          <a:solidFill>
                            <a:schemeClr val="bg1"/>
                          </a:solidFill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I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Calisto MT"/>
                          <a:cs typeface="Calisto MT"/>
                        </a:rPr>
                        <a:t>Instrument of blessing</a:t>
                      </a:r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b="1" i="0" dirty="0">
                          <a:solidFill>
                            <a:schemeClr val="bg1"/>
                          </a:solidFill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N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Calisto MT"/>
                          <a:cs typeface="Calisto MT"/>
                        </a:rPr>
                        <a:t>Nation redeemed &amp; commissioned</a:t>
                      </a:r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b="1" i="0" dirty="0">
                          <a:solidFill>
                            <a:srgbClr val="FF6600"/>
                          </a:solidFill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G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Calisto MT"/>
                          <a:cs typeface="Calisto MT"/>
                        </a:rPr>
                        <a:t>Government in the land</a:t>
                      </a:r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b="1" i="0" dirty="0">
                          <a:solidFill>
                            <a:schemeClr val="bg1"/>
                          </a:solidFill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D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lang="en-US" sz="2400" b="1" i="0" dirty="0">
                          <a:solidFill>
                            <a:schemeClr val="tx1"/>
                          </a:solidFill>
                          <a:latin typeface="Calisto MT"/>
                          <a:cs typeface="Calisto MT"/>
                        </a:rPr>
                        <a:t>NEW TESTAMENT</a:t>
                      </a:r>
                      <a:r>
                        <a:rPr lang="en-US" sz="2400" b="1" i="0" baseline="0" dirty="0">
                          <a:solidFill>
                            <a:schemeClr val="tx1"/>
                          </a:solidFill>
                          <a:latin typeface="Calisto MT"/>
                          <a:cs typeface="Calisto MT"/>
                        </a:rPr>
                        <a:t> </a:t>
                      </a:r>
                      <a:r>
                        <a:rPr lang="en-US" sz="3200" b="1" i="0" u="none" baseline="0" dirty="0">
                          <a:solidFill>
                            <a:schemeClr val="tx1"/>
                          </a:solidFill>
                          <a:latin typeface="Calisto MT"/>
                          <a:cs typeface="Calisto MT"/>
                        </a:rPr>
                        <a:t>FULFILLMENT</a:t>
                      </a:r>
                      <a:endParaRPr lang="en-US" sz="3200" b="0" i="0" u="none" dirty="0">
                        <a:solidFill>
                          <a:schemeClr val="tx1"/>
                        </a:solidFill>
                        <a:latin typeface="Calisto MT"/>
                        <a:cs typeface="Calisto MT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b="1" i="0" dirty="0">
                          <a:solidFill>
                            <a:schemeClr val="bg1"/>
                          </a:solidFill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O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b="1" i="0" dirty="0">
                          <a:solidFill>
                            <a:schemeClr val="bg1"/>
                          </a:solidFill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M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1904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</a:rPr>
              <a:t>God’s </a:t>
            </a:r>
            <a:r>
              <a:rPr lang="en-US" dirty="0">
                <a:solidFill>
                  <a:srgbClr val="FF6600"/>
                </a:solidFill>
              </a:rPr>
              <a:t>KINGDOM</a:t>
            </a:r>
            <a:r>
              <a:rPr lang="en-US" dirty="0">
                <a:solidFill>
                  <a:srgbClr val="E46C0A"/>
                </a:solidFill>
              </a:rPr>
              <a:t> </a:t>
            </a:r>
            <a:r>
              <a:rPr lang="en-US" dirty="0">
                <a:solidFill>
                  <a:schemeClr val="bg1"/>
                </a:solidFill>
              </a:rPr>
              <a:t>Plan in Scripture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5072232"/>
              </p:ext>
            </p:extLst>
          </p:nvPr>
        </p:nvGraphicFramePr>
        <p:xfrm>
          <a:off x="457200" y="1600200"/>
          <a:ext cx="8229600" cy="50292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36350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5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595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 rowSpan="5">
                  <a:txBody>
                    <a:bodyPr/>
                    <a:lstStyle/>
                    <a:p>
                      <a:r>
                        <a:rPr lang="en-US" sz="2400" b="1" i="0" dirty="0">
                          <a:latin typeface="Calisto MT"/>
                          <a:cs typeface="Calisto MT"/>
                        </a:rPr>
                        <a:t>OLD TESTAMENT </a:t>
                      </a:r>
                      <a:r>
                        <a:rPr lang="en-US" sz="3200" b="1" i="0" u="none" dirty="0">
                          <a:solidFill>
                            <a:srgbClr val="FF6600"/>
                          </a:solidFill>
                          <a:latin typeface="Calisto MT"/>
                          <a:cs typeface="Calisto MT"/>
                        </a:rPr>
                        <a:t>FOUNDATION</a:t>
                      </a:r>
                      <a:endParaRPr lang="en-US" sz="3200" b="0" i="0" u="none" dirty="0">
                        <a:solidFill>
                          <a:srgbClr val="FF6600"/>
                        </a:solidFill>
                        <a:latin typeface="Calisto MT"/>
                        <a:cs typeface="Calisto MT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b="1" i="0" dirty="0">
                          <a:solidFill>
                            <a:schemeClr val="bg1"/>
                          </a:solidFill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K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Calisto MT"/>
                          <a:cs typeface="Calisto MT"/>
                        </a:rPr>
                        <a:t>Kickoff &amp; rebellion</a:t>
                      </a:r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b="1" i="0" dirty="0">
                          <a:solidFill>
                            <a:schemeClr val="bg1"/>
                          </a:solidFill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I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Calisto MT"/>
                          <a:cs typeface="Calisto MT"/>
                        </a:rPr>
                        <a:t>Instrument of blessing</a:t>
                      </a:r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b="1" i="0" dirty="0">
                          <a:solidFill>
                            <a:schemeClr val="bg1"/>
                          </a:solidFill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N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Calisto MT"/>
                          <a:cs typeface="Calisto MT"/>
                        </a:rPr>
                        <a:t>Nation redeemed &amp; commissioned</a:t>
                      </a:r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b="1" i="0" dirty="0">
                          <a:solidFill>
                            <a:schemeClr val="bg1"/>
                          </a:solidFill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G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Calisto MT"/>
                          <a:cs typeface="Calisto MT"/>
                        </a:rPr>
                        <a:t>Government in the land</a:t>
                      </a:r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b="1" i="0" dirty="0">
                          <a:solidFill>
                            <a:srgbClr val="FF6600"/>
                          </a:solidFill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D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Calisto MT"/>
                          <a:cs typeface="Calisto MT"/>
                        </a:rPr>
                        <a:t>Dispersion &amp; return</a:t>
                      </a:r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lang="en-US" sz="2400" b="1" i="0" dirty="0">
                          <a:latin typeface="Calisto MT"/>
                          <a:cs typeface="Calisto MT"/>
                        </a:rPr>
                        <a:t>NEW TESTAMENT</a:t>
                      </a:r>
                      <a:r>
                        <a:rPr lang="en-US" sz="2400" b="1" i="0" baseline="0" dirty="0">
                          <a:latin typeface="Calisto MT"/>
                          <a:cs typeface="Calisto MT"/>
                        </a:rPr>
                        <a:t> </a:t>
                      </a:r>
                      <a:r>
                        <a:rPr lang="en-US" sz="3200" b="1" i="0" u="none" baseline="0" dirty="0">
                          <a:solidFill>
                            <a:schemeClr val="tx1"/>
                          </a:solidFill>
                          <a:latin typeface="Calisto MT"/>
                          <a:cs typeface="Calisto MT"/>
                        </a:rPr>
                        <a:t>FULFILLMENT</a:t>
                      </a:r>
                      <a:endParaRPr lang="en-US" sz="3200" b="0" i="0" u="none" dirty="0">
                        <a:solidFill>
                          <a:schemeClr val="tx1"/>
                        </a:solidFill>
                        <a:latin typeface="Calisto MT"/>
                        <a:cs typeface="Calisto MT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b="1" i="0" dirty="0">
                          <a:solidFill>
                            <a:schemeClr val="bg1"/>
                          </a:solidFill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O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b="1" i="0" dirty="0">
                          <a:solidFill>
                            <a:schemeClr val="bg1"/>
                          </a:solidFill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M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45971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</a:rPr>
              <a:t>God’s </a:t>
            </a:r>
            <a:r>
              <a:rPr lang="en-US" dirty="0">
                <a:solidFill>
                  <a:srgbClr val="E46C0A"/>
                </a:solidFill>
              </a:rPr>
              <a:t>KINGDOM </a:t>
            </a:r>
            <a:r>
              <a:rPr lang="en-US" dirty="0">
                <a:solidFill>
                  <a:schemeClr val="bg1"/>
                </a:solidFill>
              </a:rPr>
              <a:t>Plan in Scripture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5041534"/>
              </p:ext>
            </p:extLst>
          </p:nvPr>
        </p:nvGraphicFramePr>
        <p:xfrm>
          <a:off x="457200" y="1600200"/>
          <a:ext cx="8229600" cy="50292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36350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5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595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 rowSpan="5">
                  <a:txBody>
                    <a:bodyPr/>
                    <a:lstStyle/>
                    <a:p>
                      <a:r>
                        <a:rPr lang="en-US" sz="2400" b="1" i="0" dirty="0">
                          <a:latin typeface="Calisto MT"/>
                          <a:cs typeface="Calisto MT"/>
                        </a:rPr>
                        <a:t>OLD TESTAMENT </a:t>
                      </a:r>
                      <a:r>
                        <a:rPr lang="en-US" sz="3200" b="1" i="0" u="none" dirty="0">
                          <a:solidFill>
                            <a:schemeClr val="tx1"/>
                          </a:solidFill>
                          <a:latin typeface="Calisto MT"/>
                          <a:cs typeface="Calisto MT"/>
                        </a:rPr>
                        <a:t>FOUNDATION</a:t>
                      </a:r>
                      <a:endParaRPr lang="en-US" sz="3200" b="0" i="0" u="none" dirty="0">
                        <a:solidFill>
                          <a:schemeClr val="tx1"/>
                        </a:solidFill>
                        <a:latin typeface="Calisto MT"/>
                        <a:cs typeface="Calisto MT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b="1" i="0" dirty="0">
                          <a:solidFill>
                            <a:schemeClr val="bg1"/>
                          </a:solidFill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K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Calisto MT"/>
                          <a:cs typeface="Calisto MT"/>
                        </a:rPr>
                        <a:t>Kickoff &amp; rebellion</a:t>
                      </a:r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b="1" i="0" dirty="0">
                          <a:solidFill>
                            <a:schemeClr val="bg1"/>
                          </a:solidFill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I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Calisto MT"/>
                          <a:cs typeface="Calisto MT"/>
                        </a:rPr>
                        <a:t>Instrument of blessing</a:t>
                      </a:r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b="1" i="0" dirty="0">
                          <a:solidFill>
                            <a:schemeClr val="bg1"/>
                          </a:solidFill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N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Calisto MT"/>
                          <a:cs typeface="Calisto MT"/>
                        </a:rPr>
                        <a:t>Nation redeemed &amp; commissioned</a:t>
                      </a:r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b="1" i="0" dirty="0">
                          <a:solidFill>
                            <a:schemeClr val="bg1"/>
                          </a:solidFill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G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Calisto MT"/>
                          <a:cs typeface="Calisto MT"/>
                        </a:rPr>
                        <a:t>Government in the land</a:t>
                      </a:r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b="1" i="0" dirty="0">
                          <a:solidFill>
                            <a:schemeClr val="bg1"/>
                          </a:solidFill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D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Calisto MT"/>
                          <a:cs typeface="Calisto MT"/>
                        </a:rPr>
                        <a:t>Dispersion &amp; return</a:t>
                      </a:r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lang="en-US" sz="2400" b="1" i="0" dirty="0">
                          <a:latin typeface="Calisto MT"/>
                          <a:cs typeface="Calisto MT"/>
                        </a:rPr>
                        <a:t>NEW TESTAMENT</a:t>
                      </a:r>
                      <a:r>
                        <a:rPr lang="en-US" sz="2400" b="1" i="0" baseline="0" dirty="0">
                          <a:latin typeface="Calisto MT"/>
                          <a:cs typeface="Calisto MT"/>
                        </a:rPr>
                        <a:t> </a:t>
                      </a:r>
                      <a:r>
                        <a:rPr lang="en-US" sz="3200" b="1" i="0" u="none" baseline="0" dirty="0">
                          <a:solidFill>
                            <a:srgbClr val="FF6600"/>
                          </a:solidFill>
                          <a:latin typeface="Calisto MT"/>
                          <a:cs typeface="Calisto MT"/>
                        </a:rPr>
                        <a:t>FULFILLMENT</a:t>
                      </a:r>
                      <a:endParaRPr lang="en-US" sz="3200" b="0" i="0" u="none" dirty="0">
                        <a:solidFill>
                          <a:srgbClr val="FF6600"/>
                        </a:solidFill>
                        <a:latin typeface="Calisto MT"/>
                        <a:cs typeface="Calisto MT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b="1" i="0" dirty="0">
                          <a:solidFill>
                            <a:srgbClr val="FF6600"/>
                          </a:solidFill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O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Calisto MT"/>
                          <a:cs typeface="Calisto MT"/>
                        </a:rPr>
                        <a:t>Overlap of the ages</a:t>
                      </a:r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b="1" i="0" dirty="0">
                          <a:solidFill>
                            <a:schemeClr val="bg1"/>
                          </a:solidFill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M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09376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</a:rPr>
              <a:t>God’s </a:t>
            </a:r>
            <a:r>
              <a:rPr lang="en-US" dirty="0">
                <a:solidFill>
                  <a:srgbClr val="E46C0A"/>
                </a:solidFill>
              </a:rPr>
              <a:t>KINGDOM </a:t>
            </a:r>
            <a:r>
              <a:rPr lang="en-US" dirty="0">
                <a:solidFill>
                  <a:schemeClr val="bg1"/>
                </a:solidFill>
              </a:rPr>
              <a:t>Plan in Scripture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4822822"/>
              </p:ext>
            </p:extLst>
          </p:nvPr>
        </p:nvGraphicFramePr>
        <p:xfrm>
          <a:off x="457200" y="1600200"/>
          <a:ext cx="8229600" cy="50292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36350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5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595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 rowSpan="5">
                  <a:txBody>
                    <a:bodyPr/>
                    <a:lstStyle/>
                    <a:p>
                      <a:r>
                        <a:rPr lang="en-US" sz="2400" b="1" i="0" dirty="0">
                          <a:latin typeface="Calisto MT"/>
                          <a:cs typeface="Calisto MT"/>
                        </a:rPr>
                        <a:t>OLD TESTAMENT </a:t>
                      </a:r>
                      <a:r>
                        <a:rPr lang="en-US" sz="3200" b="1" i="0" u="none" dirty="0">
                          <a:solidFill>
                            <a:schemeClr val="tx1"/>
                          </a:solidFill>
                          <a:latin typeface="Calisto MT"/>
                          <a:cs typeface="Calisto MT"/>
                        </a:rPr>
                        <a:t>FOUNDATION</a:t>
                      </a:r>
                      <a:endParaRPr lang="en-US" sz="3200" b="0" i="0" u="none" dirty="0">
                        <a:solidFill>
                          <a:schemeClr val="tx1"/>
                        </a:solidFill>
                        <a:latin typeface="Calisto MT"/>
                        <a:cs typeface="Calisto MT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b="1" i="0" dirty="0">
                          <a:solidFill>
                            <a:schemeClr val="bg1"/>
                          </a:solidFill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K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Calisto MT"/>
                          <a:cs typeface="Calisto MT"/>
                        </a:rPr>
                        <a:t>Kickoff &amp; rebellion</a:t>
                      </a:r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b="1" i="0" dirty="0">
                          <a:solidFill>
                            <a:schemeClr val="bg1"/>
                          </a:solidFill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I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Calisto MT"/>
                          <a:cs typeface="Calisto MT"/>
                        </a:rPr>
                        <a:t>Instrument of blessing</a:t>
                      </a:r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b="1" i="0" dirty="0">
                          <a:solidFill>
                            <a:schemeClr val="bg1"/>
                          </a:solidFill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N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Calisto MT"/>
                          <a:cs typeface="Calisto MT"/>
                        </a:rPr>
                        <a:t>Nation redeemed &amp; commissioned</a:t>
                      </a:r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b="1" i="0" dirty="0">
                          <a:solidFill>
                            <a:schemeClr val="bg1"/>
                          </a:solidFill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G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Calisto MT"/>
                          <a:cs typeface="Calisto MT"/>
                        </a:rPr>
                        <a:t>Government in the land</a:t>
                      </a:r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b="1" i="0" dirty="0">
                          <a:solidFill>
                            <a:schemeClr val="bg1"/>
                          </a:solidFill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D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Calisto MT"/>
                          <a:cs typeface="Calisto MT"/>
                        </a:rPr>
                        <a:t>Dispersion &amp; return</a:t>
                      </a:r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lang="en-US" sz="2400" b="1" i="0" dirty="0">
                          <a:latin typeface="Calisto MT"/>
                          <a:cs typeface="Calisto MT"/>
                        </a:rPr>
                        <a:t>NEW TESTAMENT</a:t>
                      </a:r>
                      <a:r>
                        <a:rPr lang="en-US" sz="2400" b="1" i="0" baseline="0" dirty="0">
                          <a:latin typeface="Calisto MT"/>
                          <a:cs typeface="Calisto MT"/>
                        </a:rPr>
                        <a:t> </a:t>
                      </a:r>
                      <a:r>
                        <a:rPr lang="en-US" sz="3200" b="1" i="0" u="none" baseline="0" dirty="0">
                          <a:solidFill>
                            <a:srgbClr val="FF6600"/>
                          </a:solidFill>
                          <a:latin typeface="Calisto MT"/>
                          <a:cs typeface="Calisto MT"/>
                        </a:rPr>
                        <a:t>FULFILLMENT</a:t>
                      </a:r>
                      <a:endParaRPr lang="en-US" sz="3200" b="0" i="0" u="none" dirty="0">
                        <a:solidFill>
                          <a:srgbClr val="FF6600"/>
                        </a:solidFill>
                        <a:latin typeface="Calisto MT"/>
                        <a:cs typeface="Calisto MT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b="1" i="0" dirty="0">
                          <a:solidFill>
                            <a:schemeClr val="bg1"/>
                          </a:solidFill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O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Calisto MT"/>
                          <a:cs typeface="Calisto MT"/>
                        </a:rPr>
                        <a:t>Overlap of the ages</a:t>
                      </a:r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b="1" i="0" dirty="0">
                          <a:solidFill>
                            <a:srgbClr val="FF6600"/>
                          </a:solidFill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M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Calisto MT"/>
                          <a:cs typeface="Calisto MT"/>
                        </a:rPr>
                        <a:t>Mission</a:t>
                      </a:r>
                      <a:r>
                        <a:rPr lang="en-US" sz="2400" b="1" i="0" baseline="0" dirty="0">
                          <a:latin typeface="Calisto MT"/>
                          <a:cs typeface="Calisto MT"/>
                        </a:rPr>
                        <a:t> accomplished</a:t>
                      </a:r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05412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</a:rPr>
              <a:t>God’s </a:t>
            </a:r>
            <a:r>
              <a:rPr lang="en-US" dirty="0">
                <a:solidFill>
                  <a:srgbClr val="FF6600"/>
                </a:solidFill>
              </a:rPr>
              <a:t>KINGDOM</a:t>
            </a:r>
            <a:r>
              <a:rPr lang="en-US" dirty="0">
                <a:solidFill>
                  <a:srgbClr val="E46C0A"/>
                </a:solidFill>
              </a:rPr>
              <a:t> </a:t>
            </a:r>
            <a:r>
              <a:rPr lang="en-US" dirty="0">
                <a:solidFill>
                  <a:schemeClr val="bg1"/>
                </a:solidFill>
              </a:rPr>
              <a:t>Plan in Scripture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5106965"/>
              </p:ext>
            </p:extLst>
          </p:nvPr>
        </p:nvGraphicFramePr>
        <p:xfrm>
          <a:off x="457200" y="1600200"/>
          <a:ext cx="8229600" cy="50292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36350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5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595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 rowSpan="5">
                  <a:txBody>
                    <a:bodyPr/>
                    <a:lstStyle/>
                    <a:p>
                      <a:r>
                        <a:rPr lang="en-US" sz="2400" b="1" i="0" dirty="0">
                          <a:latin typeface="Calisto MT"/>
                          <a:cs typeface="Calisto MT"/>
                        </a:rPr>
                        <a:t>OLD TESTAMENT </a:t>
                      </a:r>
                      <a:r>
                        <a:rPr lang="en-US" sz="3200" b="1" i="0" u="none" dirty="0">
                          <a:solidFill>
                            <a:srgbClr val="FF6600"/>
                          </a:solidFill>
                          <a:latin typeface="Calisto MT"/>
                          <a:cs typeface="Calisto MT"/>
                        </a:rPr>
                        <a:t>FOUNDATION</a:t>
                      </a:r>
                      <a:endParaRPr lang="en-US" sz="3200" b="0" i="0" u="none" dirty="0">
                        <a:solidFill>
                          <a:srgbClr val="FF6600"/>
                        </a:solidFill>
                        <a:latin typeface="Calisto MT"/>
                        <a:cs typeface="Calisto MT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b="1" i="0" dirty="0">
                          <a:solidFill>
                            <a:srgbClr val="FF6600"/>
                          </a:solidFill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K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Calisto MT"/>
                          <a:cs typeface="Calisto MT"/>
                        </a:rPr>
                        <a:t>Kickoff &amp; rebellion</a:t>
                      </a:r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b="1" i="0" dirty="0">
                          <a:solidFill>
                            <a:srgbClr val="FF6600"/>
                          </a:solidFill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I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Calisto MT"/>
                          <a:cs typeface="Calisto MT"/>
                        </a:rPr>
                        <a:t>Instrument of blessing</a:t>
                      </a:r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b="1" i="0" dirty="0">
                          <a:solidFill>
                            <a:srgbClr val="FF6600"/>
                          </a:solidFill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N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Calisto MT"/>
                          <a:cs typeface="Calisto MT"/>
                        </a:rPr>
                        <a:t>Nation redeemed &amp; commissioned</a:t>
                      </a:r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b="1" i="0" dirty="0">
                          <a:solidFill>
                            <a:srgbClr val="FF6600"/>
                          </a:solidFill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G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Calisto MT"/>
                          <a:cs typeface="Calisto MT"/>
                        </a:rPr>
                        <a:t>Government in the land</a:t>
                      </a:r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b="1" i="0" dirty="0">
                          <a:solidFill>
                            <a:srgbClr val="FF6600"/>
                          </a:solidFill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D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Calisto MT"/>
                          <a:cs typeface="Calisto MT"/>
                        </a:rPr>
                        <a:t>Dispersion &amp; return</a:t>
                      </a:r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lang="en-US" sz="2400" b="1" i="0" dirty="0">
                          <a:latin typeface="Calisto MT"/>
                          <a:cs typeface="Calisto MT"/>
                        </a:rPr>
                        <a:t>NEW TESTAMENT</a:t>
                      </a:r>
                      <a:r>
                        <a:rPr lang="en-US" sz="2400" b="1" i="0" baseline="0" dirty="0">
                          <a:latin typeface="Calisto MT"/>
                          <a:cs typeface="Calisto MT"/>
                        </a:rPr>
                        <a:t> </a:t>
                      </a:r>
                      <a:r>
                        <a:rPr lang="en-US" sz="3200" b="1" i="0" u="none" baseline="0" dirty="0">
                          <a:solidFill>
                            <a:srgbClr val="FF6600"/>
                          </a:solidFill>
                          <a:latin typeface="Calisto MT"/>
                          <a:cs typeface="Calisto MT"/>
                        </a:rPr>
                        <a:t>FULFILLMENT</a:t>
                      </a:r>
                      <a:endParaRPr lang="en-US" sz="3200" b="0" i="0" u="none" dirty="0">
                        <a:solidFill>
                          <a:srgbClr val="FF6600"/>
                        </a:solidFill>
                        <a:latin typeface="Calisto MT"/>
                        <a:cs typeface="Calisto MT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b="1" i="0" dirty="0">
                          <a:solidFill>
                            <a:srgbClr val="FF6600"/>
                          </a:solidFill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O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Calisto MT"/>
                          <a:cs typeface="Calisto MT"/>
                        </a:rPr>
                        <a:t>Overlap of the ages</a:t>
                      </a:r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b="1" i="0" dirty="0">
                          <a:solidFill>
                            <a:srgbClr val="FF6600"/>
                          </a:solidFill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M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i="0" dirty="0">
                          <a:latin typeface="Calisto MT"/>
                          <a:cs typeface="Calisto MT"/>
                        </a:rPr>
                        <a:t>Mission</a:t>
                      </a:r>
                      <a:r>
                        <a:rPr lang="en-US" sz="2400" b="1" i="0" baseline="0" dirty="0">
                          <a:latin typeface="Calisto MT"/>
                          <a:cs typeface="Calisto MT"/>
                        </a:rPr>
                        <a:t> accomplished</a:t>
                      </a:r>
                      <a:endParaRPr lang="en-US" sz="2400" b="0" i="0" dirty="0">
                        <a:latin typeface="Calisto MT"/>
                        <a:cs typeface="Calisto M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99438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Jesus’ </a:t>
            </a:r>
            <a:r>
              <a:rPr lang="en-US" dirty="0">
                <a:solidFill>
                  <a:srgbClr val="FF6600"/>
                </a:solidFill>
              </a:rPr>
              <a:t>KINGDOM</a:t>
            </a:r>
            <a:r>
              <a:rPr lang="en-US" dirty="0">
                <a:solidFill>
                  <a:srgbClr val="E46C0A"/>
                </a:solidFill>
              </a:rPr>
              <a:t> </a:t>
            </a:r>
            <a:r>
              <a:rPr lang="en-US" dirty="0">
                <a:solidFill>
                  <a:schemeClr val="bg1"/>
                </a:solidFill>
              </a:rPr>
              <a:t>Mission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Jesus and his early followers were convinced that Moses and the rest of the prophets wrote about Christ and should be believed.</a:t>
            </a:r>
          </a:p>
          <a:p>
            <a:pPr lvl="1"/>
            <a:r>
              <a:rPr lang="en-US" u="sng" dirty="0"/>
              <a:t>John 5:39, 46</a:t>
            </a:r>
            <a:r>
              <a:rPr lang="en-US" dirty="0"/>
              <a:t>. You search the Scriptures because you think that in them you have eternal life; and </a:t>
            </a:r>
            <a:r>
              <a:rPr lang="en-US" i="1" baseline="30000" dirty="0"/>
              <a:t>w</a:t>
            </a:r>
            <a:r>
              <a:rPr lang="en-US" dirty="0"/>
              <a:t>it is they that bear witness about me</a:t>
            </a:r>
            <a:r>
              <a:rPr lang="mr-IN" dirty="0"/>
              <a:t>…</a:t>
            </a:r>
            <a:r>
              <a:rPr lang="en-US" dirty="0"/>
              <a:t>. </a:t>
            </a:r>
            <a:r>
              <a:rPr lang="en-US" baseline="30000" dirty="0"/>
              <a:t>46</a:t>
            </a:r>
            <a:r>
              <a:rPr lang="en-US" dirty="0"/>
              <a:t>For if you believed Moses, you would believe me, for he wrote of me. </a:t>
            </a:r>
            <a:r>
              <a:rPr lang="en-US" baseline="30000" dirty="0"/>
              <a:t>47</a:t>
            </a:r>
            <a:r>
              <a:rPr lang="en-US" dirty="0"/>
              <a:t>But if you do not believe his writings, how will you believe my words?</a:t>
            </a:r>
          </a:p>
          <a:p>
            <a:pPr lvl="1"/>
            <a:r>
              <a:rPr lang="en-US" u="sng" dirty="0"/>
              <a:t>Luke 24:25–26</a:t>
            </a:r>
            <a:r>
              <a:rPr lang="en-US" dirty="0"/>
              <a:t>. O foolish ones, and slow of heart to believe all that the prophets have spoken! </a:t>
            </a:r>
            <a:r>
              <a:rPr lang="en-US" baseline="30000" dirty="0"/>
              <a:t>26</a:t>
            </a:r>
            <a:r>
              <a:rPr lang="en-US" dirty="0"/>
              <a:t> Was it not necessary that the Christ should suffer these things and enter into his glory?</a:t>
            </a:r>
          </a:p>
        </p:txBody>
      </p:sp>
    </p:spTree>
    <p:extLst>
      <p:ext uri="{BB962C8B-B14F-4D97-AF65-F5344CB8AC3E}">
        <p14:creationId xmlns:p14="http://schemas.microsoft.com/office/powerpoint/2010/main" val="1875864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5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2180968" cy="5897562"/>
          </a:xfrm>
          <a:solidFill>
            <a:schemeClr val="tx1"/>
          </a:solidFill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1"/>
                </a:solidFill>
              </a:rPr>
              <a:t>The Bible’s </a:t>
            </a:r>
            <a:r>
              <a:rPr lang="en-US" sz="3600" dirty="0">
                <a:solidFill>
                  <a:srgbClr val="00B0F0"/>
                </a:solidFill>
              </a:rPr>
              <a:t>Frame</a:t>
            </a:r>
            <a:r>
              <a:rPr lang="en-US" sz="3600" dirty="0">
                <a:solidFill>
                  <a:schemeClr val="bg1"/>
                </a:solidFill>
              </a:rPr>
              <a:t>, </a:t>
            </a:r>
            <a:r>
              <a:rPr lang="en-US" sz="3600" dirty="0">
                <a:solidFill>
                  <a:srgbClr val="00B0F0"/>
                </a:solidFill>
              </a:rPr>
              <a:t>Form</a:t>
            </a:r>
            <a:r>
              <a:rPr lang="en-US" sz="3600" dirty="0">
                <a:solidFill>
                  <a:schemeClr val="bg1"/>
                </a:solidFill>
              </a:rPr>
              <a:t>,</a:t>
            </a:r>
            <a:br>
              <a:rPr lang="en-US" sz="3600" dirty="0">
                <a:solidFill>
                  <a:schemeClr val="bg1"/>
                </a:solidFill>
              </a:rPr>
            </a:br>
            <a:r>
              <a:rPr lang="en-US" sz="3600" dirty="0">
                <a:solidFill>
                  <a:srgbClr val="00B0F0"/>
                </a:solidFill>
              </a:rPr>
              <a:t>Focus</a:t>
            </a:r>
            <a:r>
              <a:rPr lang="en-US" sz="3600" dirty="0">
                <a:solidFill>
                  <a:schemeClr val="bg1"/>
                </a:solidFill>
              </a:rPr>
              <a:t>, &amp; </a:t>
            </a:r>
            <a:r>
              <a:rPr lang="en-US" sz="3600" dirty="0">
                <a:solidFill>
                  <a:srgbClr val="00B0F0"/>
                </a:solidFill>
              </a:rPr>
              <a:t>Fulcrum</a:t>
            </a:r>
          </a:p>
        </p:txBody>
      </p:sp>
      <p:pic>
        <p:nvPicPr>
          <p:cNvPr id="11" name="Content Placeholder 10">
            <a:extLst>
              <a:ext uri="{FF2B5EF4-FFF2-40B4-BE49-F238E27FC236}">
                <a16:creationId xmlns:a16="http://schemas.microsoft.com/office/drawing/2014/main" id="{DBDACAF6-DFAF-A946-B533-396A9C3C53B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33368" y="147915"/>
            <a:ext cx="6711414" cy="6711414"/>
          </a:xfrm>
        </p:spPr>
      </p:pic>
    </p:spTree>
    <p:extLst>
      <p:ext uri="{BB962C8B-B14F-4D97-AF65-F5344CB8AC3E}">
        <p14:creationId xmlns:p14="http://schemas.microsoft.com/office/powerpoint/2010/main" val="23607778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8EC923-BC43-9247-95F3-EB826BEB99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02362"/>
          </a:xfrm>
          <a:solidFill>
            <a:schemeClr val="tx1"/>
          </a:solidFill>
        </p:spPr>
        <p:txBody>
          <a:bodyPr>
            <a:normAutofit/>
          </a:bodyPr>
          <a:lstStyle/>
          <a:p>
            <a:r>
              <a:rPr lang="en-US" sz="9600" dirty="0">
                <a:solidFill>
                  <a:srgbClr val="FF6600"/>
                </a:solidFill>
              </a:rPr>
              <a:t>Rapid-Fire Q&amp;A</a:t>
            </a:r>
            <a:br>
              <a:rPr lang="en-US" sz="9600" dirty="0">
                <a:solidFill>
                  <a:srgbClr val="FF6600"/>
                </a:solidFill>
              </a:rPr>
            </a:br>
            <a:r>
              <a:rPr lang="en-US" sz="9600" dirty="0">
                <a:solidFill>
                  <a:schemeClr val="bg1"/>
                </a:solidFill>
              </a:rPr>
              <a:t>(15 min)</a:t>
            </a:r>
          </a:p>
        </p:txBody>
      </p:sp>
    </p:spTree>
    <p:extLst>
      <p:ext uri="{BB962C8B-B14F-4D97-AF65-F5344CB8AC3E}">
        <p14:creationId xmlns:p14="http://schemas.microsoft.com/office/powerpoint/2010/main" val="10376332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29285"/>
          </a:xfrm>
          <a:solidFill>
            <a:schemeClr val="tx1"/>
          </a:solidFill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</a:rPr>
              <a:t>God’s </a:t>
            </a:r>
            <a:r>
              <a:rPr lang="en-US" dirty="0">
                <a:solidFill>
                  <a:srgbClr val="E46C0A"/>
                </a:solidFill>
              </a:rPr>
              <a:t>KINGDOM </a:t>
            </a:r>
            <a:r>
              <a:rPr lang="en-US" dirty="0">
                <a:solidFill>
                  <a:schemeClr val="bg1"/>
                </a:solidFill>
              </a:rPr>
              <a:t>Plan in Scripture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" r="-664" b="86667"/>
          <a:stretch/>
        </p:blipFill>
        <p:spPr>
          <a:xfrm>
            <a:off x="1714500" y="1219200"/>
            <a:ext cx="5753100" cy="762000"/>
          </a:xfrm>
        </p:spPr>
      </p:pic>
    </p:spTree>
    <p:extLst>
      <p:ext uri="{BB962C8B-B14F-4D97-AF65-F5344CB8AC3E}">
        <p14:creationId xmlns:p14="http://schemas.microsoft.com/office/powerpoint/2010/main" val="39409859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29285"/>
          </a:xfrm>
          <a:solidFill>
            <a:schemeClr val="tx1"/>
          </a:solidFill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</a:rPr>
              <a:t>God’s </a:t>
            </a:r>
            <a:r>
              <a:rPr lang="en-US" dirty="0">
                <a:solidFill>
                  <a:srgbClr val="E46C0A"/>
                </a:solidFill>
              </a:rPr>
              <a:t>KINGDOM </a:t>
            </a:r>
            <a:r>
              <a:rPr lang="en-US" dirty="0">
                <a:solidFill>
                  <a:schemeClr val="bg1"/>
                </a:solidFill>
              </a:rPr>
              <a:t>Plan in Scripture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6000"/>
          <a:stretch/>
        </p:blipFill>
        <p:spPr>
          <a:xfrm>
            <a:off x="1714500" y="1219200"/>
            <a:ext cx="800100" cy="5715000"/>
          </a:xfrm>
        </p:spPr>
      </p:pic>
    </p:spTree>
    <p:extLst>
      <p:ext uri="{BB962C8B-B14F-4D97-AF65-F5344CB8AC3E}">
        <p14:creationId xmlns:p14="http://schemas.microsoft.com/office/powerpoint/2010/main" val="196506089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29285"/>
          </a:xfrm>
          <a:solidFill>
            <a:schemeClr val="tx1"/>
          </a:solidFill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</a:rPr>
              <a:t>God’s </a:t>
            </a:r>
            <a:r>
              <a:rPr lang="en-US" dirty="0">
                <a:solidFill>
                  <a:srgbClr val="E46C0A"/>
                </a:solidFill>
              </a:rPr>
              <a:t>KINGDOM </a:t>
            </a:r>
            <a:r>
              <a:rPr lang="en-US" dirty="0">
                <a:solidFill>
                  <a:schemeClr val="bg1"/>
                </a:solidFill>
              </a:rPr>
              <a:t>Plan in Scripture</a:t>
            </a:r>
            <a:endParaRPr lang="en-US" dirty="0">
              <a:solidFill>
                <a:srgbClr val="E46C0A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1333"/>
          <a:stretch/>
        </p:blipFill>
        <p:spPr>
          <a:xfrm>
            <a:off x="1714500" y="1219200"/>
            <a:ext cx="1638300" cy="5715000"/>
          </a:xfrm>
        </p:spPr>
      </p:pic>
    </p:spTree>
    <p:extLst>
      <p:ext uri="{BB962C8B-B14F-4D97-AF65-F5344CB8AC3E}">
        <p14:creationId xmlns:p14="http://schemas.microsoft.com/office/powerpoint/2010/main" val="209194208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29285"/>
          </a:xfrm>
          <a:solidFill>
            <a:schemeClr val="tx1"/>
          </a:solidFill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</a:rPr>
              <a:t>God’s </a:t>
            </a:r>
            <a:r>
              <a:rPr lang="en-US" dirty="0">
                <a:solidFill>
                  <a:srgbClr val="E46C0A"/>
                </a:solidFill>
              </a:rPr>
              <a:t>KINGDOM </a:t>
            </a:r>
            <a:r>
              <a:rPr lang="en-US" dirty="0">
                <a:solidFill>
                  <a:schemeClr val="bg1"/>
                </a:solidFill>
              </a:rPr>
              <a:t>Plan in Scripture</a:t>
            </a:r>
            <a:endParaRPr lang="en-US" dirty="0">
              <a:solidFill>
                <a:srgbClr val="E46C0A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8000"/>
          <a:stretch/>
        </p:blipFill>
        <p:spPr>
          <a:xfrm>
            <a:off x="1714500" y="1219200"/>
            <a:ext cx="2400300" cy="5715000"/>
          </a:xfrm>
        </p:spPr>
      </p:pic>
    </p:spTree>
    <p:extLst>
      <p:ext uri="{BB962C8B-B14F-4D97-AF65-F5344CB8AC3E}">
        <p14:creationId xmlns:p14="http://schemas.microsoft.com/office/powerpoint/2010/main" val="66835391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29285"/>
          </a:xfrm>
          <a:solidFill>
            <a:schemeClr val="tx1"/>
          </a:solidFill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</a:rPr>
              <a:t>God’s </a:t>
            </a:r>
            <a:r>
              <a:rPr lang="en-US" dirty="0">
                <a:solidFill>
                  <a:srgbClr val="E46C0A"/>
                </a:solidFill>
              </a:rPr>
              <a:t>KINGDOM </a:t>
            </a:r>
            <a:r>
              <a:rPr lang="en-US" dirty="0">
                <a:solidFill>
                  <a:schemeClr val="bg1"/>
                </a:solidFill>
              </a:rPr>
              <a:t>Plan in Scripture</a:t>
            </a:r>
            <a:endParaRPr lang="en-US" dirty="0">
              <a:solidFill>
                <a:srgbClr val="E46C0A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43333"/>
          <a:stretch/>
        </p:blipFill>
        <p:spPr>
          <a:xfrm>
            <a:off x="1714500" y="1219200"/>
            <a:ext cx="3238500" cy="5715000"/>
          </a:xfrm>
        </p:spPr>
      </p:pic>
    </p:spTree>
    <p:extLst>
      <p:ext uri="{BB962C8B-B14F-4D97-AF65-F5344CB8AC3E}">
        <p14:creationId xmlns:p14="http://schemas.microsoft.com/office/powerpoint/2010/main" val="168470836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29285"/>
          </a:xfrm>
          <a:solidFill>
            <a:schemeClr val="tx1"/>
          </a:solidFill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</a:rPr>
              <a:t>God’s </a:t>
            </a:r>
            <a:r>
              <a:rPr lang="en-US" dirty="0">
                <a:solidFill>
                  <a:srgbClr val="E46C0A"/>
                </a:solidFill>
              </a:rPr>
              <a:t>KINGDOM </a:t>
            </a:r>
            <a:r>
              <a:rPr lang="en-US" dirty="0">
                <a:solidFill>
                  <a:schemeClr val="bg1"/>
                </a:solidFill>
              </a:rPr>
              <a:t>Plan in Scripture</a:t>
            </a:r>
            <a:endParaRPr lang="en-US" dirty="0">
              <a:solidFill>
                <a:srgbClr val="E46C0A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666"/>
          <a:stretch/>
        </p:blipFill>
        <p:spPr>
          <a:xfrm>
            <a:off x="1714500" y="1219200"/>
            <a:ext cx="4076700" cy="5715000"/>
          </a:xfrm>
        </p:spPr>
      </p:pic>
    </p:spTree>
    <p:extLst>
      <p:ext uri="{BB962C8B-B14F-4D97-AF65-F5344CB8AC3E}">
        <p14:creationId xmlns:p14="http://schemas.microsoft.com/office/powerpoint/2010/main" val="32163847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29285"/>
          </a:xfrm>
          <a:solidFill>
            <a:schemeClr val="tx1"/>
          </a:solidFill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</a:rPr>
              <a:t>God’s </a:t>
            </a:r>
            <a:r>
              <a:rPr lang="en-US" dirty="0">
                <a:solidFill>
                  <a:srgbClr val="E46C0A"/>
                </a:solidFill>
              </a:rPr>
              <a:t>KINGDOM </a:t>
            </a:r>
            <a:r>
              <a:rPr lang="en-US" dirty="0">
                <a:solidFill>
                  <a:schemeClr val="bg1"/>
                </a:solidFill>
              </a:rPr>
              <a:t>Plan in Scripture</a:t>
            </a:r>
            <a:endParaRPr lang="en-US" dirty="0">
              <a:solidFill>
                <a:srgbClr val="E46C0A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999"/>
          <a:stretch/>
        </p:blipFill>
        <p:spPr>
          <a:xfrm>
            <a:off x="1714500" y="1219200"/>
            <a:ext cx="4914900" cy="5715000"/>
          </a:xfrm>
        </p:spPr>
      </p:pic>
    </p:spTree>
    <p:extLst>
      <p:ext uri="{BB962C8B-B14F-4D97-AF65-F5344CB8AC3E}">
        <p14:creationId xmlns:p14="http://schemas.microsoft.com/office/powerpoint/2010/main" val="56149301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  <a:solidFill>
            <a:schemeClr val="tx1"/>
          </a:solidFill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200" dirty="0">
                <a:solidFill>
                  <a:schemeClr val="bg1"/>
                </a:solidFill>
              </a:rPr>
              <a:t>The </a:t>
            </a:r>
            <a:r>
              <a:rPr lang="en-US" sz="3200" u="sng" dirty="0">
                <a:solidFill>
                  <a:srgbClr val="FF6600"/>
                </a:solidFill>
              </a:rPr>
              <a:t>O</a:t>
            </a:r>
            <a:r>
              <a:rPr lang="en-US" sz="3200" dirty="0">
                <a:solidFill>
                  <a:srgbClr val="FF6600"/>
                </a:solidFill>
              </a:rPr>
              <a:t>verlap</a:t>
            </a:r>
            <a:r>
              <a:rPr lang="en-US" sz="3200" dirty="0">
                <a:solidFill>
                  <a:schemeClr val="bg1"/>
                </a:solidFill>
              </a:rPr>
              <a:t> of the Ages in Salvation History</a:t>
            </a:r>
          </a:p>
        </p:txBody>
      </p:sp>
      <p:pic>
        <p:nvPicPr>
          <p:cNvPr id="4" name="Content Placeholder 3" descr="d_master_v002 (dragged).pdf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9" r="2675" b="369"/>
          <a:stretch/>
        </p:blipFill>
        <p:spPr>
          <a:xfrm>
            <a:off x="457200" y="1591734"/>
            <a:ext cx="8240768" cy="4656666"/>
          </a:xfrm>
        </p:spPr>
      </p:pic>
    </p:spTree>
    <p:extLst>
      <p:ext uri="{BB962C8B-B14F-4D97-AF65-F5344CB8AC3E}">
        <p14:creationId xmlns:p14="http://schemas.microsoft.com/office/powerpoint/2010/main" val="6275054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6324600"/>
          </a:xfrm>
        </p:spPr>
        <p:txBody>
          <a:bodyPr>
            <a:normAutofit/>
          </a:bodyPr>
          <a:lstStyle/>
          <a:p>
            <a:pPr lvl="1"/>
            <a:r>
              <a:rPr lang="en-US" u="sng" dirty="0"/>
              <a:t>John 1:45</a:t>
            </a:r>
            <a:r>
              <a:rPr lang="en-US" dirty="0"/>
              <a:t>. We have found him of whom Moses in the Law and also the prophets wrote, Jesus of Nazareth.</a:t>
            </a:r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1230518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29285"/>
          </a:xfrm>
          <a:solidFill>
            <a:schemeClr val="tx1"/>
          </a:solidFill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</a:rPr>
              <a:t>God’s </a:t>
            </a:r>
            <a:r>
              <a:rPr lang="en-US" dirty="0">
                <a:solidFill>
                  <a:srgbClr val="E46C0A"/>
                </a:solidFill>
              </a:rPr>
              <a:t>KINGDOM </a:t>
            </a:r>
            <a:r>
              <a:rPr lang="en-US" dirty="0">
                <a:solidFill>
                  <a:schemeClr val="bg1"/>
                </a:solidFill>
              </a:rPr>
              <a:t>Plan in Scripture</a:t>
            </a:r>
            <a:endParaRPr lang="en-US" dirty="0">
              <a:solidFill>
                <a:srgbClr val="E46C0A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4500" y="1219200"/>
            <a:ext cx="5715000" cy="5715000"/>
          </a:xfrm>
        </p:spPr>
      </p:pic>
    </p:spTree>
    <p:extLst>
      <p:ext uri="{BB962C8B-B14F-4D97-AF65-F5344CB8AC3E}">
        <p14:creationId xmlns:p14="http://schemas.microsoft.com/office/powerpoint/2010/main" val="19229429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553200"/>
          </a:xfrm>
        </p:spPr>
        <p:txBody>
          <a:bodyPr>
            <a:normAutofit/>
          </a:bodyPr>
          <a:lstStyle/>
          <a:p>
            <a:r>
              <a:rPr lang="en-US" b="1" dirty="0"/>
              <a:t>The OT is </a:t>
            </a:r>
            <a:r>
              <a:rPr lang="en-US" i="1" dirty="0"/>
              <a:t>f</a:t>
            </a:r>
            <a:r>
              <a:rPr lang="en-US" b="1" i="1" dirty="0"/>
              <a:t>oundation</a:t>
            </a:r>
            <a:r>
              <a:rPr lang="en-US" b="1" dirty="0"/>
              <a:t>; the NT </a:t>
            </a:r>
            <a:r>
              <a:rPr lang="en-US" i="1" dirty="0"/>
              <a:t>f</a:t>
            </a:r>
            <a:r>
              <a:rPr lang="en-US" b="1" i="1" dirty="0"/>
              <a:t>ulfillment</a:t>
            </a:r>
          </a:p>
          <a:p>
            <a:pPr lvl="1"/>
            <a:r>
              <a:rPr lang="en-US" b="1" dirty="0"/>
              <a:t>The OT anticipated Christ</a:t>
            </a:r>
          </a:p>
          <a:p>
            <a:pPr lvl="2"/>
            <a:r>
              <a:rPr lang="en-US" dirty="0"/>
              <a:t>Rom 1:1–4</a:t>
            </a:r>
          </a:p>
          <a:p>
            <a:pPr lvl="2"/>
            <a:r>
              <a:rPr lang="en-US" dirty="0"/>
              <a:t>John 5:39</a:t>
            </a:r>
          </a:p>
          <a:p>
            <a:pPr lvl="2"/>
            <a:r>
              <a:rPr lang="en-US" dirty="0"/>
              <a:t>1 Pet 1:10–12</a:t>
            </a:r>
          </a:p>
          <a:p>
            <a:pPr lvl="2"/>
            <a:r>
              <a:rPr lang="en-US" dirty="0"/>
              <a:t>Matt 13:17</a:t>
            </a:r>
          </a:p>
          <a:p>
            <a:pPr lvl="2"/>
            <a:r>
              <a:rPr lang="en-US" dirty="0"/>
              <a:t>John 8:56</a:t>
            </a:r>
          </a:p>
          <a:p>
            <a:pPr lvl="1"/>
            <a:r>
              <a:rPr lang="en-US" b="1" dirty="0"/>
              <a:t>Jesus fulfills all OT anticipations</a:t>
            </a:r>
          </a:p>
          <a:p>
            <a:pPr lvl="2"/>
            <a:r>
              <a:rPr lang="en-US" dirty="0"/>
              <a:t>Matt 5:17–18</a:t>
            </a:r>
          </a:p>
          <a:p>
            <a:pPr lvl="2"/>
            <a:r>
              <a:rPr lang="en-US" dirty="0"/>
              <a:t>Matt 11:13–14</a:t>
            </a:r>
          </a:p>
          <a:p>
            <a:pPr lvl="2"/>
            <a:r>
              <a:rPr lang="en-US" dirty="0"/>
              <a:t>Acts 13:32–33</a:t>
            </a:r>
          </a:p>
          <a:p>
            <a:pPr lvl="1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06792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Old Covenant 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6" name="Content Placeholder 4"/>
          <p:cNvGraphicFramePr>
            <a:graphicFrameLocks/>
          </p:cNvGraphicFramePr>
          <p:nvPr>
            <p:extLst/>
          </p:nvPr>
        </p:nvGraphicFramePr>
        <p:xfrm>
          <a:off x="237978" y="1981200"/>
          <a:ext cx="8652646" cy="46482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7377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191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062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934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9608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000000"/>
                          </a:solidFill>
                          <a:latin typeface="Calisto MT"/>
                          <a:cs typeface="Calisto MT"/>
                        </a:rPr>
                        <a:t>Law</a:t>
                      </a:r>
                    </a:p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  <a:latin typeface="Calisto MT"/>
                          <a:cs typeface="Calisto MT"/>
                        </a:rPr>
                        <a:t>(Established)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000000"/>
                          </a:solidFill>
                          <a:latin typeface="Calisto MT"/>
                          <a:cs typeface="Calisto MT"/>
                        </a:rPr>
                        <a:t>Prophets</a:t>
                      </a:r>
                    </a:p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  <a:latin typeface="Calisto MT"/>
                          <a:cs typeface="Calisto MT"/>
                        </a:rPr>
                        <a:t>(Enforced)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000000"/>
                          </a:solidFill>
                          <a:latin typeface="Calisto MT"/>
                          <a:cs typeface="Calisto MT"/>
                        </a:rPr>
                        <a:t>Writings</a:t>
                      </a:r>
                    </a:p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  <a:latin typeface="Calisto MT"/>
                          <a:cs typeface="Calisto MT"/>
                        </a:rPr>
                        <a:t>(Enjoyed)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alisto MT"/>
                        <a:cs typeface="Calisto MT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>
                          <a:latin typeface="Calisto MT"/>
                          <a:cs typeface="Calisto MT"/>
                        </a:rPr>
                        <a:t>Former</a:t>
                      </a:r>
                      <a:endParaRPr lang="en-US" b="0" i="1" dirty="0">
                        <a:latin typeface="Calisto MT"/>
                        <a:cs typeface="Calisto MT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>
                          <a:latin typeface="Calisto MT"/>
                          <a:cs typeface="Calisto MT"/>
                        </a:rPr>
                        <a:t>Latter</a:t>
                      </a:r>
                      <a:endParaRPr lang="en-US" b="0" i="1" dirty="0">
                        <a:latin typeface="Calisto MT"/>
                        <a:cs typeface="Calisto M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>
                          <a:latin typeface="Calisto MT"/>
                          <a:cs typeface="Calisto MT"/>
                        </a:rPr>
                        <a:t>Former</a:t>
                      </a:r>
                      <a:endParaRPr lang="en-US" b="0" i="1" dirty="0">
                        <a:latin typeface="Calisto MT"/>
                        <a:cs typeface="Calisto M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>
                          <a:latin typeface="Calisto MT"/>
                          <a:cs typeface="Calisto MT"/>
                        </a:rPr>
                        <a:t>Latter</a:t>
                      </a:r>
                      <a:endParaRPr lang="en-US" b="0" i="1" dirty="0">
                        <a:latin typeface="Calisto MT"/>
                        <a:cs typeface="Calisto MT"/>
                      </a:endParaRPr>
                    </a:p>
                  </a:txBody>
                  <a:tcPr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sto MT"/>
                          <a:cs typeface="Calisto MT"/>
                        </a:rPr>
                        <a:t>Genesis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sto MT"/>
                          <a:cs typeface="Calisto MT"/>
                        </a:rPr>
                        <a:t>Joshua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sto MT"/>
                          <a:cs typeface="Calisto MT"/>
                        </a:rPr>
                        <a:t>Jeremiah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sto MT"/>
                          <a:cs typeface="Calisto MT"/>
                        </a:rPr>
                        <a:t>Ruth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sto MT"/>
                          <a:cs typeface="Calisto MT"/>
                        </a:rPr>
                        <a:t>Daniel</a:t>
                      </a:r>
                    </a:p>
                  </a:txBody>
                  <a:tcPr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sto MT"/>
                          <a:cs typeface="Calisto MT"/>
                        </a:rPr>
                        <a:t>Exodus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sto MT"/>
                          <a:cs typeface="Calisto MT"/>
                        </a:rPr>
                        <a:t>Judges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sto MT"/>
                          <a:cs typeface="Calisto MT"/>
                        </a:rPr>
                        <a:t>Ezekiel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sto MT"/>
                          <a:cs typeface="Calisto MT"/>
                        </a:rPr>
                        <a:t>Psalms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sto MT"/>
                          <a:cs typeface="Calisto MT"/>
                        </a:rPr>
                        <a:t>Esther</a:t>
                      </a:r>
                    </a:p>
                  </a:txBody>
                  <a:tcPr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sto MT"/>
                          <a:cs typeface="Calisto MT"/>
                        </a:rPr>
                        <a:t>Leviticus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sto MT"/>
                          <a:cs typeface="Calisto MT"/>
                        </a:rPr>
                        <a:t>1–2 Samuel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sto MT"/>
                          <a:cs typeface="Calisto MT"/>
                        </a:rPr>
                        <a:t>Isaiah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sto MT"/>
                          <a:cs typeface="Calisto MT"/>
                        </a:rPr>
                        <a:t>Job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sto MT"/>
                          <a:cs typeface="Calisto MT"/>
                        </a:rPr>
                        <a:t>Ezra-Nehemiah</a:t>
                      </a:r>
                    </a:p>
                  </a:txBody>
                  <a:tcPr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sto MT"/>
                          <a:cs typeface="Calisto MT"/>
                        </a:rPr>
                        <a:t>Numbers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sto MT"/>
                          <a:cs typeface="Calisto MT"/>
                        </a:rPr>
                        <a:t>1–2 Kings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sto MT"/>
                          <a:cs typeface="Calisto MT"/>
                        </a:rPr>
                        <a:t>The Twelve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sto MT"/>
                          <a:cs typeface="Calisto MT"/>
                        </a:rPr>
                        <a:t>Proverbs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sto MT"/>
                          <a:cs typeface="Calisto MT"/>
                        </a:rPr>
                        <a:t>1–2 Chronicles</a:t>
                      </a:r>
                    </a:p>
                  </a:txBody>
                  <a:tcPr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sto MT"/>
                          <a:cs typeface="Calisto MT"/>
                        </a:rPr>
                        <a:t>Deuteronomy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sto MT"/>
                        <a:cs typeface="Calisto MT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sto MT"/>
                        <a:cs typeface="Calisto M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sto MT"/>
                          <a:cs typeface="Calisto MT"/>
                        </a:rPr>
                        <a:t>Ecclesiastes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Calisto MT"/>
                        <a:cs typeface="Calisto MT"/>
                      </a:endParaRPr>
                    </a:p>
                  </a:txBody>
                  <a:tcPr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latin typeface="Calisto MT"/>
                        <a:cs typeface="Calisto MT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sto MT"/>
                        <a:cs typeface="Calisto MT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sto MT"/>
                        <a:cs typeface="Calisto M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sto MT"/>
                          <a:cs typeface="Calisto MT"/>
                        </a:rPr>
                        <a:t>Song of Songs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Calisto MT"/>
                        <a:cs typeface="Calisto MT"/>
                      </a:endParaRPr>
                    </a:p>
                  </a:txBody>
                  <a:tcPr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latin typeface="Calisto MT"/>
                        <a:cs typeface="Calisto MT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sto MT"/>
                        <a:cs typeface="Calisto MT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Calisto MT"/>
                        <a:cs typeface="Calisto M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sto MT"/>
                          <a:cs typeface="Calisto MT"/>
                        </a:rPr>
                        <a:t>Lamentations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Calisto MT"/>
                        <a:cs typeface="Calisto MT"/>
                      </a:endParaRPr>
                    </a:p>
                  </a:txBody>
                  <a:tcPr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sto MT"/>
                          <a:cs typeface="Calisto MT"/>
                        </a:rPr>
                        <a:t>Narrative</a:t>
                      </a:r>
                    </a:p>
                  </a:txBody>
                  <a:tcPr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sto MT"/>
                          <a:cs typeface="Calisto MT"/>
                        </a:rPr>
                        <a:t>Narrative</a:t>
                      </a:r>
                    </a:p>
                  </a:txBody>
                  <a:tcPr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  <a:latin typeface="Calisto MT"/>
                          <a:cs typeface="Calisto MT"/>
                        </a:rPr>
                        <a:t>Commentary</a:t>
                      </a:r>
                    </a:p>
                  </a:txBody>
                  <a:tcPr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  <a:latin typeface="Calisto MT"/>
                          <a:cs typeface="Calisto MT"/>
                        </a:rPr>
                        <a:t>Commentary</a:t>
                      </a:r>
                    </a:p>
                  </a:txBody>
                  <a:tcPr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alisto MT"/>
                          <a:cs typeface="Calisto MT"/>
                        </a:rPr>
                        <a:t>Narrative</a:t>
                      </a:r>
                    </a:p>
                  </a:txBody>
                  <a:tcPr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solidFill>
                            <a:schemeClr val="tx1"/>
                          </a:solidFill>
                          <a:latin typeface="Calisto MT"/>
                          <a:cs typeface="Calisto MT"/>
                        </a:rPr>
                        <a:t>K-I-N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solidFill>
                            <a:schemeClr val="tx1"/>
                          </a:solidFill>
                          <a:latin typeface="Calisto MT"/>
                          <a:cs typeface="Calisto MT"/>
                        </a:rPr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b="1" dirty="0">
                        <a:solidFill>
                          <a:schemeClr val="tx1"/>
                        </a:solidFill>
                        <a:latin typeface="Calisto MT"/>
                        <a:cs typeface="Calisto M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b="1" dirty="0">
                        <a:solidFill>
                          <a:schemeClr val="tx1"/>
                        </a:solidFill>
                        <a:latin typeface="Calisto MT"/>
                        <a:cs typeface="Calisto M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solidFill>
                            <a:schemeClr val="tx1"/>
                          </a:solidFill>
                          <a:latin typeface="Calisto MT"/>
                          <a:cs typeface="Calisto MT"/>
                        </a:rPr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479417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</a:rPr>
              <a:t>Why Do We Call It the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Old </a:t>
            </a:r>
            <a:r>
              <a:rPr lang="en-US" dirty="0">
                <a:solidFill>
                  <a:srgbClr val="FF6600"/>
                </a:solidFill>
              </a:rPr>
              <a:t>Testament?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r>
              <a:rPr lang="en-US" dirty="0"/>
              <a:t>The Bible’s nature as </a:t>
            </a:r>
            <a:r>
              <a:rPr lang="en-US" u="sng" dirty="0">
                <a:solidFill>
                  <a:srgbClr val="FF6600"/>
                </a:solidFill>
              </a:rPr>
              <a:t>covenantal</a:t>
            </a:r>
            <a:r>
              <a:rPr lang="en-US" dirty="0"/>
              <a:t> revelation</a:t>
            </a:r>
          </a:p>
          <a:p>
            <a:pPr lvl="1"/>
            <a:r>
              <a:rPr lang="en-US" u="sng" dirty="0"/>
              <a:t>Covenant</a:t>
            </a:r>
            <a:r>
              <a:rPr lang="en-US" dirty="0"/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553928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</a:rPr>
              <a:t>Why Do We Call It the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Old </a:t>
            </a:r>
            <a:r>
              <a:rPr lang="en-US" dirty="0">
                <a:solidFill>
                  <a:srgbClr val="FF6600"/>
                </a:solidFill>
              </a:rPr>
              <a:t>Testament?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r>
              <a:rPr lang="en-US" dirty="0"/>
              <a:t>The Bible’s nature as </a:t>
            </a:r>
            <a:r>
              <a:rPr lang="en-US" u="sng" dirty="0">
                <a:solidFill>
                  <a:srgbClr val="FF6600"/>
                </a:solidFill>
              </a:rPr>
              <a:t>covenantal</a:t>
            </a:r>
            <a:r>
              <a:rPr lang="en-US" dirty="0"/>
              <a:t> revelation</a:t>
            </a:r>
          </a:p>
          <a:p>
            <a:pPr lvl="1"/>
            <a:r>
              <a:rPr lang="en-US" u="sng" dirty="0"/>
              <a:t>Covenant</a:t>
            </a:r>
            <a:r>
              <a:rPr lang="en-US" dirty="0"/>
              <a:t>? An elected relationship of obligation established under oath.</a:t>
            </a:r>
            <a:endParaRPr lang="en-US" u="sng" dirty="0"/>
          </a:p>
          <a:p>
            <a:pPr lvl="1"/>
            <a:r>
              <a:rPr lang="en-US" dirty="0"/>
              <a:t>5 key covenants that shape Scripture’s plot line?</a:t>
            </a:r>
          </a:p>
          <a:p>
            <a:pPr lvl="2"/>
            <a:r>
              <a:rPr lang="en-US" dirty="0" err="1"/>
              <a:t>Adamic</a:t>
            </a:r>
            <a:r>
              <a:rPr lang="en-US" dirty="0"/>
              <a:t>/</a:t>
            </a:r>
            <a:r>
              <a:rPr lang="en-US" dirty="0" err="1"/>
              <a:t>Noahic</a:t>
            </a:r>
            <a:endParaRPr lang="en-US" dirty="0"/>
          </a:p>
          <a:p>
            <a:pPr lvl="2"/>
            <a:r>
              <a:rPr lang="en-US" dirty="0"/>
              <a:t>Abrahamic</a:t>
            </a:r>
          </a:p>
          <a:p>
            <a:pPr lvl="2"/>
            <a:r>
              <a:rPr lang="en-US" dirty="0"/>
              <a:t>Mosaic</a:t>
            </a:r>
          </a:p>
          <a:p>
            <a:pPr lvl="2"/>
            <a:r>
              <a:rPr lang="en-US" dirty="0"/>
              <a:t>Davidic</a:t>
            </a:r>
          </a:p>
          <a:p>
            <a:pPr lvl="2"/>
            <a:r>
              <a:rPr lang="en-US" dirty="0"/>
              <a:t>New</a:t>
            </a:r>
          </a:p>
        </p:txBody>
      </p:sp>
    </p:spTree>
    <p:extLst>
      <p:ext uri="{BB962C8B-B14F-4D97-AF65-F5344CB8AC3E}">
        <p14:creationId xmlns:p14="http://schemas.microsoft.com/office/powerpoint/2010/main" val="1869452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6324600"/>
          </a:xfrm>
        </p:spPr>
        <p:txBody>
          <a:bodyPr>
            <a:normAutofit/>
          </a:bodyPr>
          <a:lstStyle/>
          <a:p>
            <a:r>
              <a:rPr lang="en-US" dirty="0"/>
              <a:t>The covenant triangle in salvation history</a:t>
            </a:r>
          </a:p>
        </p:txBody>
      </p:sp>
      <p:sp>
        <p:nvSpPr>
          <p:cNvPr id="2" name="Triangle 1">
            <a:extLst>
              <a:ext uri="{FF2B5EF4-FFF2-40B4-BE49-F238E27FC236}">
                <a16:creationId xmlns:a16="http://schemas.microsoft.com/office/drawing/2014/main" id="{0BD711D8-3696-714A-946D-16EC4CDCF642}"/>
              </a:ext>
            </a:extLst>
          </p:cNvPr>
          <p:cNvSpPr/>
          <p:nvPr/>
        </p:nvSpPr>
        <p:spPr>
          <a:xfrm>
            <a:off x="2590800" y="2514600"/>
            <a:ext cx="3962400" cy="3352800"/>
          </a:xfrm>
          <a:prstGeom prst="triangle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7426CFC-9C63-384D-9A76-C2DBFA5E5FF2}"/>
              </a:ext>
            </a:extLst>
          </p:cNvPr>
          <p:cNvSpPr txBox="1"/>
          <p:nvPr/>
        </p:nvSpPr>
        <p:spPr>
          <a:xfrm>
            <a:off x="3657600" y="1752600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God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36C6FC2-3C60-3A49-880F-CCFF44DD50BF}"/>
              </a:ext>
            </a:extLst>
          </p:cNvPr>
          <p:cNvSpPr txBox="1"/>
          <p:nvPr/>
        </p:nvSpPr>
        <p:spPr>
          <a:xfrm>
            <a:off x="731108" y="5791200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People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24C908-CA43-F743-9FCF-D23F718BEBA1}"/>
              </a:ext>
            </a:extLst>
          </p:cNvPr>
          <p:cNvSpPr txBox="1"/>
          <p:nvPr/>
        </p:nvSpPr>
        <p:spPr>
          <a:xfrm>
            <a:off x="6553200" y="5791200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Land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F62D2A90-CBFE-214C-B9EC-03CEC0D42E3D}"/>
              </a:ext>
            </a:extLst>
          </p:cNvPr>
          <p:cNvCxnSpPr>
            <a:stCxn id="2" idx="1"/>
          </p:cNvCxnSpPr>
          <p:nvPr/>
        </p:nvCxnSpPr>
        <p:spPr>
          <a:xfrm>
            <a:off x="3581400" y="4191000"/>
            <a:ext cx="2667000" cy="1524000"/>
          </a:xfrm>
          <a:prstGeom prst="straightConnector1">
            <a:avLst/>
          </a:prstGeom>
          <a:ln w="50800">
            <a:solidFill>
              <a:srgbClr val="FFFF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D705D023-41E1-E543-989E-D2B17109473F}"/>
              </a:ext>
            </a:extLst>
          </p:cNvPr>
          <p:cNvCxnSpPr>
            <a:stCxn id="2" idx="5"/>
          </p:cNvCxnSpPr>
          <p:nvPr/>
        </p:nvCxnSpPr>
        <p:spPr>
          <a:xfrm flipH="1">
            <a:off x="2819400" y="4191000"/>
            <a:ext cx="2743200" cy="1600200"/>
          </a:xfrm>
          <a:prstGeom prst="straightConnector1">
            <a:avLst/>
          </a:prstGeom>
          <a:ln w="508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515D1AED-0761-8541-8AC4-32670F2AD732}"/>
              </a:ext>
            </a:extLst>
          </p:cNvPr>
          <p:cNvCxnSpPr>
            <a:stCxn id="2" idx="3"/>
          </p:cNvCxnSpPr>
          <p:nvPr/>
        </p:nvCxnSpPr>
        <p:spPr>
          <a:xfrm flipV="1">
            <a:off x="4572000" y="2819400"/>
            <a:ext cx="0" cy="3048000"/>
          </a:xfrm>
          <a:prstGeom prst="straightConnector1">
            <a:avLst/>
          </a:prstGeom>
          <a:ln w="50800">
            <a:solidFill>
              <a:srgbClr val="00B05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0927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6324600"/>
          </a:xfrm>
        </p:spPr>
        <p:txBody>
          <a:bodyPr>
            <a:normAutofit/>
          </a:bodyPr>
          <a:lstStyle/>
          <a:p>
            <a:r>
              <a:rPr lang="en-US" dirty="0"/>
              <a:t>The covenant triangle in salvation history</a:t>
            </a:r>
          </a:p>
          <a:p>
            <a:pPr lvl="1"/>
            <a:r>
              <a:rPr lang="en-US" b="1" dirty="0"/>
              <a:t>Adamic/Noahic covenant</a:t>
            </a:r>
          </a:p>
        </p:txBody>
      </p:sp>
      <p:sp>
        <p:nvSpPr>
          <p:cNvPr id="2" name="Triangle 1">
            <a:extLst>
              <a:ext uri="{FF2B5EF4-FFF2-40B4-BE49-F238E27FC236}">
                <a16:creationId xmlns:a16="http://schemas.microsoft.com/office/drawing/2014/main" id="{0BD711D8-3696-714A-946D-16EC4CDCF642}"/>
              </a:ext>
            </a:extLst>
          </p:cNvPr>
          <p:cNvSpPr/>
          <p:nvPr/>
        </p:nvSpPr>
        <p:spPr>
          <a:xfrm>
            <a:off x="2590800" y="2514600"/>
            <a:ext cx="3962400" cy="3352800"/>
          </a:xfrm>
          <a:prstGeom prst="triangle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7426CFC-9C63-384D-9A76-C2DBFA5E5FF2}"/>
              </a:ext>
            </a:extLst>
          </p:cNvPr>
          <p:cNvSpPr txBox="1"/>
          <p:nvPr/>
        </p:nvSpPr>
        <p:spPr>
          <a:xfrm>
            <a:off x="3276600" y="1715869"/>
            <a:ext cx="259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Yahweh God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36C6FC2-3C60-3A49-880F-CCFF44DD50BF}"/>
              </a:ext>
            </a:extLst>
          </p:cNvPr>
          <p:cNvSpPr txBox="1"/>
          <p:nvPr/>
        </p:nvSpPr>
        <p:spPr>
          <a:xfrm>
            <a:off x="457200" y="5791200"/>
            <a:ext cx="21027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Humanity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24C908-CA43-F743-9FCF-D23F718BEBA1}"/>
              </a:ext>
            </a:extLst>
          </p:cNvPr>
          <p:cNvSpPr txBox="1"/>
          <p:nvPr/>
        </p:nvSpPr>
        <p:spPr>
          <a:xfrm>
            <a:off x="4572000" y="5791200"/>
            <a:ext cx="449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Expanding Eden/Earth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F62D2A90-CBFE-214C-B9EC-03CEC0D42E3D}"/>
              </a:ext>
            </a:extLst>
          </p:cNvPr>
          <p:cNvCxnSpPr>
            <a:stCxn id="2" idx="1"/>
          </p:cNvCxnSpPr>
          <p:nvPr/>
        </p:nvCxnSpPr>
        <p:spPr>
          <a:xfrm>
            <a:off x="3581400" y="4191000"/>
            <a:ext cx="2667000" cy="1524000"/>
          </a:xfrm>
          <a:prstGeom prst="straightConnector1">
            <a:avLst/>
          </a:prstGeom>
          <a:ln w="50800">
            <a:solidFill>
              <a:srgbClr val="FFFF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D705D023-41E1-E543-989E-D2B17109473F}"/>
              </a:ext>
            </a:extLst>
          </p:cNvPr>
          <p:cNvCxnSpPr>
            <a:stCxn id="2" idx="5"/>
          </p:cNvCxnSpPr>
          <p:nvPr/>
        </p:nvCxnSpPr>
        <p:spPr>
          <a:xfrm flipH="1">
            <a:off x="2819400" y="4191000"/>
            <a:ext cx="2743200" cy="1600200"/>
          </a:xfrm>
          <a:prstGeom prst="straightConnector1">
            <a:avLst/>
          </a:prstGeom>
          <a:ln w="508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515D1AED-0761-8541-8AC4-32670F2AD732}"/>
              </a:ext>
            </a:extLst>
          </p:cNvPr>
          <p:cNvCxnSpPr>
            <a:stCxn id="2" idx="3"/>
          </p:cNvCxnSpPr>
          <p:nvPr/>
        </p:nvCxnSpPr>
        <p:spPr>
          <a:xfrm flipV="1">
            <a:off x="4572000" y="2819400"/>
            <a:ext cx="0" cy="3048000"/>
          </a:xfrm>
          <a:prstGeom prst="straightConnector1">
            <a:avLst/>
          </a:prstGeom>
          <a:ln w="50800">
            <a:solidFill>
              <a:srgbClr val="00B05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946241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riangle 10">
            <a:extLst>
              <a:ext uri="{FF2B5EF4-FFF2-40B4-BE49-F238E27FC236}">
                <a16:creationId xmlns:a16="http://schemas.microsoft.com/office/drawing/2014/main" id="{84EB89F1-5A1B-6F4C-AB29-1510C0FFE5DB}"/>
              </a:ext>
            </a:extLst>
          </p:cNvPr>
          <p:cNvSpPr>
            <a:spLocks noChangeAspect="1"/>
          </p:cNvSpPr>
          <p:nvPr/>
        </p:nvSpPr>
        <p:spPr>
          <a:xfrm>
            <a:off x="2302626" y="2398931"/>
            <a:ext cx="4538748" cy="3840480"/>
          </a:xfrm>
          <a:prstGeom prst="triangl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6324600"/>
          </a:xfrm>
        </p:spPr>
        <p:txBody>
          <a:bodyPr>
            <a:normAutofit/>
          </a:bodyPr>
          <a:lstStyle/>
          <a:p>
            <a:r>
              <a:rPr lang="en-US" dirty="0"/>
              <a:t>The covenant triangle in salvation history</a:t>
            </a:r>
          </a:p>
          <a:p>
            <a:pPr lvl="1"/>
            <a:r>
              <a:rPr lang="en-US" b="1" dirty="0"/>
              <a:t>Abrahamic covenant</a:t>
            </a:r>
          </a:p>
        </p:txBody>
      </p:sp>
      <p:sp>
        <p:nvSpPr>
          <p:cNvPr id="2" name="Triangle 1">
            <a:extLst>
              <a:ext uri="{FF2B5EF4-FFF2-40B4-BE49-F238E27FC236}">
                <a16:creationId xmlns:a16="http://schemas.microsoft.com/office/drawing/2014/main" id="{0BD711D8-3696-714A-946D-16EC4CDCF642}"/>
              </a:ext>
            </a:extLst>
          </p:cNvPr>
          <p:cNvSpPr/>
          <p:nvPr/>
        </p:nvSpPr>
        <p:spPr>
          <a:xfrm>
            <a:off x="2590800" y="2514600"/>
            <a:ext cx="3962400" cy="3352800"/>
          </a:xfrm>
          <a:prstGeom prst="triangle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7426CFC-9C63-384D-9A76-C2DBFA5E5FF2}"/>
              </a:ext>
            </a:extLst>
          </p:cNvPr>
          <p:cNvSpPr txBox="1"/>
          <p:nvPr/>
        </p:nvSpPr>
        <p:spPr>
          <a:xfrm>
            <a:off x="3238500" y="1752600"/>
            <a:ext cx="266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Yahweh God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36C6FC2-3C60-3A49-880F-CCFF44DD50BF}"/>
              </a:ext>
            </a:extLst>
          </p:cNvPr>
          <p:cNvSpPr txBox="1"/>
          <p:nvPr/>
        </p:nvSpPr>
        <p:spPr>
          <a:xfrm>
            <a:off x="76200" y="5791200"/>
            <a:ext cx="419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Offspring of Promise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24C908-CA43-F743-9FCF-D23F718BEBA1}"/>
              </a:ext>
            </a:extLst>
          </p:cNvPr>
          <p:cNvSpPr txBox="1"/>
          <p:nvPr/>
        </p:nvSpPr>
        <p:spPr>
          <a:xfrm>
            <a:off x="5905500" y="5791200"/>
            <a:ext cx="3162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Promised Land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F62D2A90-CBFE-214C-B9EC-03CEC0D42E3D}"/>
              </a:ext>
            </a:extLst>
          </p:cNvPr>
          <p:cNvCxnSpPr>
            <a:stCxn id="2" idx="1"/>
          </p:cNvCxnSpPr>
          <p:nvPr/>
        </p:nvCxnSpPr>
        <p:spPr>
          <a:xfrm>
            <a:off x="3581400" y="4191000"/>
            <a:ext cx="2667000" cy="1524000"/>
          </a:xfrm>
          <a:prstGeom prst="straightConnector1">
            <a:avLst/>
          </a:prstGeom>
          <a:ln w="50800">
            <a:solidFill>
              <a:srgbClr val="FFFF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D705D023-41E1-E543-989E-D2B17109473F}"/>
              </a:ext>
            </a:extLst>
          </p:cNvPr>
          <p:cNvCxnSpPr>
            <a:stCxn id="2" idx="5"/>
          </p:cNvCxnSpPr>
          <p:nvPr/>
        </p:nvCxnSpPr>
        <p:spPr>
          <a:xfrm flipH="1">
            <a:off x="2819400" y="4191000"/>
            <a:ext cx="2743200" cy="1600200"/>
          </a:xfrm>
          <a:prstGeom prst="straightConnector1">
            <a:avLst/>
          </a:prstGeom>
          <a:ln w="508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515D1AED-0761-8541-8AC4-32670F2AD732}"/>
              </a:ext>
            </a:extLst>
          </p:cNvPr>
          <p:cNvCxnSpPr>
            <a:stCxn id="2" idx="3"/>
          </p:cNvCxnSpPr>
          <p:nvPr/>
        </p:nvCxnSpPr>
        <p:spPr>
          <a:xfrm flipV="1">
            <a:off x="4572000" y="2819400"/>
            <a:ext cx="0" cy="3048000"/>
          </a:xfrm>
          <a:prstGeom prst="straightConnector1">
            <a:avLst/>
          </a:prstGeom>
          <a:ln w="50800">
            <a:solidFill>
              <a:srgbClr val="00B05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DA5A4FBC-0940-864D-9E06-89BB7CF7E904}"/>
              </a:ext>
            </a:extLst>
          </p:cNvPr>
          <p:cNvSpPr txBox="1"/>
          <p:nvPr/>
        </p:nvSpPr>
        <p:spPr>
          <a:xfrm>
            <a:off x="207126" y="6250048"/>
            <a:ext cx="419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All Nations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471BC33-F904-2341-98C6-25B561DFC882}"/>
              </a:ext>
            </a:extLst>
          </p:cNvPr>
          <p:cNvSpPr txBox="1"/>
          <p:nvPr/>
        </p:nvSpPr>
        <p:spPr>
          <a:xfrm>
            <a:off x="5867400" y="6250048"/>
            <a:ext cx="3162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Whole Earth</a:t>
            </a:r>
          </a:p>
        </p:txBody>
      </p:sp>
    </p:spTree>
    <p:extLst>
      <p:ext uri="{BB962C8B-B14F-4D97-AF65-F5344CB8AC3E}">
        <p14:creationId xmlns:p14="http://schemas.microsoft.com/office/powerpoint/2010/main" val="75949668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riangle 10">
            <a:extLst>
              <a:ext uri="{FF2B5EF4-FFF2-40B4-BE49-F238E27FC236}">
                <a16:creationId xmlns:a16="http://schemas.microsoft.com/office/drawing/2014/main" id="{84EB89F1-5A1B-6F4C-AB29-1510C0FFE5DB}"/>
              </a:ext>
            </a:extLst>
          </p:cNvPr>
          <p:cNvSpPr>
            <a:spLocks noChangeAspect="1"/>
          </p:cNvSpPr>
          <p:nvPr/>
        </p:nvSpPr>
        <p:spPr>
          <a:xfrm>
            <a:off x="2302626" y="2398931"/>
            <a:ext cx="4538748" cy="3840480"/>
          </a:xfrm>
          <a:prstGeom prst="triangl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6324600"/>
          </a:xfrm>
        </p:spPr>
        <p:txBody>
          <a:bodyPr>
            <a:normAutofit/>
          </a:bodyPr>
          <a:lstStyle/>
          <a:p>
            <a:r>
              <a:rPr lang="en-US" dirty="0"/>
              <a:t>The covenant triangle in salvation history</a:t>
            </a:r>
          </a:p>
          <a:p>
            <a:pPr lvl="1"/>
            <a:r>
              <a:rPr lang="en-US" b="1" dirty="0"/>
              <a:t>Mosaic covenant</a:t>
            </a:r>
          </a:p>
        </p:txBody>
      </p:sp>
      <p:sp>
        <p:nvSpPr>
          <p:cNvPr id="2" name="Triangle 1">
            <a:extLst>
              <a:ext uri="{FF2B5EF4-FFF2-40B4-BE49-F238E27FC236}">
                <a16:creationId xmlns:a16="http://schemas.microsoft.com/office/drawing/2014/main" id="{0BD711D8-3696-714A-946D-16EC4CDCF642}"/>
              </a:ext>
            </a:extLst>
          </p:cNvPr>
          <p:cNvSpPr/>
          <p:nvPr/>
        </p:nvSpPr>
        <p:spPr>
          <a:xfrm>
            <a:off x="2590800" y="2514600"/>
            <a:ext cx="3962400" cy="3352800"/>
          </a:xfrm>
          <a:prstGeom prst="triangle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7426CFC-9C63-384D-9A76-C2DBFA5E5FF2}"/>
              </a:ext>
            </a:extLst>
          </p:cNvPr>
          <p:cNvSpPr txBox="1"/>
          <p:nvPr/>
        </p:nvSpPr>
        <p:spPr>
          <a:xfrm>
            <a:off x="3238500" y="1752600"/>
            <a:ext cx="266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Yahweh God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36C6FC2-3C60-3A49-880F-CCFF44DD50BF}"/>
              </a:ext>
            </a:extLst>
          </p:cNvPr>
          <p:cNvSpPr txBox="1"/>
          <p:nvPr/>
        </p:nvSpPr>
        <p:spPr>
          <a:xfrm>
            <a:off x="76200" y="5791200"/>
            <a:ext cx="419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National Israel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24C908-CA43-F743-9FCF-D23F718BEBA1}"/>
              </a:ext>
            </a:extLst>
          </p:cNvPr>
          <p:cNvSpPr txBox="1"/>
          <p:nvPr/>
        </p:nvSpPr>
        <p:spPr>
          <a:xfrm>
            <a:off x="5905500" y="5791200"/>
            <a:ext cx="3162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Promised Land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F62D2A90-CBFE-214C-B9EC-03CEC0D42E3D}"/>
              </a:ext>
            </a:extLst>
          </p:cNvPr>
          <p:cNvCxnSpPr>
            <a:stCxn id="2" idx="1"/>
          </p:cNvCxnSpPr>
          <p:nvPr/>
        </p:nvCxnSpPr>
        <p:spPr>
          <a:xfrm>
            <a:off x="3581400" y="4191000"/>
            <a:ext cx="2667000" cy="1524000"/>
          </a:xfrm>
          <a:prstGeom prst="straightConnector1">
            <a:avLst/>
          </a:prstGeom>
          <a:ln w="50800">
            <a:solidFill>
              <a:srgbClr val="FFFF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D705D023-41E1-E543-989E-D2B17109473F}"/>
              </a:ext>
            </a:extLst>
          </p:cNvPr>
          <p:cNvCxnSpPr>
            <a:stCxn id="2" idx="5"/>
          </p:cNvCxnSpPr>
          <p:nvPr/>
        </p:nvCxnSpPr>
        <p:spPr>
          <a:xfrm flipH="1">
            <a:off x="2819400" y="4191000"/>
            <a:ext cx="2743200" cy="1600200"/>
          </a:xfrm>
          <a:prstGeom prst="straightConnector1">
            <a:avLst/>
          </a:prstGeom>
          <a:ln w="508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515D1AED-0761-8541-8AC4-32670F2AD732}"/>
              </a:ext>
            </a:extLst>
          </p:cNvPr>
          <p:cNvCxnSpPr>
            <a:stCxn id="2" idx="3"/>
          </p:cNvCxnSpPr>
          <p:nvPr/>
        </p:nvCxnSpPr>
        <p:spPr>
          <a:xfrm flipV="1">
            <a:off x="4572000" y="2819400"/>
            <a:ext cx="0" cy="3048000"/>
          </a:xfrm>
          <a:prstGeom prst="straightConnector1">
            <a:avLst/>
          </a:prstGeom>
          <a:ln w="50800">
            <a:solidFill>
              <a:srgbClr val="00B05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DA5A4FBC-0940-864D-9E06-89BB7CF7E904}"/>
              </a:ext>
            </a:extLst>
          </p:cNvPr>
          <p:cNvSpPr txBox="1"/>
          <p:nvPr/>
        </p:nvSpPr>
        <p:spPr>
          <a:xfrm>
            <a:off x="207126" y="6250048"/>
            <a:ext cx="419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All Nations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471BC33-F904-2341-98C6-25B561DFC882}"/>
              </a:ext>
            </a:extLst>
          </p:cNvPr>
          <p:cNvSpPr txBox="1"/>
          <p:nvPr/>
        </p:nvSpPr>
        <p:spPr>
          <a:xfrm>
            <a:off x="5867400" y="6250048"/>
            <a:ext cx="3162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Whole Earth</a:t>
            </a:r>
          </a:p>
        </p:txBody>
      </p:sp>
    </p:spTree>
    <p:extLst>
      <p:ext uri="{BB962C8B-B14F-4D97-AF65-F5344CB8AC3E}">
        <p14:creationId xmlns:p14="http://schemas.microsoft.com/office/powerpoint/2010/main" val="128918777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6324600"/>
          </a:xfrm>
        </p:spPr>
        <p:txBody>
          <a:bodyPr>
            <a:normAutofit/>
          </a:bodyPr>
          <a:lstStyle/>
          <a:p>
            <a:r>
              <a:rPr lang="en-US" dirty="0"/>
              <a:t>The covenant triangle in salvation history</a:t>
            </a:r>
          </a:p>
          <a:p>
            <a:pPr lvl="1"/>
            <a:r>
              <a:rPr lang="en-US" dirty="0"/>
              <a:t>New (creation) covenant</a:t>
            </a:r>
          </a:p>
        </p:txBody>
      </p:sp>
      <p:sp>
        <p:nvSpPr>
          <p:cNvPr id="2" name="Triangle 1">
            <a:extLst>
              <a:ext uri="{FF2B5EF4-FFF2-40B4-BE49-F238E27FC236}">
                <a16:creationId xmlns:a16="http://schemas.microsoft.com/office/drawing/2014/main" id="{0BD711D8-3696-714A-946D-16EC4CDCF642}"/>
              </a:ext>
            </a:extLst>
          </p:cNvPr>
          <p:cNvSpPr/>
          <p:nvPr/>
        </p:nvSpPr>
        <p:spPr>
          <a:xfrm>
            <a:off x="2590800" y="2514600"/>
            <a:ext cx="3962400" cy="3352800"/>
          </a:xfrm>
          <a:prstGeom prst="triangle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7426CFC-9C63-384D-9A76-C2DBFA5E5FF2}"/>
              </a:ext>
            </a:extLst>
          </p:cNvPr>
          <p:cNvSpPr txBox="1"/>
          <p:nvPr/>
        </p:nvSpPr>
        <p:spPr>
          <a:xfrm>
            <a:off x="3314700" y="1763237"/>
            <a:ext cx="2514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Triune God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36C6FC2-3C60-3A49-880F-CCFF44DD50BF}"/>
              </a:ext>
            </a:extLst>
          </p:cNvPr>
          <p:cNvSpPr txBox="1"/>
          <p:nvPr/>
        </p:nvSpPr>
        <p:spPr>
          <a:xfrm>
            <a:off x="152400" y="5791200"/>
            <a:ext cx="502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Believing Jew &amp; Gentile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24C908-CA43-F743-9FCF-D23F718BEBA1}"/>
              </a:ext>
            </a:extLst>
          </p:cNvPr>
          <p:cNvSpPr txBox="1"/>
          <p:nvPr/>
        </p:nvSpPr>
        <p:spPr>
          <a:xfrm>
            <a:off x="6438900" y="5791200"/>
            <a:ext cx="220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New Earth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F62D2A90-CBFE-214C-B9EC-03CEC0D42E3D}"/>
              </a:ext>
            </a:extLst>
          </p:cNvPr>
          <p:cNvCxnSpPr>
            <a:stCxn id="2" idx="1"/>
          </p:cNvCxnSpPr>
          <p:nvPr/>
        </p:nvCxnSpPr>
        <p:spPr>
          <a:xfrm>
            <a:off x="3581400" y="4191000"/>
            <a:ext cx="2667000" cy="1524000"/>
          </a:xfrm>
          <a:prstGeom prst="straightConnector1">
            <a:avLst/>
          </a:prstGeom>
          <a:ln w="50800">
            <a:solidFill>
              <a:srgbClr val="FFFF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D705D023-41E1-E543-989E-D2B17109473F}"/>
              </a:ext>
            </a:extLst>
          </p:cNvPr>
          <p:cNvCxnSpPr>
            <a:stCxn id="2" idx="5"/>
          </p:cNvCxnSpPr>
          <p:nvPr/>
        </p:nvCxnSpPr>
        <p:spPr>
          <a:xfrm flipH="1">
            <a:off x="2819400" y="4191000"/>
            <a:ext cx="2743200" cy="1600200"/>
          </a:xfrm>
          <a:prstGeom prst="straightConnector1">
            <a:avLst/>
          </a:prstGeom>
          <a:ln w="508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515D1AED-0761-8541-8AC4-32670F2AD732}"/>
              </a:ext>
            </a:extLst>
          </p:cNvPr>
          <p:cNvCxnSpPr>
            <a:stCxn id="2" idx="3"/>
          </p:cNvCxnSpPr>
          <p:nvPr/>
        </p:nvCxnSpPr>
        <p:spPr>
          <a:xfrm flipV="1">
            <a:off x="4572000" y="2819400"/>
            <a:ext cx="0" cy="3048000"/>
          </a:xfrm>
          <a:prstGeom prst="straightConnector1">
            <a:avLst/>
          </a:prstGeom>
          <a:ln w="50800">
            <a:solidFill>
              <a:srgbClr val="00B05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43149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4638"/>
            <a:ext cx="8229600" cy="6583362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Jesus was fulfilling all that the Old Testament anticipated.</a:t>
            </a:r>
          </a:p>
          <a:p>
            <a:pPr lvl="1"/>
            <a:r>
              <a:rPr lang="en-US" u="sng" dirty="0"/>
              <a:t>Matthew 5:17</a:t>
            </a:r>
            <a:r>
              <a:rPr lang="en-US" dirty="0"/>
              <a:t>. Do not think that I have come to abolish the Law or the Prophets; I have not come to abolish but to fulfill.</a:t>
            </a:r>
          </a:p>
          <a:p>
            <a:pPr lvl="1"/>
            <a:r>
              <a:rPr lang="en-US" u="sng" dirty="0"/>
              <a:t>Luke 24:44</a:t>
            </a:r>
            <a:r>
              <a:rPr lang="en-US" dirty="0"/>
              <a:t>. These are my words that I spoke to you while I was still with you, that everything written about me in the Law of Moses and the Prophets and the Psalms must be fulfilled.</a:t>
            </a:r>
          </a:p>
          <a:p>
            <a:pPr lvl="1"/>
            <a:r>
              <a:rPr lang="en-US" u="sng" dirty="0"/>
              <a:t>Acts 3:18</a:t>
            </a:r>
            <a:r>
              <a:rPr lang="en-US" dirty="0"/>
              <a:t>. What God foretold by the mouth of all the prophets, that his Christ would suffer, he thus fulfilled. </a:t>
            </a:r>
          </a:p>
          <a:p>
            <a:pPr lvl="1"/>
            <a:r>
              <a:rPr lang="en-US" u="sng" dirty="0"/>
              <a:t>2 </a:t>
            </a:r>
            <a:r>
              <a:rPr lang="en-US" u="sng" dirty="0" err="1"/>
              <a:t>Cor</a:t>
            </a:r>
            <a:r>
              <a:rPr lang="en-US" u="sng" dirty="0"/>
              <a:t> 1:20</a:t>
            </a:r>
            <a:r>
              <a:rPr lang="en-US" dirty="0"/>
              <a:t>. For all the promises of God find their Yes in him. That is why we utter our Amen to God for his glory.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9196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1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8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indefinit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5" dur="indefinit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</a:rPr>
              <a:t>Why Do We Call It the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rgbClr val="FF6600"/>
                </a:solidFill>
              </a:rPr>
              <a:t>Old</a:t>
            </a:r>
            <a:r>
              <a:rPr lang="en-US" dirty="0">
                <a:solidFill>
                  <a:schemeClr val="bg1"/>
                </a:solidFill>
              </a:rPr>
              <a:t> Testament?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10 Reasons Why </a:t>
            </a:r>
            <a:r>
              <a:rPr lang="en-US" i="1" dirty="0"/>
              <a:t>Old </a:t>
            </a:r>
            <a:r>
              <a:rPr lang="en-US" dirty="0"/>
              <a:t>Does Not Mean Unimportant:</a:t>
            </a:r>
          </a:p>
          <a:p>
            <a:pPr lvl="1"/>
            <a:r>
              <a:rPr lang="en-US" dirty="0"/>
              <a:t>The OT was Jesus’ only Scripture and makes us three-fourths (75%) of our Bible.</a:t>
            </a:r>
          </a:p>
          <a:p>
            <a:pPr lvl="1"/>
            <a:r>
              <a:rPr lang="en-US" b="1" dirty="0"/>
              <a:t>The OT substantially influences our understanding of key biblical teachings.</a:t>
            </a:r>
          </a:p>
          <a:p>
            <a:pPr lvl="1"/>
            <a:r>
              <a:rPr lang="en-US" dirty="0"/>
              <a:t>We meet the same God in both Testaments.</a:t>
            </a:r>
          </a:p>
          <a:p>
            <a:pPr lvl="1"/>
            <a:r>
              <a:rPr lang="en-US" b="1" dirty="0"/>
              <a:t>The OT announces the very “good news/gospel” we enjoy.</a:t>
            </a:r>
          </a:p>
          <a:p>
            <a:pPr lvl="1"/>
            <a:r>
              <a:rPr lang="en-US" dirty="0"/>
              <a:t>Both the old and new covenants call for love, and we can learn much about love from the OT.</a:t>
            </a:r>
          </a:p>
        </p:txBody>
      </p:sp>
    </p:spTree>
    <p:extLst>
      <p:ext uri="{BB962C8B-B14F-4D97-AF65-F5344CB8AC3E}">
        <p14:creationId xmlns:p14="http://schemas.microsoft.com/office/powerpoint/2010/main" val="928670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553200"/>
          </a:xfrm>
        </p:spPr>
        <p:txBody>
          <a:bodyPr>
            <a:normAutofit/>
          </a:bodyPr>
          <a:lstStyle/>
          <a:p>
            <a:pPr lvl="1"/>
            <a:r>
              <a:rPr lang="en-US" dirty="0"/>
              <a:t>Jesus came not to destroy the Law and the Prophets but to fulfill them.</a:t>
            </a:r>
          </a:p>
          <a:p>
            <a:pPr lvl="1"/>
            <a:r>
              <a:rPr lang="en-US" b="1" dirty="0"/>
              <a:t>Jesus said that all the OT points to him.</a:t>
            </a:r>
          </a:p>
          <a:p>
            <a:pPr lvl="1"/>
            <a:r>
              <a:rPr lang="en-US" dirty="0"/>
              <a:t>Failing to declare “the whole counsel of God” can put us in danger before the Lord.</a:t>
            </a:r>
          </a:p>
          <a:p>
            <a:pPr lvl="1"/>
            <a:r>
              <a:rPr lang="en-US" b="1" dirty="0"/>
              <a:t>The NT authors stressed that God gave the OT for Christians.</a:t>
            </a:r>
          </a:p>
          <a:p>
            <a:pPr lvl="1"/>
            <a:r>
              <a:rPr lang="en-US" dirty="0"/>
              <a:t>Paul commands church leaders to preach the OT.</a:t>
            </a:r>
          </a:p>
        </p:txBody>
      </p:sp>
    </p:spTree>
    <p:extLst>
      <p:ext uri="{BB962C8B-B14F-4D97-AF65-F5344CB8AC3E}">
        <p14:creationId xmlns:p14="http://schemas.microsoft.com/office/powerpoint/2010/main" val="245577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8EC923-BC43-9247-95F3-EB826BEB99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02362"/>
          </a:xfrm>
          <a:solidFill>
            <a:schemeClr val="tx1"/>
          </a:solidFill>
        </p:spPr>
        <p:txBody>
          <a:bodyPr>
            <a:normAutofit/>
          </a:bodyPr>
          <a:lstStyle/>
          <a:p>
            <a:r>
              <a:rPr lang="en-US" sz="9600" dirty="0">
                <a:solidFill>
                  <a:srgbClr val="FF6600"/>
                </a:solidFill>
              </a:rPr>
              <a:t>Rapid-Fire Q&amp;A</a:t>
            </a:r>
            <a:br>
              <a:rPr lang="en-US" sz="9600" dirty="0">
                <a:solidFill>
                  <a:srgbClr val="FF6600"/>
                </a:solidFill>
              </a:rPr>
            </a:br>
            <a:r>
              <a:rPr lang="en-US" sz="9600" dirty="0">
                <a:solidFill>
                  <a:schemeClr val="bg1"/>
                </a:solidFill>
              </a:rPr>
              <a:t>(15 min)</a:t>
            </a:r>
          </a:p>
        </p:txBody>
      </p:sp>
    </p:spTree>
    <p:extLst>
      <p:ext uri="{BB962C8B-B14F-4D97-AF65-F5344CB8AC3E}">
        <p14:creationId xmlns:p14="http://schemas.microsoft.com/office/powerpoint/2010/main" val="50932387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6324600"/>
          </a:xfrm>
        </p:spPr>
        <p:txBody>
          <a:bodyPr>
            <a:normAutofit/>
          </a:bodyPr>
          <a:lstStyle/>
          <a:p>
            <a:r>
              <a:rPr lang="en-US" dirty="0"/>
              <a:t>The Bible’s historical grounding</a:t>
            </a:r>
          </a:p>
          <a:p>
            <a:pPr lvl="1"/>
            <a:r>
              <a:rPr lang="en-US" dirty="0"/>
              <a:t>God has spoken through human authors (2 Tim 3:16; 2 Pet 1:21)</a:t>
            </a:r>
          </a:p>
          <a:p>
            <a:pPr lvl="1"/>
            <a:r>
              <a:rPr lang="en-US" dirty="0"/>
              <a:t>Special revelation within a specific historical-geographical context</a:t>
            </a:r>
          </a:p>
          <a:p>
            <a:pPr lvl="2"/>
            <a:r>
              <a:rPr lang="en-US" b="1" dirty="0"/>
              <a:t>Ethnicity</a:t>
            </a:r>
          </a:p>
          <a:p>
            <a:pPr lvl="2"/>
            <a:r>
              <a:rPr lang="en-US" b="1" dirty="0"/>
              <a:t>Language</a:t>
            </a:r>
          </a:p>
          <a:p>
            <a:pPr lvl="2"/>
            <a:r>
              <a:rPr lang="en-US" b="1" dirty="0"/>
              <a:t>Culture and worldview</a:t>
            </a:r>
          </a:p>
        </p:txBody>
      </p:sp>
    </p:spTree>
    <p:extLst>
      <p:ext uri="{BB962C8B-B14F-4D97-AF65-F5344CB8AC3E}">
        <p14:creationId xmlns:p14="http://schemas.microsoft.com/office/powerpoint/2010/main" val="1655314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0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1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1" dur="indefinit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2" dur="indefinit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8" dur="indefinite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9" dur="indefinite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3" grpId="1" uiExpand="1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477000"/>
          </a:xfrm>
        </p:spPr>
        <p:txBody>
          <a:bodyPr>
            <a:normAutofit/>
          </a:bodyPr>
          <a:lstStyle/>
          <a:p>
            <a:pPr lvl="2"/>
            <a:r>
              <a:rPr lang="en-US" b="1" dirty="0"/>
              <a:t>Historical scope</a:t>
            </a:r>
          </a:p>
          <a:p>
            <a:pPr lvl="3"/>
            <a:r>
              <a:rPr lang="en-US" dirty="0"/>
              <a:t>Egypt (3000–1200 BC)</a:t>
            </a:r>
          </a:p>
          <a:p>
            <a:pPr lvl="3"/>
            <a:r>
              <a:rPr lang="en-US" dirty="0"/>
              <a:t>Israel (1010–930 BC)</a:t>
            </a:r>
          </a:p>
          <a:p>
            <a:pPr lvl="3"/>
            <a:r>
              <a:rPr lang="en-US" dirty="0"/>
              <a:t>Assyria (870–626 BC)</a:t>
            </a:r>
          </a:p>
          <a:p>
            <a:pPr lvl="3"/>
            <a:r>
              <a:rPr lang="en-US" dirty="0"/>
              <a:t>Babylon (626–539 BC)</a:t>
            </a:r>
          </a:p>
          <a:p>
            <a:pPr lvl="3"/>
            <a:r>
              <a:rPr lang="en-US" dirty="0"/>
              <a:t>Persia (539–323 BC)</a:t>
            </a:r>
          </a:p>
        </p:txBody>
      </p:sp>
    </p:spTree>
    <p:extLst>
      <p:ext uri="{BB962C8B-B14F-4D97-AF65-F5344CB8AC3E}">
        <p14:creationId xmlns:p14="http://schemas.microsoft.com/office/powerpoint/2010/main" val="4092636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9600"/>
            <a:ext cx="9213729" cy="579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106481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 descr="Picture 1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6200" y="0"/>
            <a:ext cx="935476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821960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9600"/>
            <a:ext cx="9213729" cy="579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690812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477000"/>
          </a:xfrm>
        </p:spPr>
        <p:txBody>
          <a:bodyPr>
            <a:normAutofit/>
          </a:bodyPr>
          <a:lstStyle/>
          <a:p>
            <a:pPr lvl="2"/>
            <a:r>
              <a:rPr lang="en-US" b="1" dirty="0"/>
              <a:t>Israel as the “Land Between”</a:t>
            </a:r>
          </a:p>
          <a:p>
            <a:pPr lvl="3"/>
            <a:r>
              <a:rPr lang="en-US" dirty="0" err="1"/>
              <a:t>Ezek</a:t>
            </a:r>
            <a:r>
              <a:rPr lang="en-US" dirty="0"/>
              <a:t> 5:5–6</a:t>
            </a:r>
          </a:p>
          <a:p>
            <a:pPr lvl="3"/>
            <a:r>
              <a:rPr lang="en-US" dirty="0"/>
              <a:t>Gen 12:3</a:t>
            </a:r>
          </a:p>
          <a:p>
            <a:pPr lvl="3"/>
            <a:r>
              <a:rPr lang="en-US" dirty="0" err="1"/>
              <a:t>Exod</a:t>
            </a:r>
            <a:r>
              <a:rPr lang="en-US" dirty="0"/>
              <a:t> 19:5–6</a:t>
            </a:r>
          </a:p>
          <a:p>
            <a:pPr lvl="3"/>
            <a:r>
              <a:rPr lang="en-US" dirty="0" err="1"/>
              <a:t>Deut</a:t>
            </a:r>
            <a:r>
              <a:rPr lang="en-US" dirty="0"/>
              <a:t> 4:5–8</a:t>
            </a:r>
          </a:p>
          <a:p>
            <a:pPr lvl="3"/>
            <a:r>
              <a:rPr lang="en-US" dirty="0" err="1"/>
              <a:t>Ezek</a:t>
            </a:r>
            <a:r>
              <a:rPr lang="en-US" dirty="0"/>
              <a:t> 36:23</a:t>
            </a:r>
          </a:p>
          <a:p>
            <a:pPr lvl="3"/>
            <a:endParaRPr lang="en-US" b="1" dirty="0"/>
          </a:p>
        </p:txBody>
      </p:sp>
      <p:pic>
        <p:nvPicPr>
          <p:cNvPr id="4" name="Content Placeholder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6335" y="3557328"/>
            <a:ext cx="5251329" cy="3300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9211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4638"/>
            <a:ext cx="8229600" cy="6583362"/>
          </a:xfrm>
        </p:spPr>
        <p:txBody>
          <a:bodyPr/>
          <a:lstStyle/>
          <a:p>
            <a:r>
              <a:rPr lang="en-US" b="1" dirty="0"/>
              <a:t>Jesus’ mission of fulfillment was about God’s </a:t>
            </a:r>
            <a:r>
              <a:rPr lang="en-US" b="1" i="1" dirty="0"/>
              <a:t>kingdom</a:t>
            </a:r>
            <a:r>
              <a:rPr lang="en-US" b="1" dirty="0"/>
              <a:t>.</a:t>
            </a:r>
          </a:p>
          <a:p>
            <a:pPr lvl="1"/>
            <a:r>
              <a:rPr lang="en-US" u="sng" dirty="0"/>
              <a:t>Luke 4:43</a:t>
            </a:r>
            <a:r>
              <a:rPr lang="en-US" dirty="0"/>
              <a:t>. I must preach the good news of </a:t>
            </a:r>
            <a:r>
              <a:rPr lang="en-US" i="1" dirty="0"/>
              <a:t>the kingdom of God</a:t>
            </a:r>
            <a:r>
              <a:rPr lang="en-US" dirty="0"/>
              <a:t> to the other towns as well, for I was sent for this purpose.</a:t>
            </a:r>
          </a:p>
          <a:p>
            <a:pPr lvl="1"/>
            <a:r>
              <a:rPr lang="en-US" u="sng" dirty="0"/>
              <a:t>Acts 1:3</a:t>
            </a:r>
            <a:r>
              <a:rPr lang="en-US" dirty="0"/>
              <a:t>. He presented himself alive to them after his suffering by many proofs, appearing to them during forty days and speaking about </a:t>
            </a:r>
            <a:r>
              <a:rPr lang="en-US" i="1" dirty="0"/>
              <a:t>the kingdom of God</a:t>
            </a:r>
            <a:r>
              <a:rPr lang="en-US" dirty="0"/>
              <a:t>.</a:t>
            </a:r>
          </a:p>
          <a:p>
            <a:pPr lvl="1"/>
            <a:r>
              <a:rPr lang="en-US" b="1" dirty="0"/>
              <a:t>God’s kingdom: </a:t>
            </a:r>
            <a:r>
              <a:rPr lang="en-US" dirty="0"/>
              <a:t>God’s reign over God’s people in God’s land. God rules, saves, and satisfies through Jesus.</a:t>
            </a:r>
          </a:p>
        </p:txBody>
      </p:sp>
    </p:spTree>
    <p:extLst>
      <p:ext uri="{BB962C8B-B14F-4D97-AF65-F5344CB8AC3E}">
        <p14:creationId xmlns:p14="http://schemas.microsoft.com/office/powerpoint/2010/main" val="668347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1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8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4638"/>
            <a:ext cx="8229600" cy="6583362"/>
          </a:xfrm>
        </p:spPr>
        <p:txBody>
          <a:bodyPr>
            <a:normAutofit/>
          </a:bodyPr>
          <a:lstStyle/>
          <a:p>
            <a:r>
              <a:rPr lang="en-US" b="1" dirty="0"/>
              <a:t>Jesus’ kingdom message focused on his work as </a:t>
            </a:r>
            <a:r>
              <a:rPr lang="en-US" b="1" i="1" dirty="0"/>
              <a:t>Messiah</a:t>
            </a:r>
            <a:r>
              <a:rPr lang="en-US" b="1" dirty="0"/>
              <a:t> and the global </a:t>
            </a:r>
            <a:r>
              <a:rPr lang="en-US" b="1" i="1" dirty="0"/>
              <a:t>mission</a:t>
            </a:r>
            <a:r>
              <a:rPr lang="en-US" b="1" dirty="0"/>
              <a:t> springing from it.</a:t>
            </a:r>
          </a:p>
          <a:p>
            <a:pPr lvl="1"/>
            <a:r>
              <a:rPr lang="en-US" u="sng" dirty="0"/>
              <a:t>Luke 24:44–47</a:t>
            </a:r>
            <a:r>
              <a:rPr lang="en-US" dirty="0"/>
              <a:t>. the he said to them, “these are my words that I spoke to you while I was still with you, that everything written about me in the Law of Moses and the Prophets and the Psalms must be fulfilled.” </a:t>
            </a:r>
            <a:r>
              <a:rPr lang="en-US" baseline="30000" dirty="0"/>
              <a:t>45</a:t>
            </a:r>
            <a:r>
              <a:rPr lang="en-US" dirty="0"/>
              <a:t> Then he opened their minds to understand the Scriptures, </a:t>
            </a:r>
            <a:r>
              <a:rPr lang="en-US" baseline="30000" dirty="0"/>
              <a:t>46</a:t>
            </a:r>
            <a:r>
              <a:rPr lang="en-US" dirty="0"/>
              <a:t> and he said to them, “Thus it is written, that the </a:t>
            </a:r>
            <a:r>
              <a:rPr lang="en-US" i="1" dirty="0"/>
              <a:t>Christ</a:t>
            </a:r>
            <a:r>
              <a:rPr lang="en-US" dirty="0"/>
              <a:t> should suffer and on the third day rise from the dead, </a:t>
            </a:r>
            <a:r>
              <a:rPr lang="en-US" baseline="30000" dirty="0"/>
              <a:t>47</a:t>
            </a:r>
            <a:r>
              <a:rPr lang="en-US" dirty="0"/>
              <a:t> and that repentance and forgiveness of sins should be </a:t>
            </a:r>
            <a:r>
              <a:rPr lang="en-US" i="1" dirty="0"/>
              <a:t>proclaimed in his name to all nations</a:t>
            </a:r>
            <a:r>
              <a:rPr lang="en-US" dirty="0"/>
              <a:t>, beginning from Jerusalem.</a:t>
            </a:r>
          </a:p>
        </p:txBody>
      </p:sp>
    </p:spTree>
    <p:extLst>
      <p:ext uri="{BB962C8B-B14F-4D97-AF65-F5344CB8AC3E}">
        <p14:creationId xmlns:p14="http://schemas.microsoft.com/office/powerpoint/2010/main" val="1583513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4638"/>
            <a:ext cx="8229600" cy="6583362"/>
          </a:xfrm>
        </p:spPr>
        <p:txBody>
          <a:bodyPr>
            <a:normAutofit/>
          </a:bodyPr>
          <a:lstStyle/>
          <a:p>
            <a:r>
              <a:rPr lang="en-US" b="1" dirty="0"/>
              <a:t>Like Jesus, Paul’s preaching was about the kingdom of God climaxing in Christ.</a:t>
            </a:r>
          </a:p>
          <a:p>
            <a:pPr lvl="1"/>
            <a:r>
              <a:rPr lang="en-US" u="sng" dirty="0"/>
              <a:t>Acts 20:25, 31</a:t>
            </a:r>
            <a:r>
              <a:rPr lang="en-US" dirty="0"/>
              <a:t>. And now behold, I know that none of you among whom I have gone about proclaiming </a:t>
            </a:r>
            <a:r>
              <a:rPr lang="en-US" i="1" dirty="0"/>
              <a:t>the kingdom </a:t>
            </a:r>
            <a:r>
              <a:rPr lang="en-US" dirty="0"/>
              <a:t>will see my face again. . . . </a:t>
            </a:r>
            <a:r>
              <a:rPr lang="en-US" baseline="30000" dirty="0"/>
              <a:t>31</a:t>
            </a:r>
            <a:r>
              <a:rPr lang="en-US" dirty="0"/>
              <a:t> Be alert, remembering that for three years I did not cease night or day to admonish everyone with tears.</a:t>
            </a:r>
          </a:p>
          <a:p>
            <a:pPr lvl="1"/>
            <a:r>
              <a:rPr lang="en-US" u="sng" dirty="0"/>
              <a:t>Acts 28:23</a:t>
            </a:r>
            <a:r>
              <a:rPr lang="en-US" dirty="0"/>
              <a:t>. From morning till evening he expounded to them, testifying to </a:t>
            </a:r>
            <a:r>
              <a:rPr lang="en-US" i="1" dirty="0"/>
              <a:t>the kingdom of God </a:t>
            </a:r>
            <a:r>
              <a:rPr lang="en-US" dirty="0"/>
              <a:t>and trying to convince them about Jesus both from the Law of Moses and from the Prophets.</a:t>
            </a:r>
          </a:p>
        </p:txBody>
      </p:sp>
    </p:spTree>
    <p:extLst>
      <p:ext uri="{BB962C8B-B14F-4D97-AF65-F5344CB8AC3E}">
        <p14:creationId xmlns:p14="http://schemas.microsoft.com/office/powerpoint/2010/main" val="345212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1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4638"/>
            <a:ext cx="8229600" cy="5851525"/>
          </a:xfrm>
        </p:spPr>
        <p:txBody>
          <a:bodyPr>
            <a:normAutofit/>
          </a:bodyPr>
          <a:lstStyle/>
          <a:p>
            <a:r>
              <a:rPr lang="en-US" b="1" dirty="0"/>
              <a:t>Like Jesus, Paul’s kingdom message focused on the Messiah’s death and resurrection and the global mission that would grow from it. </a:t>
            </a:r>
          </a:p>
          <a:p>
            <a:pPr lvl="1"/>
            <a:r>
              <a:rPr lang="en-US" u="sng" dirty="0"/>
              <a:t>Acts 26:22–23</a:t>
            </a:r>
            <a:r>
              <a:rPr lang="en-US" dirty="0"/>
              <a:t>. I stand here testifying both to small and great, saying nothing but what the prophets and Moses said would come to pass: </a:t>
            </a:r>
            <a:r>
              <a:rPr lang="en-US" baseline="30000" dirty="0"/>
              <a:t>23</a:t>
            </a:r>
            <a:r>
              <a:rPr lang="en-US" dirty="0"/>
              <a:t> that the </a:t>
            </a:r>
            <a:r>
              <a:rPr lang="en-US" i="1" dirty="0"/>
              <a:t>Christ</a:t>
            </a:r>
            <a:r>
              <a:rPr lang="en-US" dirty="0"/>
              <a:t> must suffer and that, by being the first to rise from the dead, </a:t>
            </a:r>
            <a:r>
              <a:rPr lang="en-US" i="1" dirty="0"/>
              <a:t>he would proclaim light </a:t>
            </a:r>
            <a:r>
              <a:rPr lang="en-US" dirty="0"/>
              <a:t>both to our people and to the Gentiles.</a:t>
            </a:r>
          </a:p>
        </p:txBody>
      </p:sp>
    </p:spTree>
    <p:extLst>
      <p:ext uri="{BB962C8B-B14F-4D97-AF65-F5344CB8AC3E}">
        <p14:creationId xmlns:p14="http://schemas.microsoft.com/office/powerpoint/2010/main" val="1635997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8EC923-BC43-9247-95F3-EB826BEB99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849562"/>
          </a:xfrm>
        </p:spPr>
        <p:txBody>
          <a:bodyPr>
            <a:normAutofit/>
          </a:bodyPr>
          <a:lstStyle/>
          <a:p>
            <a:r>
              <a:rPr lang="en-US" sz="9600" dirty="0">
                <a:solidFill>
                  <a:srgbClr val="FF6600"/>
                </a:solidFill>
              </a:rPr>
              <a:t>POP QUIZ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98A5C5-5613-BE4B-8888-02131DA48C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83396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24313</TotalTime>
  <Words>1558</Words>
  <Application>Microsoft Macintosh PowerPoint</Application>
  <PresentationFormat>On-screen Show (4:3)</PresentationFormat>
  <Paragraphs>302</Paragraphs>
  <Slides>48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55" baseType="lpstr">
      <vt:lpstr>Arial</vt:lpstr>
      <vt:lpstr>Calibri</vt:lpstr>
      <vt:lpstr>Calisto MT</vt:lpstr>
      <vt:lpstr>Helvetica Neue</vt:lpstr>
      <vt:lpstr>HelveticaNeueLT Std</vt:lpstr>
      <vt:lpstr>Wingdings</vt:lpstr>
      <vt:lpstr>Office Theme</vt:lpstr>
      <vt:lpstr>An Invitation to the OLD TESTAMENT</vt:lpstr>
      <vt:lpstr>Jesus’ KINGDOM Mission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POP QUIZ</vt:lpstr>
      <vt:lpstr>POP QUIZ</vt:lpstr>
      <vt:lpstr>God’s KINGDOM Plan in Scripture</vt:lpstr>
      <vt:lpstr>God’s KINGDOM Plan in Scripture</vt:lpstr>
      <vt:lpstr>God’s KINGDOM Plan in Scripture</vt:lpstr>
      <vt:lpstr>God’s KINGDOM Plan in Scripture</vt:lpstr>
      <vt:lpstr>God’s KINGDOM Plan in Scripture</vt:lpstr>
      <vt:lpstr>God’s KINGDOM Plan in Scripture</vt:lpstr>
      <vt:lpstr>God’s KINGDOM Plan in Scripture</vt:lpstr>
      <vt:lpstr>God’s KINGDOM Plan in Scripture</vt:lpstr>
      <vt:lpstr>God’s KINGDOM Plan in Scripture</vt:lpstr>
      <vt:lpstr>The Bible’s Frame, Form, Focus, &amp; Fulcrum</vt:lpstr>
      <vt:lpstr>Rapid-Fire Q&amp;A (15 min)</vt:lpstr>
      <vt:lpstr>God’s KINGDOM Plan in Scripture</vt:lpstr>
      <vt:lpstr>God’s KINGDOM Plan in Scripture</vt:lpstr>
      <vt:lpstr>God’s KINGDOM Plan in Scripture</vt:lpstr>
      <vt:lpstr>God’s KINGDOM Plan in Scripture</vt:lpstr>
      <vt:lpstr>God’s KINGDOM Plan in Scripture</vt:lpstr>
      <vt:lpstr>God’s KINGDOM Plan in Scripture</vt:lpstr>
      <vt:lpstr>God’s KINGDOM Plan in Scripture</vt:lpstr>
      <vt:lpstr>The Overlap of the Ages in Salvation History</vt:lpstr>
      <vt:lpstr>God’s KINGDOM Plan in Scripture</vt:lpstr>
      <vt:lpstr>PowerPoint Presentation</vt:lpstr>
      <vt:lpstr>Old Covenant Structure</vt:lpstr>
      <vt:lpstr>Why Do We Call It the Old Testament?</vt:lpstr>
      <vt:lpstr>Why Do We Call It the Old Testament?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Why Do We Call It the Old Testament?</vt:lpstr>
      <vt:lpstr>PowerPoint Presentation</vt:lpstr>
      <vt:lpstr>Rapid-Fire Q&amp;A (15 min)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Bethlehem College and Seminary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Jason DeRouchie</dc:creator>
  <cp:lastModifiedBy>––</cp:lastModifiedBy>
  <cp:revision>561</cp:revision>
  <cp:lastPrinted>2018-08-31T18:11:24Z</cp:lastPrinted>
  <dcterms:created xsi:type="dcterms:W3CDTF">2013-09-30T12:33:17Z</dcterms:created>
  <dcterms:modified xsi:type="dcterms:W3CDTF">2018-09-04T00:26:28Z</dcterms:modified>
</cp:coreProperties>
</file>