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73" r:id="rId5"/>
    <p:sldId id="269" r:id="rId6"/>
    <p:sldId id="270" r:id="rId7"/>
    <p:sldId id="271" r:id="rId8"/>
    <p:sldId id="272" r:id="rId9"/>
    <p:sldId id="264" r:id="rId10"/>
    <p:sldId id="274" r:id="rId11"/>
    <p:sldId id="275" r:id="rId12"/>
    <p:sldId id="277" r:id="rId13"/>
    <p:sldId id="278" r:id="rId14"/>
    <p:sldId id="259" r:id="rId15"/>
    <p:sldId id="2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4"/>
    <p:restoredTop sz="94660"/>
  </p:normalViewPr>
  <p:slideViewPr>
    <p:cSldViewPr snapToGrid="0" snapToObjects="1">
      <p:cViewPr varScale="1">
        <p:scale>
          <a:sx n="71" d="100"/>
          <a:sy n="71" d="100"/>
        </p:scale>
        <p:origin x="200" y="1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a:solidFill>
            <a:schemeClr val="tx2">
              <a:lumMod val="25000"/>
            </a:schemeClr>
          </a:solidFill>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dirty="0"/>
              <a:t>Click to edit Master title style</a:t>
            </a:r>
          </a:p>
        </p:txBody>
      </p:sp>
      <p:sp>
        <p:nvSpPr>
          <p:cNvPr id="3" name="Subtitle 2"/>
          <p:cNvSpPr>
            <a:spLocks noGrp="1"/>
          </p:cNvSpPr>
          <p:nvPr>
            <p:ph type="subTitle" idx="1"/>
          </p:nvPr>
        </p:nvSpPr>
        <p:spPr>
          <a:xfrm>
            <a:off x="1751012" y="3886199"/>
            <a:ext cx="8676222" cy="2553789"/>
          </a:xfrm>
        </p:spPr>
        <p:txBody>
          <a:bodyPr anchor="t">
            <a:normAutofit/>
          </a:bodyPr>
          <a:lstStyle>
            <a:lvl1pPr marL="0" indent="0" algn="ctr">
              <a:buNone/>
              <a:defRPr sz="24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613222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05394" y="374466"/>
            <a:ext cx="10776857" cy="1166949"/>
          </a:xfrm>
          <a:solidFill>
            <a:schemeClr val="accent1">
              <a:lumMod val="75000"/>
            </a:schemeClr>
          </a:solidFill>
        </p:spPr>
        <p:txBody>
          <a:bodyPr>
            <a:normAutofit/>
          </a:bodyPr>
          <a:lstStyle>
            <a:lvl1pPr>
              <a:defRPr sz="3600" b="1"/>
            </a:lvl1pPr>
          </a:lstStyle>
          <a:p>
            <a:r>
              <a:rPr lang="en-US" dirty="0"/>
              <a:t>Click to edit Master title style</a:t>
            </a:r>
          </a:p>
        </p:txBody>
      </p:sp>
      <p:sp>
        <p:nvSpPr>
          <p:cNvPr id="3" name="Content Placeholder 2"/>
          <p:cNvSpPr>
            <a:spLocks noGrp="1"/>
          </p:cNvSpPr>
          <p:nvPr>
            <p:ph idx="1" hasCustomPrompt="1"/>
          </p:nvPr>
        </p:nvSpPr>
        <p:spPr>
          <a:xfrm>
            <a:off x="705394" y="1776549"/>
            <a:ext cx="10776857" cy="5081451"/>
          </a:xfrm>
        </p:spPr>
        <p:txBody>
          <a:bodyPr anchor="t"/>
          <a:lstStyle>
            <a:lvl1pPr marL="463550" indent="-463550">
              <a:buClr>
                <a:schemeClr val="bg1"/>
              </a:buClr>
              <a:buFont typeface="Wingdings" pitchFamily="2" charset="2"/>
              <a:buChar char="q"/>
              <a:tabLst/>
              <a:defRPr sz="3200" b="0" i="0" cap="none" baseline="0">
                <a:solidFill>
                  <a:schemeClr val="bg1"/>
                </a:solidFill>
                <a:effectLst>
                  <a:glow rad="38100">
                    <a:schemeClr val="bg1">
                      <a:lumMod val="50000"/>
                      <a:lumOff val="50000"/>
                      <a:alpha val="20000"/>
                    </a:schemeClr>
                  </a:glow>
                </a:effectLst>
                <a:latin typeface="Century Gothic" panose="020B0502020202020204" pitchFamily="34" charset="0"/>
              </a:defRPr>
            </a:lvl1pPr>
            <a:lvl2pPr marL="928688" indent="-471488">
              <a:buClr>
                <a:schemeClr val="bg1"/>
              </a:buClr>
              <a:buFont typeface="Wingdings" pitchFamily="2" charset="2"/>
              <a:buChar char="v"/>
              <a:tabLst/>
              <a:defRPr sz="2800" b="0" i="0" cap="none" baseline="0">
                <a:solidFill>
                  <a:schemeClr val="bg1"/>
                </a:solidFill>
                <a:effectLst>
                  <a:glow rad="38100">
                    <a:schemeClr val="bg1">
                      <a:lumMod val="50000"/>
                      <a:lumOff val="50000"/>
                      <a:alpha val="20000"/>
                    </a:schemeClr>
                  </a:glow>
                </a:effectLst>
                <a:latin typeface="Century Gothic" panose="020B0502020202020204" pitchFamily="34" charset="0"/>
              </a:defRPr>
            </a:lvl2pPr>
            <a:lvl3pPr marL="1376363" indent="-461963">
              <a:buClr>
                <a:schemeClr val="bg1"/>
              </a:buClr>
              <a:buFont typeface="Courier New" panose="02070309020205020404" pitchFamily="49" charset="0"/>
              <a:buChar char="o"/>
              <a:tabLst/>
              <a:defRPr sz="2400" b="0" i="0" cap="none" baseline="0">
                <a:solidFill>
                  <a:schemeClr val="bg1"/>
                </a:solidFill>
                <a:effectLst>
                  <a:glow rad="38100">
                    <a:schemeClr val="bg1">
                      <a:lumMod val="50000"/>
                      <a:lumOff val="50000"/>
                      <a:alpha val="20000"/>
                    </a:schemeClr>
                  </a:glow>
                </a:effectLst>
                <a:latin typeface="Century Gothic" panose="020B0502020202020204" pitchFamily="34" charset="0"/>
              </a:defRPr>
            </a:lvl3pPr>
            <a:lvl4pPr marL="1841500" indent="-469900">
              <a:buClr>
                <a:schemeClr val="bg1"/>
              </a:buClr>
              <a:buFont typeface="Wingdings" pitchFamily="2" charset="2"/>
              <a:buChar char="§"/>
              <a:tabLst/>
              <a:defRPr sz="2400" b="0" i="0" cap="none" baseline="0">
                <a:solidFill>
                  <a:schemeClr val="bg1"/>
                </a:solidFill>
                <a:effectLst>
                  <a:glow rad="38100">
                    <a:schemeClr val="bg1">
                      <a:lumMod val="50000"/>
                      <a:lumOff val="50000"/>
                      <a:alpha val="20000"/>
                    </a:schemeClr>
                  </a:glow>
                </a:effectLst>
                <a:latin typeface="Century Gothic" panose="020B0502020202020204" pitchFamily="34" charset="0"/>
              </a:defRPr>
            </a:lvl4pPr>
            <a:lvl5pPr marL="2289175" indent="-460375">
              <a:buClr>
                <a:schemeClr val="bg1"/>
              </a:buClr>
              <a:tabLst/>
              <a:defRPr sz="2400" b="0" i="0" cap="none" baseline="0">
                <a:solidFill>
                  <a:schemeClr val="bg1"/>
                </a:solidFill>
                <a:effectLst>
                  <a:glow rad="38100">
                    <a:schemeClr val="bg1">
                      <a:lumMod val="50000"/>
                      <a:lumOff val="50000"/>
                      <a:alpha val="20000"/>
                    </a:schemeClr>
                  </a:glow>
                </a:effectLst>
                <a:latin typeface="Century Gothic" panose="020B0502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45732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7CB0E3-8313-1C42-9DB0-2D0023B1A42D}" type="datetimeFigureOut">
              <a:rPr lang="en-US" smtClean="0"/>
              <a:t>9/21/18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2518818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B7CB0E3-8313-1C42-9DB0-2D0023B1A42D}" type="datetimeFigureOut">
              <a:rPr lang="en-US" smtClean="0"/>
              <a:t>9/21/18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2366419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B7CB0E3-8313-1C42-9DB0-2D0023B1A42D}" type="datetimeFigureOut">
              <a:rPr lang="en-US" smtClean="0"/>
              <a:t>9/21/18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4085475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B7CB0E3-8313-1C42-9DB0-2D0023B1A42D}" type="datetimeFigureOut">
              <a:rPr lang="en-US" smtClean="0"/>
              <a:t>9/21/18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2510818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7CB0E3-8313-1C42-9DB0-2D0023B1A42D}" type="datetimeFigureOut">
              <a:rPr lang="en-US" smtClean="0"/>
              <a:t>9/21/18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461978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B7CB0E3-8313-1C42-9DB0-2D0023B1A42D}" type="datetimeFigureOut">
              <a:rPr lang="en-US" smtClean="0"/>
              <a:t>9/21/18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1542586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99212" y="5883275"/>
            <a:ext cx="914400" cy="365125"/>
          </a:xfrm>
        </p:spPr>
        <p:txBody>
          <a:bodyPr/>
          <a:lstStyle/>
          <a:p>
            <a:fld id="{BB7CB0E3-8313-1C42-9DB0-2D0023B1A42D}" type="datetimeFigureOut">
              <a:rPr lang="en-US" smtClean="0"/>
              <a:t>9/21/18</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2851981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B7CB0E3-8313-1C42-9DB0-2D0023B1A42D}" type="datetimeFigureOut">
              <a:rPr lang="en-US" smtClean="0"/>
              <a:t>9/21/18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1679637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7CB0E3-8313-1C42-9DB0-2D0023B1A42D}" type="datetimeFigureOut">
              <a:rPr lang="en-US" smtClean="0"/>
              <a:t>9/21/18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4287146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BB7CB0E3-8313-1C42-9DB0-2D0023B1A42D}" type="datetimeFigureOut">
              <a:rPr lang="en-US" smtClean="0"/>
              <a:t>9/21/18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10295915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BB7CB0E3-8313-1C42-9DB0-2D0023B1A42D}" type="datetimeFigureOut">
              <a:rPr lang="en-US" smtClean="0"/>
              <a:t>9/21/18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1268844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7CB0E3-8313-1C42-9DB0-2D0023B1A42D}" type="datetimeFigureOut">
              <a:rPr lang="en-US" smtClean="0"/>
              <a:t>9/21/18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1199428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7CB0E3-8313-1C42-9DB0-2D0023B1A42D}" type="datetimeFigureOut">
              <a:rPr lang="en-US" smtClean="0"/>
              <a:t>9/21/18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28601753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7CB0E3-8313-1C42-9DB0-2D0023B1A42D}" type="datetimeFigureOut">
              <a:rPr lang="en-US" smtClean="0"/>
              <a:t>9/21/18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2331574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7CB0E3-8313-1C42-9DB0-2D0023B1A42D}" type="datetimeFigureOut">
              <a:rPr lang="en-US" smtClean="0"/>
              <a:t>9/21/18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2EF84-8FF8-AA44-B374-C4B99AEA4DB0}" type="slidenum">
              <a:rPr lang="en-US" smtClean="0"/>
              <a:t>‹#›</a:t>
            </a:fld>
            <a:endParaRPr lang="en-US"/>
          </a:p>
        </p:txBody>
      </p:sp>
    </p:spTree>
    <p:extLst>
      <p:ext uri="{BB962C8B-B14F-4D97-AF65-F5344CB8AC3E}">
        <p14:creationId xmlns:p14="http://schemas.microsoft.com/office/powerpoint/2010/main" val="1844001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B7CB0E3-8313-1C42-9DB0-2D0023B1A42D}" type="datetimeFigureOut">
              <a:rPr lang="en-US" smtClean="0"/>
              <a:t>9/21/18</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5F62EF84-8FF8-AA44-B374-C4B99AEA4DB0}" type="slidenum">
              <a:rPr lang="en-US" smtClean="0"/>
              <a:t>‹#›</a:t>
            </a:fld>
            <a:endParaRPr lang="en-US"/>
          </a:p>
        </p:txBody>
      </p:sp>
    </p:spTree>
    <p:extLst>
      <p:ext uri="{BB962C8B-B14F-4D97-AF65-F5344CB8AC3E}">
        <p14:creationId xmlns:p14="http://schemas.microsoft.com/office/powerpoint/2010/main" val="16876760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8EB6D-E09A-7849-9CE1-652B42128B32}"/>
              </a:ext>
            </a:extLst>
          </p:cNvPr>
          <p:cNvSpPr>
            <a:spLocks noGrp="1"/>
          </p:cNvSpPr>
          <p:nvPr>
            <p:ph type="ctrTitle"/>
          </p:nvPr>
        </p:nvSpPr>
        <p:spPr/>
        <p:txBody>
          <a:bodyPr/>
          <a:lstStyle/>
          <a:p>
            <a:r>
              <a:rPr lang="en-US" dirty="0"/>
              <a:t>Thinking how to faithfully </a:t>
            </a:r>
            <a:r>
              <a:rPr lang="en-US" dirty="0">
                <a:solidFill>
                  <a:schemeClr val="accent4"/>
                </a:solidFill>
              </a:rPr>
              <a:t>see and savor the divine son </a:t>
            </a:r>
            <a:r>
              <a:rPr lang="en-US" dirty="0"/>
              <a:t>in all of scripture</a:t>
            </a:r>
          </a:p>
        </p:txBody>
      </p:sp>
      <p:sp>
        <p:nvSpPr>
          <p:cNvPr id="3" name="Subtitle 2">
            <a:extLst>
              <a:ext uri="{FF2B5EF4-FFF2-40B4-BE49-F238E27FC236}">
                <a16:creationId xmlns:a16="http://schemas.microsoft.com/office/drawing/2014/main" id="{9255B97D-3316-4A42-958C-CE082A083670}"/>
              </a:ext>
            </a:extLst>
          </p:cNvPr>
          <p:cNvSpPr>
            <a:spLocks noGrp="1"/>
          </p:cNvSpPr>
          <p:nvPr>
            <p:ph type="subTitle" idx="1"/>
          </p:nvPr>
        </p:nvSpPr>
        <p:spPr>
          <a:xfrm>
            <a:off x="1751012" y="4356847"/>
            <a:ext cx="8676222" cy="2083141"/>
          </a:xfrm>
        </p:spPr>
        <p:txBody>
          <a:bodyPr/>
          <a:lstStyle/>
          <a:p>
            <a:r>
              <a:rPr lang="en-US" sz="2800" dirty="0"/>
              <a:t>Jason S. </a:t>
            </a:r>
            <a:r>
              <a:rPr lang="en-US" sz="2800" dirty="0" err="1"/>
              <a:t>DeRouchie</a:t>
            </a:r>
            <a:r>
              <a:rPr lang="en-US" sz="2800" dirty="0"/>
              <a:t>, PhD</a:t>
            </a:r>
          </a:p>
          <a:p>
            <a:r>
              <a:rPr lang="en-US" dirty="0"/>
              <a:t>Professor of Old Testament and Biblical Theology</a:t>
            </a:r>
          </a:p>
          <a:p>
            <a:r>
              <a:rPr lang="en-US" dirty="0"/>
              <a:t>Bethlehem College &amp; Seminary</a:t>
            </a:r>
          </a:p>
          <a:p>
            <a:r>
              <a:rPr lang="en-US" dirty="0" err="1"/>
              <a:t>www.jasonderouchie.com</a:t>
            </a:r>
            <a:endParaRPr lang="en-US" dirty="0"/>
          </a:p>
        </p:txBody>
      </p:sp>
    </p:spTree>
    <p:extLst>
      <p:ext uri="{BB962C8B-B14F-4D97-AF65-F5344CB8AC3E}">
        <p14:creationId xmlns:p14="http://schemas.microsoft.com/office/powerpoint/2010/main" val="4251787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p:txBody>
          <a:bodyPr/>
          <a:lstStyle/>
          <a:p>
            <a:r>
              <a:rPr lang="en-US" dirty="0"/>
              <a:t>Jesus’s relationship to the old testament</a:t>
            </a:r>
          </a:p>
        </p:txBody>
      </p:sp>
      <p:sp>
        <p:nvSpPr>
          <p:cNvPr id="3" name="Content Placeholder 2">
            <a:extLst>
              <a:ext uri="{FF2B5EF4-FFF2-40B4-BE49-F238E27FC236}">
                <a16:creationId xmlns:a16="http://schemas.microsoft.com/office/drawing/2014/main" id="{27036EFA-8520-3B48-9C11-D78CCFF9438B}"/>
              </a:ext>
            </a:extLst>
          </p:cNvPr>
          <p:cNvSpPr>
            <a:spLocks noGrp="1"/>
          </p:cNvSpPr>
          <p:nvPr>
            <p:ph idx="1"/>
          </p:nvPr>
        </p:nvSpPr>
        <p:spPr/>
        <p:txBody>
          <a:bodyPr>
            <a:normAutofit/>
          </a:bodyPr>
          <a:lstStyle/>
          <a:p>
            <a:r>
              <a:rPr lang="en-US" sz="2800" dirty="0"/>
              <a:t>The Old Testament first promised the good news embodied in the person and work of Jesus Christ.</a:t>
            </a:r>
          </a:p>
          <a:p>
            <a:r>
              <a:rPr lang="en-US" sz="2800" dirty="0"/>
              <a:t>A proper understanding of the Old Testament will move us to identify a unified message focused on the Messiah and the mission he would spark. </a:t>
            </a:r>
          </a:p>
          <a:p>
            <a:r>
              <a:rPr lang="en-US" sz="2800" dirty="0"/>
              <a:t>God created all things (including the Old Testament) by the Son, through the Son, and for the Son, so the Old Testament was written for the glory of the divine Son.</a:t>
            </a:r>
          </a:p>
        </p:txBody>
      </p:sp>
    </p:spTree>
    <p:extLst>
      <p:ext uri="{BB962C8B-B14F-4D97-AF65-F5344CB8AC3E}">
        <p14:creationId xmlns:p14="http://schemas.microsoft.com/office/powerpoint/2010/main" val="71866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3">
                                            <p:txEl>
                                              <p:pRg st="0" end="0"/>
                                            </p:txEl>
                                          </p:spTgt>
                                        </p:tgtEl>
                                        <p:attrNameLst>
                                          <p:attrName>style.opacity</p:attrName>
                                        </p:attrNameLst>
                                      </p:cBhvr>
                                      <p:to>
                                        <p:strVal val="0.5"/>
                                      </p:to>
                                    </p:set>
                                    <p:animEffect filter="image" prLst="opacity: 0.5">
                                      <p:cBhvr rctx="IE">
                                        <p:cTn id="11" dur="indefinite"/>
                                        <p:tgtEl>
                                          <p:spTgt spid="3">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p:cTn id="17" dur="indefinite"/>
                                        <p:tgtEl>
                                          <p:spTgt spid="3">
                                            <p:txEl>
                                              <p:pRg st="1" end="1"/>
                                            </p:txEl>
                                          </p:spTgt>
                                        </p:tgtEl>
                                        <p:attrNameLst>
                                          <p:attrName>style.opacity</p:attrName>
                                        </p:attrNameLst>
                                      </p:cBhvr>
                                      <p:to>
                                        <p:strVal val="0.5"/>
                                      </p:to>
                                    </p:set>
                                    <p:animEffect filter="image" prLst="opacity: 0.5">
                                      <p:cBhvr rctx="IE">
                                        <p:cTn id="18" dur="indefinite"/>
                                        <p:tgtEl>
                                          <p:spTgt spid="3">
                                            <p:txEl>
                                              <p:pRg st="1" end="1"/>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p:txBody>
          <a:bodyPr>
            <a:normAutofit fontScale="90000"/>
          </a:bodyPr>
          <a:lstStyle/>
          <a:p>
            <a:r>
              <a:rPr lang="en-US" dirty="0"/>
              <a:t>Seven ways to see and savor</a:t>
            </a:r>
            <a:br>
              <a:rPr lang="en-US" dirty="0"/>
            </a:br>
            <a:r>
              <a:rPr lang="en-US" dirty="0"/>
              <a:t>the divine son in the old testament</a:t>
            </a:r>
          </a:p>
        </p:txBody>
      </p:sp>
      <p:sp>
        <p:nvSpPr>
          <p:cNvPr id="3" name="Content Placeholder 2">
            <a:extLst>
              <a:ext uri="{FF2B5EF4-FFF2-40B4-BE49-F238E27FC236}">
                <a16:creationId xmlns:a16="http://schemas.microsoft.com/office/drawing/2014/main" id="{27036EFA-8520-3B48-9C11-D78CCFF9438B}"/>
              </a:ext>
            </a:extLst>
          </p:cNvPr>
          <p:cNvSpPr>
            <a:spLocks noGrp="1"/>
          </p:cNvSpPr>
          <p:nvPr>
            <p:ph idx="1"/>
          </p:nvPr>
        </p:nvSpPr>
        <p:spPr/>
        <p:txBody>
          <a:bodyPr>
            <a:normAutofit/>
          </a:bodyPr>
          <a:lstStyle/>
          <a:p>
            <a:pPr marL="514350" indent="-514350">
              <a:buFont typeface="+mj-lt"/>
              <a:buAutoNum type="arabicPeriod"/>
            </a:pPr>
            <a:r>
              <a:rPr lang="en-US" sz="2800" dirty="0">
                <a:effectLst/>
              </a:rPr>
              <a:t>When you read the OT’s direct messianic predictions, see and savor the realization of the divine Son.</a:t>
            </a:r>
          </a:p>
          <a:p>
            <a:pPr marL="514350" indent="-514350">
              <a:buFont typeface="+mj-lt"/>
              <a:buAutoNum type="arabicPeriod"/>
            </a:pPr>
            <a:r>
              <a:rPr lang="en-US" sz="2800" dirty="0">
                <a:effectLst/>
              </a:rPr>
              <a:t>When you consider the OT’s salvation-historical story and trajectories, see and savor how all Scripture progresses, integrates, and climaxes in the divine Son.</a:t>
            </a:r>
          </a:p>
        </p:txBody>
      </p:sp>
    </p:spTree>
    <p:extLst>
      <p:ext uri="{BB962C8B-B14F-4D97-AF65-F5344CB8AC3E}">
        <p14:creationId xmlns:p14="http://schemas.microsoft.com/office/powerpoint/2010/main" val="336468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3">
                                            <p:txEl>
                                              <p:pRg st="0" end="0"/>
                                            </p:txEl>
                                          </p:spTgt>
                                        </p:tgtEl>
                                        <p:attrNameLst>
                                          <p:attrName>style.opacity</p:attrName>
                                        </p:attrNameLst>
                                      </p:cBhvr>
                                      <p:to>
                                        <p:strVal val="0.5"/>
                                      </p:to>
                                    </p:set>
                                    <p:animEffect filter="image" prLst="opacity: 0.5">
                                      <p:cBhvr rctx="IE">
                                        <p:cTn id="11" dur="indefinite"/>
                                        <p:tgtEl>
                                          <p:spTgt spid="3">
                                            <p:txEl>
                                              <p:pRg st="0" end="0"/>
                                            </p:txEl>
                                          </p:spTgt>
                                        </p:tgtEl>
                                      </p:cBhvr>
                                    </p:animEffect>
                                  </p:childTnLst>
                                </p:cTn>
                              </p:par>
                              <p:par>
                                <p:cTn id="12" presetID="1"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a:xfrm>
            <a:off x="705394" y="374467"/>
            <a:ext cx="10776857" cy="737158"/>
          </a:xfrm>
          <a:solidFill>
            <a:schemeClr val="accent4"/>
          </a:solidFill>
        </p:spPr>
        <p:txBody>
          <a:bodyPr>
            <a:normAutofit/>
          </a:bodyPr>
          <a:lstStyle/>
          <a:p>
            <a:r>
              <a:rPr lang="en-US" dirty="0">
                <a:solidFill>
                  <a:schemeClr val="bg1"/>
                </a:solidFill>
              </a:rPr>
              <a:t>God’s kingdom plan in scripture</a:t>
            </a:r>
          </a:p>
        </p:txBody>
      </p:sp>
      <p:graphicFrame>
        <p:nvGraphicFramePr>
          <p:cNvPr id="4" name="Content Placeholder 3">
            <a:extLst>
              <a:ext uri="{FF2B5EF4-FFF2-40B4-BE49-F238E27FC236}">
                <a16:creationId xmlns:a16="http://schemas.microsoft.com/office/drawing/2014/main" id="{8E8012EB-F531-3E44-844B-3D8D12A6B43B}"/>
              </a:ext>
            </a:extLst>
          </p:cNvPr>
          <p:cNvGraphicFramePr>
            <a:graphicFrameLocks noGrp="1"/>
          </p:cNvGraphicFramePr>
          <p:nvPr>
            <p:ph idx="1"/>
            <p:extLst>
              <p:ext uri="{D42A27DB-BD31-4B8C-83A1-F6EECF244321}">
                <p14:modId xmlns:p14="http://schemas.microsoft.com/office/powerpoint/2010/main" val="4005886551"/>
              </p:ext>
            </p:extLst>
          </p:nvPr>
        </p:nvGraphicFramePr>
        <p:xfrm>
          <a:off x="704850" y="1380564"/>
          <a:ext cx="10777540" cy="5271245"/>
        </p:xfrm>
        <a:graphic>
          <a:graphicData uri="http://schemas.openxmlformats.org/drawingml/2006/table">
            <a:tbl>
              <a:tblPr firstRow="1" bandRow="1">
                <a:tableStyleId>{C4B1156A-380E-4F78-BDF5-A606A8083BF9}</a:tableStyleId>
              </a:tblPr>
              <a:tblGrid>
                <a:gridCol w="2163856">
                  <a:extLst>
                    <a:ext uri="{9D8B030D-6E8A-4147-A177-3AD203B41FA5}">
                      <a16:colId xmlns:a16="http://schemas.microsoft.com/office/drawing/2014/main" val="564569972"/>
                    </a:ext>
                  </a:extLst>
                </a:gridCol>
                <a:gridCol w="681318">
                  <a:extLst>
                    <a:ext uri="{9D8B030D-6E8A-4147-A177-3AD203B41FA5}">
                      <a16:colId xmlns:a16="http://schemas.microsoft.com/office/drawing/2014/main" val="563682647"/>
                    </a:ext>
                  </a:extLst>
                </a:gridCol>
                <a:gridCol w="7932366">
                  <a:extLst>
                    <a:ext uri="{9D8B030D-6E8A-4147-A177-3AD203B41FA5}">
                      <a16:colId xmlns:a16="http://schemas.microsoft.com/office/drawing/2014/main" val="1005565803"/>
                    </a:ext>
                  </a:extLst>
                </a:gridCol>
              </a:tblGrid>
              <a:tr h="753035">
                <a:tc rowSpan="5">
                  <a:txBody>
                    <a:bodyPr/>
                    <a:lstStyle/>
                    <a:p>
                      <a:r>
                        <a:rPr lang="en-US" sz="2800" b="0" dirty="0"/>
                        <a:t>OT </a:t>
                      </a:r>
                      <a:br>
                        <a:rPr lang="en-US" sz="2800" b="0" dirty="0"/>
                      </a:br>
                      <a:r>
                        <a:rPr lang="en-US" sz="2800" b="0" dirty="0"/>
                        <a:t>Narrative Foundation</a:t>
                      </a:r>
                    </a:p>
                  </a:txBody>
                  <a:tcPr/>
                </a:tc>
                <a:tc>
                  <a:txBody>
                    <a:bodyPr/>
                    <a:lstStyle/>
                    <a:p>
                      <a:r>
                        <a:rPr lang="en-US" sz="3200" b="1" dirty="0"/>
                        <a:t>K</a:t>
                      </a:r>
                    </a:p>
                  </a:txBody>
                  <a:tcPr>
                    <a:solidFill>
                      <a:schemeClr val="accent4"/>
                    </a:solidFill>
                  </a:tcPr>
                </a:tc>
                <a:tc>
                  <a:txBody>
                    <a:bodyPr/>
                    <a:lstStyle/>
                    <a:p>
                      <a:endParaRPr lang="en-US" sz="3200" b="1" dirty="0"/>
                    </a:p>
                  </a:txBody>
                  <a:tcPr/>
                </a:tc>
                <a:extLst>
                  <a:ext uri="{0D108BD9-81ED-4DB2-BD59-A6C34878D82A}">
                    <a16:rowId xmlns:a16="http://schemas.microsoft.com/office/drawing/2014/main" val="3282303461"/>
                  </a:ext>
                </a:extLst>
              </a:tr>
              <a:tr h="753035">
                <a:tc vMerge="1">
                  <a:txBody>
                    <a:bodyPr/>
                    <a:lstStyle/>
                    <a:p>
                      <a:endParaRPr lang="en-US" sz="3200" dirty="0"/>
                    </a:p>
                  </a:txBody>
                  <a:tcPr/>
                </a:tc>
                <a:tc>
                  <a:txBody>
                    <a:bodyPr/>
                    <a:lstStyle/>
                    <a:p>
                      <a:r>
                        <a:rPr lang="en-US" sz="3200" b="1" dirty="0"/>
                        <a:t>I</a:t>
                      </a:r>
                    </a:p>
                  </a:txBody>
                  <a:tcPr>
                    <a:solidFill>
                      <a:schemeClr val="accent4"/>
                    </a:solidFill>
                  </a:tcPr>
                </a:tc>
                <a:tc>
                  <a:txBody>
                    <a:bodyPr/>
                    <a:lstStyle/>
                    <a:p>
                      <a:endParaRPr lang="en-US" sz="3200" b="0" dirty="0"/>
                    </a:p>
                  </a:txBody>
                  <a:tcPr/>
                </a:tc>
                <a:extLst>
                  <a:ext uri="{0D108BD9-81ED-4DB2-BD59-A6C34878D82A}">
                    <a16:rowId xmlns:a16="http://schemas.microsoft.com/office/drawing/2014/main" val="1066829985"/>
                  </a:ext>
                </a:extLst>
              </a:tr>
              <a:tr h="753035">
                <a:tc vMerge="1">
                  <a:txBody>
                    <a:bodyPr/>
                    <a:lstStyle/>
                    <a:p>
                      <a:endParaRPr lang="en-US" sz="3200" dirty="0"/>
                    </a:p>
                  </a:txBody>
                  <a:tcPr/>
                </a:tc>
                <a:tc>
                  <a:txBody>
                    <a:bodyPr/>
                    <a:lstStyle/>
                    <a:p>
                      <a:r>
                        <a:rPr lang="en-US" sz="3200" b="1" dirty="0"/>
                        <a:t>N</a:t>
                      </a:r>
                    </a:p>
                  </a:txBody>
                  <a:tcPr>
                    <a:solidFill>
                      <a:schemeClr val="accent4"/>
                    </a:solidFill>
                  </a:tcPr>
                </a:tc>
                <a:tc>
                  <a:txBody>
                    <a:bodyPr/>
                    <a:lstStyle/>
                    <a:p>
                      <a:endParaRPr lang="en-US" sz="3200" b="1" dirty="0"/>
                    </a:p>
                  </a:txBody>
                  <a:tcPr/>
                </a:tc>
                <a:extLst>
                  <a:ext uri="{0D108BD9-81ED-4DB2-BD59-A6C34878D82A}">
                    <a16:rowId xmlns:a16="http://schemas.microsoft.com/office/drawing/2014/main" val="3437293048"/>
                  </a:ext>
                </a:extLst>
              </a:tr>
              <a:tr h="753035">
                <a:tc vMerge="1">
                  <a:txBody>
                    <a:bodyPr/>
                    <a:lstStyle/>
                    <a:p>
                      <a:endParaRPr lang="en-US" sz="3200" dirty="0"/>
                    </a:p>
                  </a:txBody>
                  <a:tcPr/>
                </a:tc>
                <a:tc>
                  <a:txBody>
                    <a:bodyPr/>
                    <a:lstStyle/>
                    <a:p>
                      <a:r>
                        <a:rPr lang="en-US" sz="3200" b="1" dirty="0"/>
                        <a:t>G</a:t>
                      </a:r>
                    </a:p>
                  </a:txBody>
                  <a:tcPr>
                    <a:solidFill>
                      <a:schemeClr val="accent4"/>
                    </a:solidFill>
                  </a:tcPr>
                </a:tc>
                <a:tc>
                  <a:txBody>
                    <a:bodyPr/>
                    <a:lstStyle/>
                    <a:p>
                      <a:endParaRPr lang="en-US" sz="3200" b="0" dirty="0"/>
                    </a:p>
                  </a:txBody>
                  <a:tcPr/>
                </a:tc>
                <a:extLst>
                  <a:ext uri="{0D108BD9-81ED-4DB2-BD59-A6C34878D82A}">
                    <a16:rowId xmlns:a16="http://schemas.microsoft.com/office/drawing/2014/main" val="1642210258"/>
                  </a:ext>
                </a:extLst>
              </a:tr>
              <a:tr h="753035">
                <a:tc vMerge="1">
                  <a:txBody>
                    <a:bodyPr/>
                    <a:lstStyle/>
                    <a:p>
                      <a:endParaRPr lang="en-US" sz="3200" dirty="0"/>
                    </a:p>
                  </a:txBody>
                  <a:tcPr/>
                </a:tc>
                <a:tc>
                  <a:txBody>
                    <a:bodyPr/>
                    <a:lstStyle/>
                    <a:p>
                      <a:r>
                        <a:rPr lang="en-US" sz="3200" b="1" dirty="0"/>
                        <a:t>D</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3194032105"/>
                  </a:ext>
                </a:extLst>
              </a:tr>
              <a:tr h="753035">
                <a:tc rowSpan="2">
                  <a:txBody>
                    <a:bodyPr/>
                    <a:lstStyle/>
                    <a:p>
                      <a:r>
                        <a:rPr lang="en-US" sz="2800" dirty="0"/>
                        <a:t>NT</a:t>
                      </a:r>
                      <a:br>
                        <a:rPr lang="en-US" sz="2800" dirty="0"/>
                      </a:br>
                      <a:r>
                        <a:rPr lang="en-US" sz="2800" dirty="0"/>
                        <a:t>Narrative Fulfillment</a:t>
                      </a:r>
                    </a:p>
                  </a:txBody>
                  <a:tcPr/>
                </a:tc>
                <a:tc>
                  <a:txBody>
                    <a:bodyPr/>
                    <a:lstStyle/>
                    <a:p>
                      <a:r>
                        <a:rPr lang="en-US" sz="3200" b="1" dirty="0"/>
                        <a:t>O</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1677357614"/>
                  </a:ext>
                </a:extLst>
              </a:tr>
              <a:tr h="753035">
                <a:tc vMerge="1">
                  <a:txBody>
                    <a:bodyPr/>
                    <a:lstStyle/>
                    <a:p>
                      <a:endParaRPr lang="en-US" sz="3200" dirty="0"/>
                    </a:p>
                  </a:txBody>
                  <a:tcPr/>
                </a:tc>
                <a:tc>
                  <a:txBody>
                    <a:bodyPr/>
                    <a:lstStyle/>
                    <a:p>
                      <a:r>
                        <a:rPr lang="en-US" sz="3200" b="1" dirty="0"/>
                        <a:t>M</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4242510567"/>
                  </a:ext>
                </a:extLst>
              </a:tr>
            </a:tbl>
          </a:graphicData>
        </a:graphic>
      </p:graphicFrame>
    </p:spTree>
    <p:extLst>
      <p:ext uri="{BB962C8B-B14F-4D97-AF65-F5344CB8AC3E}">
        <p14:creationId xmlns:p14="http://schemas.microsoft.com/office/powerpoint/2010/main" val="3809208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a:xfrm>
            <a:off x="705394" y="374467"/>
            <a:ext cx="10776857" cy="737158"/>
          </a:xfrm>
          <a:solidFill>
            <a:schemeClr val="accent4"/>
          </a:solidFill>
        </p:spPr>
        <p:txBody>
          <a:bodyPr>
            <a:normAutofit/>
          </a:bodyPr>
          <a:lstStyle/>
          <a:p>
            <a:r>
              <a:rPr lang="en-US" dirty="0">
                <a:solidFill>
                  <a:schemeClr val="bg1"/>
                </a:solidFill>
              </a:rPr>
              <a:t>God’s kingdom plan in scripture</a:t>
            </a:r>
          </a:p>
        </p:txBody>
      </p:sp>
      <p:graphicFrame>
        <p:nvGraphicFramePr>
          <p:cNvPr id="4" name="Content Placeholder 3">
            <a:extLst>
              <a:ext uri="{FF2B5EF4-FFF2-40B4-BE49-F238E27FC236}">
                <a16:creationId xmlns:a16="http://schemas.microsoft.com/office/drawing/2014/main" id="{8E8012EB-F531-3E44-844B-3D8D12A6B43B}"/>
              </a:ext>
            </a:extLst>
          </p:cNvPr>
          <p:cNvGraphicFramePr>
            <a:graphicFrameLocks noGrp="1"/>
          </p:cNvGraphicFramePr>
          <p:nvPr>
            <p:ph idx="1"/>
            <p:extLst>
              <p:ext uri="{D42A27DB-BD31-4B8C-83A1-F6EECF244321}">
                <p14:modId xmlns:p14="http://schemas.microsoft.com/office/powerpoint/2010/main" val="3481145828"/>
              </p:ext>
            </p:extLst>
          </p:nvPr>
        </p:nvGraphicFramePr>
        <p:xfrm>
          <a:off x="704850" y="1380564"/>
          <a:ext cx="10777540" cy="5271245"/>
        </p:xfrm>
        <a:graphic>
          <a:graphicData uri="http://schemas.openxmlformats.org/drawingml/2006/table">
            <a:tbl>
              <a:tblPr firstRow="1" bandRow="1">
                <a:tableStyleId>{C4B1156A-380E-4F78-BDF5-A606A8083BF9}</a:tableStyleId>
              </a:tblPr>
              <a:tblGrid>
                <a:gridCol w="2163856">
                  <a:extLst>
                    <a:ext uri="{9D8B030D-6E8A-4147-A177-3AD203B41FA5}">
                      <a16:colId xmlns:a16="http://schemas.microsoft.com/office/drawing/2014/main" val="564569972"/>
                    </a:ext>
                  </a:extLst>
                </a:gridCol>
                <a:gridCol w="681318">
                  <a:extLst>
                    <a:ext uri="{9D8B030D-6E8A-4147-A177-3AD203B41FA5}">
                      <a16:colId xmlns:a16="http://schemas.microsoft.com/office/drawing/2014/main" val="563682647"/>
                    </a:ext>
                  </a:extLst>
                </a:gridCol>
                <a:gridCol w="7932366">
                  <a:extLst>
                    <a:ext uri="{9D8B030D-6E8A-4147-A177-3AD203B41FA5}">
                      <a16:colId xmlns:a16="http://schemas.microsoft.com/office/drawing/2014/main" val="1005565803"/>
                    </a:ext>
                  </a:extLst>
                </a:gridCol>
              </a:tblGrid>
              <a:tr h="753035">
                <a:tc rowSpan="5">
                  <a:txBody>
                    <a:bodyPr/>
                    <a:lstStyle/>
                    <a:p>
                      <a:r>
                        <a:rPr lang="en-US" sz="2800" b="0" dirty="0"/>
                        <a:t>OT </a:t>
                      </a:r>
                      <a:br>
                        <a:rPr lang="en-US" sz="2800" b="0" dirty="0"/>
                      </a:br>
                      <a:r>
                        <a:rPr lang="en-US" sz="2800" b="0" dirty="0"/>
                        <a:t>Narrative Foundation</a:t>
                      </a:r>
                    </a:p>
                  </a:txBody>
                  <a:tcPr/>
                </a:tc>
                <a:tc>
                  <a:txBody>
                    <a:bodyPr/>
                    <a:lstStyle/>
                    <a:p>
                      <a:r>
                        <a:rPr lang="en-US" sz="3200" b="1" dirty="0"/>
                        <a:t>K</a:t>
                      </a:r>
                    </a:p>
                  </a:txBody>
                  <a:tcPr>
                    <a:solidFill>
                      <a:schemeClr val="accent4"/>
                    </a:solidFill>
                  </a:tcPr>
                </a:tc>
                <a:tc>
                  <a:txBody>
                    <a:bodyPr/>
                    <a:lstStyle/>
                    <a:p>
                      <a:r>
                        <a:rPr lang="en-US" sz="3200" b="1" dirty="0"/>
                        <a:t>Kickoff and Rebellion</a:t>
                      </a:r>
                    </a:p>
                  </a:txBody>
                  <a:tcPr/>
                </a:tc>
                <a:extLst>
                  <a:ext uri="{0D108BD9-81ED-4DB2-BD59-A6C34878D82A}">
                    <a16:rowId xmlns:a16="http://schemas.microsoft.com/office/drawing/2014/main" val="3282303461"/>
                  </a:ext>
                </a:extLst>
              </a:tr>
              <a:tr h="753035">
                <a:tc vMerge="1">
                  <a:txBody>
                    <a:bodyPr/>
                    <a:lstStyle/>
                    <a:p>
                      <a:endParaRPr lang="en-US" sz="3200" dirty="0"/>
                    </a:p>
                  </a:txBody>
                  <a:tcPr/>
                </a:tc>
                <a:tc>
                  <a:txBody>
                    <a:bodyPr/>
                    <a:lstStyle/>
                    <a:p>
                      <a:r>
                        <a:rPr lang="en-US" sz="3200" b="1" dirty="0"/>
                        <a:t>I</a:t>
                      </a:r>
                    </a:p>
                  </a:txBody>
                  <a:tcPr>
                    <a:solidFill>
                      <a:schemeClr val="accent4"/>
                    </a:solidFill>
                  </a:tcPr>
                </a:tc>
                <a:tc>
                  <a:txBody>
                    <a:bodyPr/>
                    <a:lstStyle/>
                    <a:p>
                      <a:endParaRPr lang="en-US" sz="3200" b="0" dirty="0"/>
                    </a:p>
                  </a:txBody>
                  <a:tcPr/>
                </a:tc>
                <a:extLst>
                  <a:ext uri="{0D108BD9-81ED-4DB2-BD59-A6C34878D82A}">
                    <a16:rowId xmlns:a16="http://schemas.microsoft.com/office/drawing/2014/main" val="1066829985"/>
                  </a:ext>
                </a:extLst>
              </a:tr>
              <a:tr h="753035">
                <a:tc vMerge="1">
                  <a:txBody>
                    <a:bodyPr/>
                    <a:lstStyle/>
                    <a:p>
                      <a:endParaRPr lang="en-US" sz="3200" dirty="0"/>
                    </a:p>
                  </a:txBody>
                  <a:tcPr/>
                </a:tc>
                <a:tc>
                  <a:txBody>
                    <a:bodyPr/>
                    <a:lstStyle/>
                    <a:p>
                      <a:r>
                        <a:rPr lang="en-US" sz="3200" b="1" dirty="0"/>
                        <a:t>N</a:t>
                      </a:r>
                    </a:p>
                  </a:txBody>
                  <a:tcPr>
                    <a:solidFill>
                      <a:schemeClr val="accent4"/>
                    </a:solidFill>
                  </a:tcPr>
                </a:tc>
                <a:tc>
                  <a:txBody>
                    <a:bodyPr/>
                    <a:lstStyle/>
                    <a:p>
                      <a:endParaRPr lang="en-US" sz="3200" b="1" dirty="0"/>
                    </a:p>
                  </a:txBody>
                  <a:tcPr/>
                </a:tc>
                <a:extLst>
                  <a:ext uri="{0D108BD9-81ED-4DB2-BD59-A6C34878D82A}">
                    <a16:rowId xmlns:a16="http://schemas.microsoft.com/office/drawing/2014/main" val="3437293048"/>
                  </a:ext>
                </a:extLst>
              </a:tr>
              <a:tr h="753035">
                <a:tc vMerge="1">
                  <a:txBody>
                    <a:bodyPr/>
                    <a:lstStyle/>
                    <a:p>
                      <a:endParaRPr lang="en-US" sz="3200" dirty="0"/>
                    </a:p>
                  </a:txBody>
                  <a:tcPr/>
                </a:tc>
                <a:tc>
                  <a:txBody>
                    <a:bodyPr/>
                    <a:lstStyle/>
                    <a:p>
                      <a:r>
                        <a:rPr lang="en-US" sz="3200" b="1" dirty="0"/>
                        <a:t>G</a:t>
                      </a:r>
                    </a:p>
                  </a:txBody>
                  <a:tcPr>
                    <a:solidFill>
                      <a:schemeClr val="accent4"/>
                    </a:solidFill>
                  </a:tcPr>
                </a:tc>
                <a:tc>
                  <a:txBody>
                    <a:bodyPr/>
                    <a:lstStyle/>
                    <a:p>
                      <a:endParaRPr lang="en-US" sz="3200" b="0" dirty="0"/>
                    </a:p>
                  </a:txBody>
                  <a:tcPr/>
                </a:tc>
                <a:extLst>
                  <a:ext uri="{0D108BD9-81ED-4DB2-BD59-A6C34878D82A}">
                    <a16:rowId xmlns:a16="http://schemas.microsoft.com/office/drawing/2014/main" val="1642210258"/>
                  </a:ext>
                </a:extLst>
              </a:tr>
              <a:tr h="753035">
                <a:tc vMerge="1">
                  <a:txBody>
                    <a:bodyPr/>
                    <a:lstStyle/>
                    <a:p>
                      <a:endParaRPr lang="en-US" sz="3200" dirty="0"/>
                    </a:p>
                  </a:txBody>
                  <a:tcPr/>
                </a:tc>
                <a:tc>
                  <a:txBody>
                    <a:bodyPr/>
                    <a:lstStyle/>
                    <a:p>
                      <a:r>
                        <a:rPr lang="en-US" sz="3200" b="1" dirty="0"/>
                        <a:t>D</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3194032105"/>
                  </a:ext>
                </a:extLst>
              </a:tr>
              <a:tr h="753035">
                <a:tc rowSpan="2">
                  <a:txBody>
                    <a:bodyPr/>
                    <a:lstStyle/>
                    <a:p>
                      <a:r>
                        <a:rPr lang="en-US" sz="2800" dirty="0"/>
                        <a:t>NT</a:t>
                      </a:r>
                      <a:br>
                        <a:rPr lang="en-US" sz="2800" dirty="0"/>
                      </a:br>
                      <a:r>
                        <a:rPr lang="en-US" sz="2800" dirty="0"/>
                        <a:t>Narrative Fulfillment</a:t>
                      </a:r>
                    </a:p>
                  </a:txBody>
                  <a:tcPr/>
                </a:tc>
                <a:tc>
                  <a:txBody>
                    <a:bodyPr/>
                    <a:lstStyle/>
                    <a:p>
                      <a:r>
                        <a:rPr lang="en-US" sz="3200" b="1" dirty="0"/>
                        <a:t>O</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1677357614"/>
                  </a:ext>
                </a:extLst>
              </a:tr>
              <a:tr h="753035">
                <a:tc vMerge="1">
                  <a:txBody>
                    <a:bodyPr/>
                    <a:lstStyle/>
                    <a:p>
                      <a:endParaRPr lang="en-US" sz="3200" dirty="0"/>
                    </a:p>
                  </a:txBody>
                  <a:tcPr/>
                </a:tc>
                <a:tc>
                  <a:txBody>
                    <a:bodyPr/>
                    <a:lstStyle/>
                    <a:p>
                      <a:r>
                        <a:rPr lang="en-US" sz="3200" b="1" dirty="0"/>
                        <a:t>M</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4242510567"/>
                  </a:ext>
                </a:extLst>
              </a:tr>
            </a:tbl>
          </a:graphicData>
        </a:graphic>
      </p:graphicFrame>
    </p:spTree>
    <p:extLst>
      <p:ext uri="{BB962C8B-B14F-4D97-AF65-F5344CB8AC3E}">
        <p14:creationId xmlns:p14="http://schemas.microsoft.com/office/powerpoint/2010/main" val="755840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a:xfrm>
            <a:off x="705394" y="374467"/>
            <a:ext cx="10776857" cy="737158"/>
          </a:xfrm>
          <a:solidFill>
            <a:schemeClr val="accent4"/>
          </a:solidFill>
        </p:spPr>
        <p:txBody>
          <a:bodyPr>
            <a:normAutofit/>
          </a:bodyPr>
          <a:lstStyle/>
          <a:p>
            <a:r>
              <a:rPr lang="en-US" dirty="0">
                <a:solidFill>
                  <a:schemeClr val="bg1"/>
                </a:solidFill>
              </a:rPr>
              <a:t>God’s kingdom plan in scripture</a:t>
            </a:r>
          </a:p>
        </p:txBody>
      </p:sp>
      <p:graphicFrame>
        <p:nvGraphicFramePr>
          <p:cNvPr id="4" name="Content Placeholder 3">
            <a:extLst>
              <a:ext uri="{FF2B5EF4-FFF2-40B4-BE49-F238E27FC236}">
                <a16:creationId xmlns:a16="http://schemas.microsoft.com/office/drawing/2014/main" id="{8E8012EB-F531-3E44-844B-3D8D12A6B43B}"/>
              </a:ext>
            </a:extLst>
          </p:cNvPr>
          <p:cNvGraphicFramePr>
            <a:graphicFrameLocks noGrp="1"/>
          </p:cNvGraphicFramePr>
          <p:nvPr>
            <p:ph idx="1"/>
            <p:extLst>
              <p:ext uri="{D42A27DB-BD31-4B8C-83A1-F6EECF244321}">
                <p14:modId xmlns:p14="http://schemas.microsoft.com/office/powerpoint/2010/main" val="724462166"/>
              </p:ext>
            </p:extLst>
          </p:nvPr>
        </p:nvGraphicFramePr>
        <p:xfrm>
          <a:off x="704850" y="1380564"/>
          <a:ext cx="10777540" cy="5271245"/>
        </p:xfrm>
        <a:graphic>
          <a:graphicData uri="http://schemas.openxmlformats.org/drawingml/2006/table">
            <a:tbl>
              <a:tblPr firstRow="1" bandRow="1">
                <a:tableStyleId>{C4B1156A-380E-4F78-BDF5-A606A8083BF9}</a:tableStyleId>
              </a:tblPr>
              <a:tblGrid>
                <a:gridCol w="2163856">
                  <a:extLst>
                    <a:ext uri="{9D8B030D-6E8A-4147-A177-3AD203B41FA5}">
                      <a16:colId xmlns:a16="http://schemas.microsoft.com/office/drawing/2014/main" val="564569972"/>
                    </a:ext>
                  </a:extLst>
                </a:gridCol>
                <a:gridCol w="681318">
                  <a:extLst>
                    <a:ext uri="{9D8B030D-6E8A-4147-A177-3AD203B41FA5}">
                      <a16:colId xmlns:a16="http://schemas.microsoft.com/office/drawing/2014/main" val="563682647"/>
                    </a:ext>
                  </a:extLst>
                </a:gridCol>
                <a:gridCol w="7932366">
                  <a:extLst>
                    <a:ext uri="{9D8B030D-6E8A-4147-A177-3AD203B41FA5}">
                      <a16:colId xmlns:a16="http://schemas.microsoft.com/office/drawing/2014/main" val="1005565803"/>
                    </a:ext>
                  </a:extLst>
                </a:gridCol>
              </a:tblGrid>
              <a:tr h="753035">
                <a:tc rowSpan="5">
                  <a:txBody>
                    <a:bodyPr/>
                    <a:lstStyle/>
                    <a:p>
                      <a:r>
                        <a:rPr lang="en-US" sz="2800" b="0" dirty="0"/>
                        <a:t>OT </a:t>
                      </a:r>
                      <a:br>
                        <a:rPr lang="en-US" sz="2800" b="0" dirty="0"/>
                      </a:br>
                      <a:r>
                        <a:rPr lang="en-US" sz="2800" b="0" dirty="0"/>
                        <a:t>Narrative Foundation</a:t>
                      </a:r>
                    </a:p>
                  </a:txBody>
                  <a:tcPr/>
                </a:tc>
                <a:tc>
                  <a:txBody>
                    <a:bodyPr/>
                    <a:lstStyle/>
                    <a:p>
                      <a:r>
                        <a:rPr lang="en-US" sz="3200" b="1" dirty="0"/>
                        <a:t>K</a:t>
                      </a:r>
                    </a:p>
                  </a:txBody>
                  <a:tcPr>
                    <a:solidFill>
                      <a:schemeClr val="accent4"/>
                    </a:solidFill>
                  </a:tcPr>
                </a:tc>
                <a:tc>
                  <a:txBody>
                    <a:bodyPr/>
                    <a:lstStyle/>
                    <a:p>
                      <a:r>
                        <a:rPr lang="en-US" sz="3200" b="0" dirty="0"/>
                        <a:t>Kickoff and Rebellion</a:t>
                      </a:r>
                    </a:p>
                  </a:txBody>
                  <a:tcPr/>
                </a:tc>
                <a:extLst>
                  <a:ext uri="{0D108BD9-81ED-4DB2-BD59-A6C34878D82A}">
                    <a16:rowId xmlns:a16="http://schemas.microsoft.com/office/drawing/2014/main" val="3282303461"/>
                  </a:ext>
                </a:extLst>
              </a:tr>
              <a:tr h="753035">
                <a:tc vMerge="1">
                  <a:txBody>
                    <a:bodyPr/>
                    <a:lstStyle/>
                    <a:p>
                      <a:endParaRPr lang="en-US" sz="3200" dirty="0"/>
                    </a:p>
                  </a:txBody>
                  <a:tcPr/>
                </a:tc>
                <a:tc>
                  <a:txBody>
                    <a:bodyPr/>
                    <a:lstStyle/>
                    <a:p>
                      <a:r>
                        <a:rPr lang="en-US" sz="3200" b="1" dirty="0"/>
                        <a:t>I</a:t>
                      </a:r>
                    </a:p>
                  </a:txBody>
                  <a:tcPr>
                    <a:solidFill>
                      <a:schemeClr val="accent4"/>
                    </a:solidFill>
                  </a:tcPr>
                </a:tc>
                <a:tc>
                  <a:txBody>
                    <a:bodyPr/>
                    <a:lstStyle/>
                    <a:p>
                      <a:r>
                        <a:rPr lang="en-US" sz="3200" b="1" dirty="0"/>
                        <a:t>Instrument of Blessing</a:t>
                      </a:r>
                    </a:p>
                  </a:txBody>
                  <a:tcPr/>
                </a:tc>
                <a:extLst>
                  <a:ext uri="{0D108BD9-81ED-4DB2-BD59-A6C34878D82A}">
                    <a16:rowId xmlns:a16="http://schemas.microsoft.com/office/drawing/2014/main" val="1066829985"/>
                  </a:ext>
                </a:extLst>
              </a:tr>
              <a:tr h="753035">
                <a:tc vMerge="1">
                  <a:txBody>
                    <a:bodyPr/>
                    <a:lstStyle/>
                    <a:p>
                      <a:endParaRPr lang="en-US" sz="3200" dirty="0"/>
                    </a:p>
                  </a:txBody>
                  <a:tcPr/>
                </a:tc>
                <a:tc>
                  <a:txBody>
                    <a:bodyPr/>
                    <a:lstStyle/>
                    <a:p>
                      <a:r>
                        <a:rPr lang="en-US" sz="3200" b="1" dirty="0"/>
                        <a:t>N</a:t>
                      </a:r>
                    </a:p>
                  </a:txBody>
                  <a:tcPr>
                    <a:solidFill>
                      <a:schemeClr val="accent4"/>
                    </a:solidFill>
                  </a:tcPr>
                </a:tc>
                <a:tc>
                  <a:txBody>
                    <a:bodyPr/>
                    <a:lstStyle/>
                    <a:p>
                      <a:endParaRPr lang="en-US" sz="3200" b="1" dirty="0"/>
                    </a:p>
                  </a:txBody>
                  <a:tcPr/>
                </a:tc>
                <a:extLst>
                  <a:ext uri="{0D108BD9-81ED-4DB2-BD59-A6C34878D82A}">
                    <a16:rowId xmlns:a16="http://schemas.microsoft.com/office/drawing/2014/main" val="3437293048"/>
                  </a:ext>
                </a:extLst>
              </a:tr>
              <a:tr h="753035">
                <a:tc vMerge="1">
                  <a:txBody>
                    <a:bodyPr/>
                    <a:lstStyle/>
                    <a:p>
                      <a:endParaRPr lang="en-US" sz="3200" dirty="0"/>
                    </a:p>
                  </a:txBody>
                  <a:tcPr/>
                </a:tc>
                <a:tc>
                  <a:txBody>
                    <a:bodyPr/>
                    <a:lstStyle/>
                    <a:p>
                      <a:r>
                        <a:rPr lang="en-US" sz="3200" b="1" dirty="0"/>
                        <a:t>G</a:t>
                      </a:r>
                    </a:p>
                  </a:txBody>
                  <a:tcPr>
                    <a:solidFill>
                      <a:schemeClr val="accent4"/>
                    </a:solidFill>
                  </a:tcPr>
                </a:tc>
                <a:tc>
                  <a:txBody>
                    <a:bodyPr/>
                    <a:lstStyle/>
                    <a:p>
                      <a:endParaRPr lang="en-US" sz="3200" b="0" dirty="0"/>
                    </a:p>
                  </a:txBody>
                  <a:tcPr/>
                </a:tc>
                <a:extLst>
                  <a:ext uri="{0D108BD9-81ED-4DB2-BD59-A6C34878D82A}">
                    <a16:rowId xmlns:a16="http://schemas.microsoft.com/office/drawing/2014/main" val="1642210258"/>
                  </a:ext>
                </a:extLst>
              </a:tr>
              <a:tr h="753035">
                <a:tc vMerge="1">
                  <a:txBody>
                    <a:bodyPr/>
                    <a:lstStyle/>
                    <a:p>
                      <a:endParaRPr lang="en-US" sz="3200" dirty="0"/>
                    </a:p>
                  </a:txBody>
                  <a:tcPr/>
                </a:tc>
                <a:tc>
                  <a:txBody>
                    <a:bodyPr/>
                    <a:lstStyle/>
                    <a:p>
                      <a:r>
                        <a:rPr lang="en-US" sz="3200" b="1" dirty="0"/>
                        <a:t>D</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3194032105"/>
                  </a:ext>
                </a:extLst>
              </a:tr>
              <a:tr h="753035">
                <a:tc rowSpan="2">
                  <a:txBody>
                    <a:bodyPr/>
                    <a:lstStyle/>
                    <a:p>
                      <a:r>
                        <a:rPr lang="en-US" sz="2800" dirty="0"/>
                        <a:t>NT</a:t>
                      </a:r>
                      <a:br>
                        <a:rPr lang="en-US" sz="2800" dirty="0"/>
                      </a:br>
                      <a:r>
                        <a:rPr lang="en-US" sz="2800" dirty="0"/>
                        <a:t>Narrative Fulfillment</a:t>
                      </a:r>
                    </a:p>
                  </a:txBody>
                  <a:tcPr/>
                </a:tc>
                <a:tc>
                  <a:txBody>
                    <a:bodyPr/>
                    <a:lstStyle/>
                    <a:p>
                      <a:r>
                        <a:rPr lang="en-US" sz="3200" b="1" dirty="0"/>
                        <a:t>O</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1677357614"/>
                  </a:ext>
                </a:extLst>
              </a:tr>
              <a:tr h="753035">
                <a:tc vMerge="1">
                  <a:txBody>
                    <a:bodyPr/>
                    <a:lstStyle/>
                    <a:p>
                      <a:endParaRPr lang="en-US" sz="3200" dirty="0"/>
                    </a:p>
                  </a:txBody>
                  <a:tcPr/>
                </a:tc>
                <a:tc>
                  <a:txBody>
                    <a:bodyPr/>
                    <a:lstStyle/>
                    <a:p>
                      <a:r>
                        <a:rPr lang="en-US" sz="3200" b="1" dirty="0"/>
                        <a:t>M</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4242510567"/>
                  </a:ext>
                </a:extLst>
              </a:tr>
            </a:tbl>
          </a:graphicData>
        </a:graphic>
      </p:graphicFrame>
    </p:spTree>
    <p:extLst>
      <p:ext uri="{BB962C8B-B14F-4D97-AF65-F5344CB8AC3E}">
        <p14:creationId xmlns:p14="http://schemas.microsoft.com/office/powerpoint/2010/main" val="4031901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a:xfrm>
            <a:off x="705394" y="374467"/>
            <a:ext cx="10776857" cy="737158"/>
          </a:xfrm>
          <a:solidFill>
            <a:schemeClr val="accent4"/>
          </a:solidFill>
        </p:spPr>
        <p:txBody>
          <a:bodyPr>
            <a:normAutofit/>
          </a:bodyPr>
          <a:lstStyle/>
          <a:p>
            <a:r>
              <a:rPr lang="en-US" dirty="0">
                <a:solidFill>
                  <a:schemeClr val="bg1"/>
                </a:solidFill>
              </a:rPr>
              <a:t>God’s kingdom plan in scripture</a:t>
            </a:r>
          </a:p>
        </p:txBody>
      </p:sp>
      <p:graphicFrame>
        <p:nvGraphicFramePr>
          <p:cNvPr id="4" name="Content Placeholder 3">
            <a:extLst>
              <a:ext uri="{FF2B5EF4-FFF2-40B4-BE49-F238E27FC236}">
                <a16:creationId xmlns:a16="http://schemas.microsoft.com/office/drawing/2014/main" id="{8E8012EB-F531-3E44-844B-3D8D12A6B43B}"/>
              </a:ext>
            </a:extLst>
          </p:cNvPr>
          <p:cNvGraphicFramePr>
            <a:graphicFrameLocks noGrp="1"/>
          </p:cNvGraphicFramePr>
          <p:nvPr>
            <p:ph idx="1"/>
            <p:extLst>
              <p:ext uri="{D42A27DB-BD31-4B8C-83A1-F6EECF244321}">
                <p14:modId xmlns:p14="http://schemas.microsoft.com/office/powerpoint/2010/main" val="4179158709"/>
              </p:ext>
            </p:extLst>
          </p:nvPr>
        </p:nvGraphicFramePr>
        <p:xfrm>
          <a:off x="704850" y="1380564"/>
          <a:ext cx="10777540" cy="5271245"/>
        </p:xfrm>
        <a:graphic>
          <a:graphicData uri="http://schemas.openxmlformats.org/drawingml/2006/table">
            <a:tbl>
              <a:tblPr firstRow="1" bandRow="1">
                <a:tableStyleId>{C4B1156A-380E-4F78-BDF5-A606A8083BF9}</a:tableStyleId>
              </a:tblPr>
              <a:tblGrid>
                <a:gridCol w="2163856">
                  <a:extLst>
                    <a:ext uri="{9D8B030D-6E8A-4147-A177-3AD203B41FA5}">
                      <a16:colId xmlns:a16="http://schemas.microsoft.com/office/drawing/2014/main" val="564569972"/>
                    </a:ext>
                  </a:extLst>
                </a:gridCol>
                <a:gridCol w="681318">
                  <a:extLst>
                    <a:ext uri="{9D8B030D-6E8A-4147-A177-3AD203B41FA5}">
                      <a16:colId xmlns:a16="http://schemas.microsoft.com/office/drawing/2014/main" val="563682647"/>
                    </a:ext>
                  </a:extLst>
                </a:gridCol>
                <a:gridCol w="7932366">
                  <a:extLst>
                    <a:ext uri="{9D8B030D-6E8A-4147-A177-3AD203B41FA5}">
                      <a16:colId xmlns:a16="http://schemas.microsoft.com/office/drawing/2014/main" val="1005565803"/>
                    </a:ext>
                  </a:extLst>
                </a:gridCol>
              </a:tblGrid>
              <a:tr h="753035">
                <a:tc rowSpan="5">
                  <a:txBody>
                    <a:bodyPr/>
                    <a:lstStyle/>
                    <a:p>
                      <a:r>
                        <a:rPr lang="en-US" sz="2800" b="0" dirty="0"/>
                        <a:t>OT </a:t>
                      </a:r>
                      <a:br>
                        <a:rPr lang="en-US" sz="2800" b="0" dirty="0"/>
                      </a:br>
                      <a:r>
                        <a:rPr lang="en-US" sz="2800" b="0" dirty="0"/>
                        <a:t>Narrative Foundation</a:t>
                      </a:r>
                    </a:p>
                  </a:txBody>
                  <a:tcPr/>
                </a:tc>
                <a:tc>
                  <a:txBody>
                    <a:bodyPr/>
                    <a:lstStyle/>
                    <a:p>
                      <a:r>
                        <a:rPr lang="en-US" sz="3200" b="1" dirty="0"/>
                        <a:t>K</a:t>
                      </a:r>
                    </a:p>
                  </a:txBody>
                  <a:tcPr>
                    <a:solidFill>
                      <a:schemeClr val="accent4"/>
                    </a:solidFill>
                  </a:tcPr>
                </a:tc>
                <a:tc>
                  <a:txBody>
                    <a:bodyPr/>
                    <a:lstStyle/>
                    <a:p>
                      <a:r>
                        <a:rPr lang="en-US" sz="3200" b="0" dirty="0"/>
                        <a:t>Kickoff and Rebellion</a:t>
                      </a:r>
                    </a:p>
                  </a:txBody>
                  <a:tcPr/>
                </a:tc>
                <a:extLst>
                  <a:ext uri="{0D108BD9-81ED-4DB2-BD59-A6C34878D82A}">
                    <a16:rowId xmlns:a16="http://schemas.microsoft.com/office/drawing/2014/main" val="3282303461"/>
                  </a:ext>
                </a:extLst>
              </a:tr>
              <a:tr h="753035">
                <a:tc vMerge="1">
                  <a:txBody>
                    <a:bodyPr/>
                    <a:lstStyle/>
                    <a:p>
                      <a:endParaRPr lang="en-US" sz="3200" dirty="0"/>
                    </a:p>
                  </a:txBody>
                  <a:tcPr/>
                </a:tc>
                <a:tc>
                  <a:txBody>
                    <a:bodyPr/>
                    <a:lstStyle/>
                    <a:p>
                      <a:r>
                        <a:rPr lang="en-US" sz="3200" b="1" dirty="0"/>
                        <a:t>I</a:t>
                      </a:r>
                    </a:p>
                  </a:txBody>
                  <a:tcPr>
                    <a:solidFill>
                      <a:schemeClr val="accent4"/>
                    </a:solidFill>
                  </a:tcPr>
                </a:tc>
                <a:tc>
                  <a:txBody>
                    <a:bodyPr/>
                    <a:lstStyle/>
                    <a:p>
                      <a:r>
                        <a:rPr lang="en-US" sz="3200" b="0" dirty="0"/>
                        <a:t>Instrument of Blessing</a:t>
                      </a:r>
                    </a:p>
                  </a:txBody>
                  <a:tcPr/>
                </a:tc>
                <a:extLst>
                  <a:ext uri="{0D108BD9-81ED-4DB2-BD59-A6C34878D82A}">
                    <a16:rowId xmlns:a16="http://schemas.microsoft.com/office/drawing/2014/main" val="1066829985"/>
                  </a:ext>
                </a:extLst>
              </a:tr>
              <a:tr h="753035">
                <a:tc vMerge="1">
                  <a:txBody>
                    <a:bodyPr/>
                    <a:lstStyle/>
                    <a:p>
                      <a:endParaRPr lang="en-US" sz="3200" dirty="0"/>
                    </a:p>
                  </a:txBody>
                  <a:tcPr/>
                </a:tc>
                <a:tc>
                  <a:txBody>
                    <a:bodyPr/>
                    <a:lstStyle/>
                    <a:p>
                      <a:r>
                        <a:rPr lang="en-US" sz="3200" b="1" dirty="0"/>
                        <a:t>N</a:t>
                      </a:r>
                    </a:p>
                  </a:txBody>
                  <a:tcPr>
                    <a:solidFill>
                      <a:schemeClr val="accent4"/>
                    </a:solidFill>
                  </a:tcPr>
                </a:tc>
                <a:tc>
                  <a:txBody>
                    <a:bodyPr/>
                    <a:lstStyle/>
                    <a:p>
                      <a:r>
                        <a:rPr lang="en-US" sz="3200" b="1" dirty="0"/>
                        <a:t>Nation Redeemed and Commissioned</a:t>
                      </a:r>
                    </a:p>
                  </a:txBody>
                  <a:tcPr/>
                </a:tc>
                <a:extLst>
                  <a:ext uri="{0D108BD9-81ED-4DB2-BD59-A6C34878D82A}">
                    <a16:rowId xmlns:a16="http://schemas.microsoft.com/office/drawing/2014/main" val="3437293048"/>
                  </a:ext>
                </a:extLst>
              </a:tr>
              <a:tr h="753035">
                <a:tc vMerge="1">
                  <a:txBody>
                    <a:bodyPr/>
                    <a:lstStyle/>
                    <a:p>
                      <a:endParaRPr lang="en-US" sz="3200" dirty="0"/>
                    </a:p>
                  </a:txBody>
                  <a:tcPr/>
                </a:tc>
                <a:tc>
                  <a:txBody>
                    <a:bodyPr/>
                    <a:lstStyle/>
                    <a:p>
                      <a:r>
                        <a:rPr lang="en-US" sz="3200" b="1" dirty="0"/>
                        <a:t>G</a:t>
                      </a:r>
                    </a:p>
                  </a:txBody>
                  <a:tcPr>
                    <a:solidFill>
                      <a:schemeClr val="accent4"/>
                    </a:solidFill>
                  </a:tcPr>
                </a:tc>
                <a:tc>
                  <a:txBody>
                    <a:bodyPr/>
                    <a:lstStyle/>
                    <a:p>
                      <a:endParaRPr lang="en-US" sz="3200" b="0" dirty="0"/>
                    </a:p>
                  </a:txBody>
                  <a:tcPr/>
                </a:tc>
                <a:extLst>
                  <a:ext uri="{0D108BD9-81ED-4DB2-BD59-A6C34878D82A}">
                    <a16:rowId xmlns:a16="http://schemas.microsoft.com/office/drawing/2014/main" val="1642210258"/>
                  </a:ext>
                </a:extLst>
              </a:tr>
              <a:tr h="753035">
                <a:tc vMerge="1">
                  <a:txBody>
                    <a:bodyPr/>
                    <a:lstStyle/>
                    <a:p>
                      <a:endParaRPr lang="en-US" sz="3200" dirty="0"/>
                    </a:p>
                  </a:txBody>
                  <a:tcPr/>
                </a:tc>
                <a:tc>
                  <a:txBody>
                    <a:bodyPr/>
                    <a:lstStyle/>
                    <a:p>
                      <a:r>
                        <a:rPr lang="en-US" sz="3200" b="1" dirty="0"/>
                        <a:t>D</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3194032105"/>
                  </a:ext>
                </a:extLst>
              </a:tr>
              <a:tr h="753035">
                <a:tc rowSpan="2">
                  <a:txBody>
                    <a:bodyPr/>
                    <a:lstStyle/>
                    <a:p>
                      <a:r>
                        <a:rPr lang="en-US" sz="2800" dirty="0"/>
                        <a:t>NT</a:t>
                      </a:r>
                      <a:br>
                        <a:rPr lang="en-US" sz="2800" dirty="0"/>
                      </a:br>
                      <a:r>
                        <a:rPr lang="en-US" sz="2800" dirty="0"/>
                        <a:t>Narrative Fulfillment</a:t>
                      </a:r>
                    </a:p>
                  </a:txBody>
                  <a:tcPr/>
                </a:tc>
                <a:tc>
                  <a:txBody>
                    <a:bodyPr/>
                    <a:lstStyle/>
                    <a:p>
                      <a:r>
                        <a:rPr lang="en-US" sz="3200" b="1" dirty="0"/>
                        <a:t>O</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1677357614"/>
                  </a:ext>
                </a:extLst>
              </a:tr>
              <a:tr h="753035">
                <a:tc vMerge="1">
                  <a:txBody>
                    <a:bodyPr/>
                    <a:lstStyle/>
                    <a:p>
                      <a:endParaRPr lang="en-US" sz="3200" dirty="0"/>
                    </a:p>
                  </a:txBody>
                  <a:tcPr/>
                </a:tc>
                <a:tc>
                  <a:txBody>
                    <a:bodyPr/>
                    <a:lstStyle/>
                    <a:p>
                      <a:r>
                        <a:rPr lang="en-US" sz="3200" b="1" dirty="0"/>
                        <a:t>M</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4242510567"/>
                  </a:ext>
                </a:extLst>
              </a:tr>
            </a:tbl>
          </a:graphicData>
        </a:graphic>
      </p:graphicFrame>
    </p:spTree>
    <p:extLst>
      <p:ext uri="{BB962C8B-B14F-4D97-AF65-F5344CB8AC3E}">
        <p14:creationId xmlns:p14="http://schemas.microsoft.com/office/powerpoint/2010/main" val="1900772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a:xfrm>
            <a:off x="705394" y="374467"/>
            <a:ext cx="10776857" cy="737158"/>
          </a:xfrm>
          <a:solidFill>
            <a:schemeClr val="accent4"/>
          </a:solidFill>
        </p:spPr>
        <p:txBody>
          <a:bodyPr>
            <a:normAutofit/>
          </a:bodyPr>
          <a:lstStyle/>
          <a:p>
            <a:r>
              <a:rPr lang="en-US" dirty="0">
                <a:solidFill>
                  <a:schemeClr val="bg1"/>
                </a:solidFill>
              </a:rPr>
              <a:t>God’s kingdom plan in scripture</a:t>
            </a:r>
          </a:p>
        </p:txBody>
      </p:sp>
      <p:graphicFrame>
        <p:nvGraphicFramePr>
          <p:cNvPr id="4" name="Content Placeholder 3">
            <a:extLst>
              <a:ext uri="{FF2B5EF4-FFF2-40B4-BE49-F238E27FC236}">
                <a16:creationId xmlns:a16="http://schemas.microsoft.com/office/drawing/2014/main" id="{8E8012EB-F531-3E44-844B-3D8D12A6B43B}"/>
              </a:ext>
            </a:extLst>
          </p:cNvPr>
          <p:cNvGraphicFramePr>
            <a:graphicFrameLocks noGrp="1"/>
          </p:cNvGraphicFramePr>
          <p:nvPr>
            <p:ph idx="1"/>
            <p:extLst>
              <p:ext uri="{D42A27DB-BD31-4B8C-83A1-F6EECF244321}">
                <p14:modId xmlns:p14="http://schemas.microsoft.com/office/powerpoint/2010/main" val="2036269436"/>
              </p:ext>
            </p:extLst>
          </p:nvPr>
        </p:nvGraphicFramePr>
        <p:xfrm>
          <a:off x="704850" y="1380564"/>
          <a:ext cx="10777540" cy="5271245"/>
        </p:xfrm>
        <a:graphic>
          <a:graphicData uri="http://schemas.openxmlformats.org/drawingml/2006/table">
            <a:tbl>
              <a:tblPr firstRow="1" bandRow="1">
                <a:tableStyleId>{C4B1156A-380E-4F78-BDF5-A606A8083BF9}</a:tableStyleId>
              </a:tblPr>
              <a:tblGrid>
                <a:gridCol w="2163856">
                  <a:extLst>
                    <a:ext uri="{9D8B030D-6E8A-4147-A177-3AD203B41FA5}">
                      <a16:colId xmlns:a16="http://schemas.microsoft.com/office/drawing/2014/main" val="564569972"/>
                    </a:ext>
                  </a:extLst>
                </a:gridCol>
                <a:gridCol w="681318">
                  <a:extLst>
                    <a:ext uri="{9D8B030D-6E8A-4147-A177-3AD203B41FA5}">
                      <a16:colId xmlns:a16="http://schemas.microsoft.com/office/drawing/2014/main" val="563682647"/>
                    </a:ext>
                  </a:extLst>
                </a:gridCol>
                <a:gridCol w="7932366">
                  <a:extLst>
                    <a:ext uri="{9D8B030D-6E8A-4147-A177-3AD203B41FA5}">
                      <a16:colId xmlns:a16="http://schemas.microsoft.com/office/drawing/2014/main" val="1005565803"/>
                    </a:ext>
                  </a:extLst>
                </a:gridCol>
              </a:tblGrid>
              <a:tr h="753035">
                <a:tc rowSpan="5">
                  <a:txBody>
                    <a:bodyPr/>
                    <a:lstStyle/>
                    <a:p>
                      <a:r>
                        <a:rPr lang="en-US" sz="2800" b="0" dirty="0"/>
                        <a:t>OT </a:t>
                      </a:r>
                      <a:br>
                        <a:rPr lang="en-US" sz="2800" b="0" dirty="0"/>
                      </a:br>
                      <a:r>
                        <a:rPr lang="en-US" sz="2800" b="0" dirty="0"/>
                        <a:t>Narrative Foundation</a:t>
                      </a:r>
                    </a:p>
                  </a:txBody>
                  <a:tcPr/>
                </a:tc>
                <a:tc>
                  <a:txBody>
                    <a:bodyPr/>
                    <a:lstStyle/>
                    <a:p>
                      <a:r>
                        <a:rPr lang="en-US" sz="3200" b="1" dirty="0"/>
                        <a:t>K</a:t>
                      </a:r>
                    </a:p>
                  </a:txBody>
                  <a:tcPr>
                    <a:solidFill>
                      <a:schemeClr val="accent4"/>
                    </a:solidFill>
                  </a:tcPr>
                </a:tc>
                <a:tc>
                  <a:txBody>
                    <a:bodyPr/>
                    <a:lstStyle/>
                    <a:p>
                      <a:r>
                        <a:rPr lang="en-US" sz="3200" b="0" dirty="0"/>
                        <a:t>Kickoff and Rebellion</a:t>
                      </a:r>
                    </a:p>
                  </a:txBody>
                  <a:tcPr/>
                </a:tc>
                <a:extLst>
                  <a:ext uri="{0D108BD9-81ED-4DB2-BD59-A6C34878D82A}">
                    <a16:rowId xmlns:a16="http://schemas.microsoft.com/office/drawing/2014/main" val="3282303461"/>
                  </a:ext>
                </a:extLst>
              </a:tr>
              <a:tr h="753035">
                <a:tc vMerge="1">
                  <a:txBody>
                    <a:bodyPr/>
                    <a:lstStyle/>
                    <a:p>
                      <a:endParaRPr lang="en-US" sz="3200" dirty="0"/>
                    </a:p>
                  </a:txBody>
                  <a:tcPr/>
                </a:tc>
                <a:tc>
                  <a:txBody>
                    <a:bodyPr/>
                    <a:lstStyle/>
                    <a:p>
                      <a:r>
                        <a:rPr lang="en-US" sz="3200" b="1" dirty="0"/>
                        <a:t>I</a:t>
                      </a:r>
                    </a:p>
                  </a:txBody>
                  <a:tcPr>
                    <a:solidFill>
                      <a:schemeClr val="accent4"/>
                    </a:solidFill>
                  </a:tcPr>
                </a:tc>
                <a:tc>
                  <a:txBody>
                    <a:bodyPr/>
                    <a:lstStyle/>
                    <a:p>
                      <a:r>
                        <a:rPr lang="en-US" sz="3200" b="0" dirty="0"/>
                        <a:t>Instrument of Blessing</a:t>
                      </a:r>
                    </a:p>
                  </a:txBody>
                  <a:tcPr/>
                </a:tc>
                <a:extLst>
                  <a:ext uri="{0D108BD9-81ED-4DB2-BD59-A6C34878D82A}">
                    <a16:rowId xmlns:a16="http://schemas.microsoft.com/office/drawing/2014/main" val="1066829985"/>
                  </a:ext>
                </a:extLst>
              </a:tr>
              <a:tr h="753035">
                <a:tc vMerge="1">
                  <a:txBody>
                    <a:bodyPr/>
                    <a:lstStyle/>
                    <a:p>
                      <a:endParaRPr lang="en-US" sz="3200" dirty="0"/>
                    </a:p>
                  </a:txBody>
                  <a:tcPr/>
                </a:tc>
                <a:tc>
                  <a:txBody>
                    <a:bodyPr/>
                    <a:lstStyle/>
                    <a:p>
                      <a:r>
                        <a:rPr lang="en-US" sz="3200" b="1" dirty="0"/>
                        <a:t>N</a:t>
                      </a:r>
                    </a:p>
                  </a:txBody>
                  <a:tcPr>
                    <a:solidFill>
                      <a:schemeClr val="accent4"/>
                    </a:solidFill>
                  </a:tcPr>
                </a:tc>
                <a:tc>
                  <a:txBody>
                    <a:bodyPr/>
                    <a:lstStyle/>
                    <a:p>
                      <a:r>
                        <a:rPr lang="en-US" sz="3200" b="0" dirty="0"/>
                        <a:t>Nation Redeemed and Commissioned</a:t>
                      </a:r>
                    </a:p>
                  </a:txBody>
                  <a:tcPr/>
                </a:tc>
                <a:extLst>
                  <a:ext uri="{0D108BD9-81ED-4DB2-BD59-A6C34878D82A}">
                    <a16:rowId xmlns:a16="http://schemas.microsoft.com/office/drawing/2014/main" val="3437293048"/>
                  </a:ext>
                </a:extLst>
              </a:tr>
              <a:tr h="753035">
                <a:tc vMerge="1">
                  <a:txBody>
                    <a:bodyPr/>
                    <a:lstStyle/>
                    <a:p>
                      <a:endParaRPr lang="en-US" sz="3200" dirty="0"/>
                    </a:p>
                  </a:txBody>
                  <a:tcPr/>
                </a:tc>
                <a:tc>
                  <a:txBody>
                    <a:bodyPr/>
                    <a:lstStyle/>
                    <a:p>
                      <a:r>
                        <a:rPr lang="en-US" sz="3200" b="1" dirty="0"/>
                        <a:t>G</a:t>
                      </a:r>
                    </a:p>
                  </a:txBody>
                  <a:tcPr>
                    <a:solidFill>
                      <a:schemeClr val="accent4"/>
                    </a:solidFill>
                  </a:tcPr>
                </a:tc>
                <a:tc>
                  <a:txBody>
                    <a:bodyPr/>
                    <a:lstStyle/>
                    <a:p>
                      <a:r>
                        <a:rPr lang="en-US" sz="3200" b="1" dirty="0"/>
                        <a:t>Government in the Land</a:t>
                      </a:r>
                    </a:p>
                  </a:txBody>
                  <a:tcPr/>
                </a:tc>
                <a:extLst>
                  <a:ext uri="{0D108BD9-81ED-4DB2-BD59-A6C34878D82A}">
                    <a16:rowId xmlns:a16="http://schemas.microsoft.com/office/drawing/2014/main" val="1642210258"/>
                  </a:ext>
                </a:extLst>
              </a:tr>
              <a:tr h="753035">
                <a:tc vMerge="1">
                  <a:txBody>
                    <a:bodyPr/>
                    <a:lstStyle/>
                    <a:p>
                      <a:endParaRPr lang="en-US" sz="3200" dirty="0"/>
                    </a:p>
                  </a:txBody>
                  <a:tcPr/>
                </a:tc>
                <a:tc>
                  <a:txBody>
                    <a:bodyPr/>
                    <a:lstStyle/>
                    <a:p>
                      <a:r>
                        <a:rPr lang="en-US" sz="3200" b="1" dirty="0"/>
                        <a:t>D</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3194032105"/>
                  </a:ext>
                </a:extLst>
              </a:tr>
              <a:tr h="753035">
                <a:tc rowSpan="2">
                  <a:txBody>
                    <a:bodyPr/>
                    <a:lstStyle/>
                    <a:p>
                      <a:r>
                        <a:rPr lang="en-US" sz="2800" dirty="0"/>
                        <a:t>NT</a:t>
                      </a:r>
                      <a:br>
                        <a:rPr lang="en-US" sz="2800" dirty="0"/>
                      </a:br>
                      <a:r>
                        <a:rPr lang="en-US" sz="2800" dirty="0"/>
                        <a:t>Narrative Fulfillment</a:t>
                      </a:r>
                    </a:p>
                  </a:txBody>
                  <a:tcPr/>
                </a:tc>
                <a:tc>
                  <a:txBody>
                    <a:bodyPr/>
                    <a:lstStyle/>
                    <a:p>
                      <a:r>
                        <a:rPr lang="en-US" sz="3200" b="1" dirty="0"/>
                        <a:t>O</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1677357614"/>
                  </a:ext>
                </a:extLst>
              </a:tr>
              <a:tr h="753035">
                <a:tc vMerge="1">
                  <a:txBody>
                    <a:bodyPr/>
                    <a:lstStyle/>
                    <a:p>
                      <a:endParaRPr lang="en-US" sz="3200" dirty="0"/>
                    </a:p>
                  </a:txBody>
                  <a:tcPr/>
                </a:tc>
                <a:tc>
                  <a:txBody>
                    <a:bodyPr/>
                    <a:lstStyle/>
                    <a:p>
                      <a:r>
                        <a:rPr lang="en-US" sz="3200" b="1" dirty="0"/>
                        <a:t>M</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4242510567"/>
                  </a:ext>
                </a:extLst>
              </a:tr>
            </a:tbl>
          </a:graphicData>
        </a:graphic>
      </p:graphicFrame>
    </p:spTree>
    <p:extLst>
      <p:ext uri="{BB962C8B-B14F-4D97-AF65-F5344CB8AC3E}">
        <p14:creationId xmlns:p14="http://schemas.microsoft.com/office/powerpoint/2010/main" val="1527446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a:xfrm>
            <a:off x="705394" y="374467"/>
            <a:ext cx="10776857" cy="737158"/>
          </a:xfrm>
          <a:solidFill>
            <a:schemeClr val="accent4"/>
          </a:solidFill>
        </p:spPr>
        <p:txBody>
          <a:bodyPr>
            <a:normAutofit/>
          </a:bodyPr>
          <a:lstStyle/>
          <a:p>
            <a:r>
              <a:rPr lang="en-US" dirty="0">
                <a:solidFill>
                  <a:schemeClr val="bg1"/>
                </a:solidFill>
              </a:rPr>
              <a:t>God’s kingdom plan in scripture</a:t>
            </a:r>
          </a:p>
        </p:txBody>
      </p:sp>
      <p:graphicFrame>
        <p:nvGraphicFramePr>
          <p:cNvPr id="4" name="Content Placeholder 3">
            <a:extLst>
              <a:ext uri="{FF2B5EF4-FFF2-40B4-BE49-F238E27FC236}">
                <a16:creationId xmlns:a16="http://schemas.microsoft.com/office/drawing/2014/main" id="{8E8012EB-F531-3E44-844B-3D8D12A6B43B}"/>
              </a:ext>
            </a:extLst>
          </p:cNvPr>
          <p:cNvGraphicFramePr>
            <a:graphicFrameLocks noGrp="1"/>
          </p:cNvGraphicFramePr>
          <p:nvPr>
            <p:ph idx="1"/>
            <p:extLst>
              <p:ext uri="{D42A27DB-BD31-4B8C-83A1-F6EECF244321}">
                <p14:modId xmlns:p14="http://schemas.microsoft.com/office/powerpoint/2010/main" val="2686572383"/>
              </p:ext>
            </p:extLst>
          </p:nvPr>
        </p:nvGraphicFramePr>
        <p:xfrm>
          <a:off x="704850" y="1380564"/>
          <a:ext cx="10777540" cy="5271245"/>
        </p:xfrm>
        <a:graphic>
          <a:graphicData uri="http://schemas.openxmlformats.org/drawingml/2006/table">
            <a:tbl>
              <a:tblPr firstRow="1" bandRow="1">
                <a:tableStyleId>{C4B1156A-380E-4F78-BDF5-A606A8083BF9}</a:tableStyleId>
              </a:tblPr>
              <a:tblGrid>
                <a:gridCol w="2163856">
                  <a:extLst>
                    <a:ext uri="{9D8B030D-6E8A-4147-A177-3AD203B41FA5}">
                      <a16:colId xmlns:a16="http://schemas.microsoft.com/office/drawing/2014/main" val="564569972"/>
                    </a:ext>
                  </a:extLst>
                </a:gridCol>
                <a:gridCol w="681318">
                  <a:extLst>
                    <a:ext uri="{9D8B030D-6E8A-4147-A177-3AD203B41FA5}">
                      <a16:colId xmlns:a16="http://schemas.microsoft.com/office/drawing/2014/main" val="563682647"/>
                    </a:ext>
                  </a:extLst>
                </a:gridCol>
                <a:gridCol w="7932366">
                  <a:extLst>
                    <a:ext uri="{9D8B030D-6E8A-4147-A177-3AD203B41FA5}">
                      <a16:colId xmlns:a16="http://schemas.microsoft.com/office/drawing/2014/main" val="1005565803"/>
                    </a:ext>
                  </a:extLst>
                </a:gridCol>
              </a:tblGrid>
              <a:tr h="753035">
                <a:tc rowSpan="5">
                  <a:txBody>
                    <a:bodyPr/>
                    <a:lstStyle/>
                    <a:p>
                      <a:r>
                        <a:rPr lang="en-US" sz="2800" b="0" dirty="0"/>
                        <a:t>OT </a:t>
                      </a:r>
                      <a:br>
                        <a:rPr lang="en-US" sz="2800" b="0" dirty="0"/>
                      </a:br>
                      <a:r>
                        <a:rPr lang="en-US" sz="2800" b="0" dirty="0"/>
                        <a:t>Narrative Foundation</a:t>
                      </a:r>
                    </a:p>
                  </a:txBody>
                  <a:tcPr/>
                </a:tc>
                <a:tc>
                  <a:txBody>
                    <a:bodyPr/>
                    <a:lstStyle/>
                    <a:p>
                      <a:r>
                        <a:rPr lang="en-US" sz="3200" b="1" dirty="0"/>
                        <a:t>K</a:t>
                      </a:r>
                    </a:p>
                  </a:txBody>
                  <a:tcPr>
                    <a:solidFill>
                      <a:schemeClr val="accent4"/>
                    </a:solidFill>
                  </a:tcPr>
                </a:tc>
                <a:tc>
                  <a:txBody>
                    <a:bodyPr/>
                    <a:lstStyle/>
                    <a:p>
                      <a:r>
                        <a:rPr lang="en-US" sz="3200" b="0" dirty="0"/>
                        <a:t>Kickoff and Rebellion</a:t>
                      </a:r>
                    </a:p>
                  </a:txBody>
                  <a:tcPr/>
                </a:tc>
                <a:extLst>
                  <a:ext uri="{0D108BD9-81ED-4DB2-BD59-A6C34878D82A}">
                    <a16:rowId xmlns:a16="http://schemas.microsoft.com/office/drawing/2014/main" val="3282303461"/>
                  </a:ext>
                </a:extLst>
              </a:tr>
              <a:tr h="753035">
                <a:tc vMerge="1">
                  <a:txBody>
                    <a:bodyPr/>
                    <a:lstStyle/>
                    <a:p>
                      <a:endParaRPr lang="en-US" sz="3200" dirty="0"/>
                    </a:p>
                  </a:txBody>
                  <a:tcPr/>
                </a:tc>
                <a:tc>
                  <a:txBody>
                    <a:bodyPr/>
                    <a:lstStyle/>
                    <a:p>
                      <a:r>
                        <a:rPr lang="en-US" sz="3200" b="1" dirty="0"/>
                        <a:t>I</a:t>
                      </a:r>
                    </a:p>
                  </a:txBody>
                  <a:tcPr>
                    <a:solidFill>
                      <a:schemeClr val="accent4"/>
                    </a:solidFill>
                  </a:tcPr>
                </a:tc>
                <a:tc>
                  <a:txBody>
                    <a:bodyPr/>
                    <a:lstStyle/>
                    <a:p>
                      <a:r>
                        <a:rPr lang="en-US" sz="3200" b="0" dirty="0"/>
                        <a:t>Instrument of Blessing</a:t>
                      </a:r>
                    </a:p>
                  </a:txBody>
                  <a:tcPr/>
                </a:tc>
                <a:extLst>
                  <a:ext uri="{0D108BD9-81ED-4DB2-BD59-A6C34878D82A}">
                    <a16:rowId xmlns:a16="http://schemas.microsoft.com/office/drawing/2014/main" val="1066829985"/>
                  </a:ext>
                </a:extLst>
              </a:tr>
              <a:tr h="753035">
                <a:tc vMerge="1">
                  <a:txBody>
                    <a:bodyPr/>
                    <a:lstStyle/>
                    <a:p>
                      <a:endParaRPr lang="en-US" sz="3200" dirty="0"/>
                    </a:p>
                  </a:txBody>
                  <a:tcPr/>
                </a:tc>
                <a:tc>
                  <a:txBody>
                    <a:bodyPr/>
                    <a:lstStyle/>
                    <a:p>
                      <a:r>
                        <a:rPr lang="en-US" sz="3200" b="1" dirty="0"/>
                        <a:t>N</a:t>
                      </a:r>
                    </a:p>
                  </a:txBody>
                  <a:tcPr>
                    <a:solidFill>
                      <a:schemeClr val="accent4"/>
                    </a:solidFill>
                  </a:tcPr>
                </a:tc>
                <a:tc>
                  <a:txBody>
                    <a:bodyPr/>
                    <a:lstStyle/>
                    <a:p>
                      <a:r>
                        <a:rPr lang="en-US" sz="3200" b="0" dirty="0"/>
                        <a:t>Nation Redeemed and Commissioned</a:t>
                      </a:r>
                    </a:p>
                  </a:txBody>
                  <a:tcPr/>
                </a:tc>
                <a:extLst>
                  <a:ext uri="{0D108BD9-81ED-4DB2-BD59-A6C34878D82A}">
                    <a16:rowId xmlns:a16="http://schemas.microsoft.com/office/drawing/2014/main" val="3437293048"/>
                  </a:ext>
                </a:extLst>
              </a:tr>
              <a:tr h="753035">
                <a:tc vMerge="1">
                  <a:txBody>
                    <a:bodyPr/>
                    <a:lstStyle/>
                    <a:p>
                      <a:endParaRPr lang="en-US" sz="3200" dirty="0"/>
                    </a:p>
                  </a:txBody>
                  <a:tcPr/>
                </a:tc>
                <a:tc>
                  <a:txBody>
                    <a:bodyPr/>
                    <a:lstStyle/>
                    <a:p>
                      <a:r>
                        <a:rPr lang="en-US" sz="3200" b="1" dirty="0"/>
                        <a:t>G</a:t>
                      </a:r>
                    </a:p>
                  </a:txBody>
                  <a:tcPr>
                    <a:solidFill>
                      <a:schemeClr val="accent4"/>
                    </a:solidFill>
                  </a:tcPr>
                </a:tc>
                <a:tc>
                  <a:txBody>
                    <a:bodyPr/>
                    <a:lstStyle/>
                    <a:p>
                      <a:r>
                        <a:rPr lang="en-US" sz="3200" b="0" dirty="0"/>
                        <a:t>Government in the Land</a:t>
                      </a:r>
                    </a:p>
                  </a:txBody>
                  <a:tcPr/>
                </a:tc>
                <a:extLst>
                  <a:ext uri="{0D108BD9-81ED-4DB2-BD59-A6C34878D82A}">
                    <a16:rowId xmlns:a16="http://schemas.microsoft.com/office/drawing/2014/main" val="1642210258"/>
                  </a:ext>
                </a:extLst>
              </a:tr>
              <a:tr h="753035">
                <a:tc vMerge="1">
                  <a:txBody>
                    <a:bodyPr/>
                    <a:lstStyle/>
                    <a:p>
                      <a:endParaRPr lang="en-US" sz="3200" dirty="0"/>
                    </a:p>
                  </a:txBody>
                  <a:tcPr/>
                </a:tc>
                <a:tc>
                  <a:txBody>
                    <a:bodyPr/>
                    <a:lstStyle/>
                    <a:p>
                      <a:r>
                        <a:rPr lang="en-US" sz="3200" b="1" dirty="0"/>
                        <a:t>D</a:t>
                      </a:r>
                    </a:p>
                  </a:txBody>
                  <a:tcPr>
                    <a:solidFill>
                      <a:schemeClr val="accent4"/>
                    </a:solidFill>
                  </a:tcPr>
                </a:tc>
                <a:tc>
                  <a:txBody>
                    <a:bodyPr/>
                    <a:lstStyle/>
                    <a:p>
                      <a:r>
                        <a:rPr lang="en-US" sz="3200" b="1" dirty="0"/>
                        <a:t>Dispersion and Return</a:t>
                      </a:r>
                    </a:p>
                  </a:txBody>
                  <a:tcPr/>
                </a:tc>
                <a:extLst>
                  <a:ext uri="{0D108BD9-81ED-4DB2-BD59-A6C34878D82A}">
                    <a16:rowId xmlns:a16="http://schemas.microsoft.com/office/drawing/2014/main" val="3194032105"/>
                  </a:ext>
                </a:extLst>
              </a:tr>
              <a:tr h="753035">
                <a:tc rowSpan="2">
                  <a:txBody>
                    <a:bodyPr/>
                    <a:lstStyle/>
                    <a:p>
                      <a:r>
                        <a:rPr lang="en-US" sz="2800" dirty="0"/>
                        <a:t>NT</a:t>
                      </a:r>
                      <a:br>
                        <a:rPr lang="en-US" sz="2800" dirty="0"/>
                      </a:br>
                      <a:r>
                        <a:rPr lang="en-US" sz="2800" dirty="0"/>
                        <a:t>Narrative Fulfillment</a:t>
                      </a:r>
                    </a:p>
                  </a:txBody>
                  <a:tcPr/>
                </a:tc>
                <a:tc>
                  <a:txBody>
                    <a:bodyPr/>
                    <a:lstStyle/>
                    <a:p>
                      <a:r>
                        <a:rPr lang="en-US" sz="3200" b="1" dirty="0"/>
                        <a:t>O</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1677357614"/>
                  </a:ext>
                </a:extLst>
              </a:tr>
              <a:tr h="753035">
                <a:tc vMerge="1">
                  <a:txBody>
                    <a:bodyPr/>
                    <a:lstStyle/>
                    <a:p>
                      <a:endParaRPr lang="en-US" sz="3200" dirty="0"/>
                    </a:p>
                  </a:txBody>
                  <a:tcPr/>
                </a:tc>
                <a:tc>
                  <a:txBody>
                    <a:bodyPr/>
                    <a:lstStyle/>
                    <a:p>
                      <a:r>
                        <a:rPr lang="en-US" sz="3200" b="1" dirty="0"/>
                        <a:t>M</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4242510567"/>
                  </a:ext>
                </a:extLst>
              </a:tr>
            </a:tbl>
          </a:graphicData>
        </a:graphic>
      </p:graphicFrame>
    </p:spTree>
    <p:extLst>
      <p:ext uri="{BB962C8B-B14F-4D97-AF65-F5344CB8AC3E}">
        <p14:creationId xmlns:p14="http://schemas.microsoft.com/office/powerpoint/2010/main" val="702850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a:xfrm>
            <a:off x="705394" y="374467"/>
            <a:ext cx="10776857" cy="737158"/>
          </a:xfrm>
          <a:solidFill>
            <a:schemeClr val="accent4"/>
          </a:solidFill>
        </p:spPr>
        <p:txBody>
          <a:bodyPr>
            <a:normAutofit/>
          </a:bodyPr>
          <a:lstStyle/>
          <a:p>
            <a:r>
              <a:rPr lang="en-US" dirty="0">
                <a:solidFill>
                  <a:schemeClr val="bg1"/>
                </a:solidFill>
              </a:rPr>
              <a:t>God’s kingdom plan in scripture</a:t>
            </a:r>
          </a:p>
        </p:txBody>
      </p:sp>
      <p:graphicFrame>
        <p:nvGraphicFramePr>
          <p:cNvPr id="4" name="Content Placeholder 3">
            <a:extLst>
              <a:ext uri="{FF2B5EF4-FFF2-40B4-BE49-F238E27FC236}">
                <a16:creationId xmlns:a16="http://schemas.microsoft.com/office/drawing/2014/main" id="{8E8012EB-F531-3E44-844B-3D8D12A6B43B}"/>
              </a:ext>
            </a:extLst>
          </p:cNvPr>
          <p:cNvGraphicFramePr>
            <a:graphicFrameLocks noGrp="1"/>
          </p:cNvGraphicFramePr>
          <p:nvPr>
            <p:ph idx="1"/>
            <p:extLst>
              <p:ext uri="{D42A27DB-BD31-4B8C-83A1-F6EECF244321}">
                <p14:modId xmlns:p14="http://schemas.microsoft.com/office/powerpoint/2010/main" val="3362728793"/>
              </p:ext>
            </p:extLst>
          </p:nvPr>
        </p:nvGraphicFramePr>
        <p:xfrm>
          <a:off x="704850" y="1380564"/>
          <a:ext cx="10777540" cy="5271245"/>
        </p:xfrm>
        <a:graphic>
          <a:graphicData uri="http://schemas.openxmlformats.org/drawingml/2006/table">
            <a:tbl>
              <a:tblPr firstRow="1" bandRow="1">
                <a:tableStyleId>{C4B1156A-380E-4F78-BDF5-A606A8083BF9}</a:tableStyleId>
              </a:tblPr>
              <a:tblGrid>
                <a:gridCol w="2163856">
                  <a:extLst>
                    <a:ext uri="{9D8B030D-6E8A-4147-A177-3AD203B41FA5}">
                      <a16:colId xmlns:a16="http://schemas.microsoft.com/office/drawing/2014/main" val="564569972"/>
                    </a:ext>
                  </a:extLst>
                </a:gridCol>
                <a:gridCol w="681318">
                  <a:extLst>
                    <a:ext uri="{9D8B030D-6E8A-4147-A177-3AD203B41FA5}">
                      <a16:colId xmlns:a16="http://schemas.microsoft.com/office/drawing/2014/main" val="563682647"/>
                    </a:ext>
                  </a:extLst>
                </a:gridCol>
                <a:gridCol w="7932366">
                  <a:extLst>
                    <a:ext uri="{9D8B030D-6E8A-4147-A177-3AD203B41FA5}">
                      <a16:colId xmlns:a16="http://schemas.microsoft.com/office/drawing/2014/main" val="1005565803"/>
                    </a:ext>
                  </a:extLst>
                </a:gridCol>
              </a:tblGrid>
              <a:tr h="753035">
                <a:tc rowSpan="5">
                  <a:txBody>
                    <a:bodyPr/>
                    <a:lstStyle/>
                    <a:p>
                      <a:r>
                        <a:rPr lang="en-US" sz="2800" b="0" dirty="0"/>
                        <a:t>OT </a:t>
                      </a:r>
                      <a:br>
                        <a:rPr lang="en-US" sz="2800" b="0" dirty="0"/>
                      </a:br>
                      <a:r>
                        <a:rPr lang="en-US" sz="2800" b="0" dirty="0"/>
                        <a:t>Narrative Foundation</a:t>
                      </a:r>
                    </a:p>
                  </a:txBody>
                  <a:tcPr/>
                </a:tc>
                <a:tc>
                  <a:txBody>
                    <a:bodyPr/>
                    <a:lstStyle/>
                    <a:p>
                      <a:r>
                        <a:rPr lang="en-US" sz="3200" b="1" dirty="0"/>
                        <a:t>K</a:t>
                      </a:r>
                    </a:p>
                  </a:txBody>
                  <a:tcPr>
                    <a:solidFill>
                      <a:schemeClr val="accent4"/>
                    </a:solidFill>
                  </a:tcPr>
                </a:tc>
                <a:tc>
                  <a:txBody>
                    <a:bodyPr/>
                    <a:lstStyle/>
                    <a:p>
                      <a:r>
                        <a:rPr lang="en-US" sz="3200" b="0" dirty="0"/>
                        <a:t>Kickoff and Rebellion</a:t>
                      </a:r>
                    </a:p>
                  </a:txBody>
                  <a:tcPr/>
                </a:tc>
                <a:extLst>
                  <a:ext uri="{0D108BD9-81ED-4DB2-BD59-A6C34878D82A}">
                    <a16:rowId xmlns:a16="http://schemas.microsoft.com/office/drawing/2014/main" val="3282303461"/>
                  </a:ext>
                </a:extLst>
              </a:tr>
              <a:tr h="753035">
                <a:tc vMerge="1">
                  <a:txBody>
                    <a:bodyPr/>
                    <a:lstStyle/>
                    <a:p>
                      <a:endParaRPr lang="en-US" sz="3200" dirty="0"/>
                    </a:p>
                  </a:txBody>
                  <a:tcPr/>
                </a:tc>
                <a:tc>
                  <a:txBody>
                    <a:bodyPr/>
                    <a:lstStyle/>
                    <a:p>
                      <a:r>
                        <a:rPr lang="en-US" sz="3200" b="1" dirty="0"/>
                        <a:t>I</a:t>
                      </a:r>
                    </a:p>
                  </a:txBody>
                  <a:tcPr>
                    <a:solidFill>
                      <a:schemeClr val="accent4"/>
                    </a:solidFill>
                  </a:tcPr>
                </a:tc>
                <a:tc>
                  <a:txBody>
                    <a:bodyPr/>
                    <a:lstStyle/>
                    <a:p>
                      <a:r>
                        <a:rPr lang="en-US" sz="3200" b="0" dirty="0"/>
                        <a:t>Instrument of Blessing</a:t>
                      </a:r>
                    </a:p>
                  </a:txBody>
                  <a:tcPr/>
                </a:tc>
                <a:extLst>
                  <a:ext uri="{0D108BD9-81ED-4DB2-BD59-A6C34878D82A}">
                    <a16:rowId xmlns:a16="http://schemas.microsoft.com/office/drawing/2014/main" val="1066829985"/>
                  </a:ext>
                </a:extLst>
              </a:tr>
              <a:tr h="753035">
                <a:tc vMerge="1">
                  <a:txBody>
                    <a:bodyPr/>
                    <a:lstStyle/>
                    <a:p>
                      <a:endParaRPr lang="en-US" sz="3200" dirty="0"/>
                    </a:p>
                  </a:txBody>
                  <a:tcPr/>
                </a:tc>
                <a:tc>
                  <a:txBody>
                    <a:bodyPr/>
                    <a:lstStyle/>
                    <a:p>
                      <a:r>
                        <a:rPr lang="en-US" sz="3200" b="1" dirty="0"/>
                        <a:t>N</a:t>
                      </a:r>
                    </a:p>
                  </a:txBody>
                  <a:tcPr>
                    <a:solidFill>
                      <a:schemeClr val="accent4"/>
                    </a:solidFill>
                  </a:tcPr>
                </a:tc>
                <a:tc>
                  <a:txBody>
                    <a:bodyPr/>
                    <a:lstStyle/>
                    <a:p>
                      <a:r>
                        <a:rPr lang="en-US" sz="3200" b="0" dirty="0"/>
                        <a:t>Nation Redeemed and Commissioned</a:t>
                      </a:r>
                    </a:p>
                  </a:txBody>
                  <a:tcPr/>
                </a:tc>
                <a:extLst>
                  <a:ext uri="{0D108BD9-81ED-4DB2-BD59-A6C34878D82A}">
                    <a16:rowId xmlns:a16="http://schemas.microsoft.com/office/drawing/2014/main" val="3437293048"/>
                  </a:ext>
                </a:extLst>
              </a:tr>
              <a:tr h="753035">
                <a:tc vMerge="1">
                  <a:txBody>
                    <a:bodyPr/>
                    <a:lstStyle/>
                    <a:p>
                      <a:endParaRPr lang="en-US" sz="3200" dirty="0"/>
                    </a:p>
                  </a:txBody>
                  <a:tcPr/>
                </a:tc>
                <a:tc>
                  <a:txBody>
                    <a:bodyPr/>
                    <a:lstStyle/>
                    <a:p>
                      <a:r>
                        <a:rPr lang="en-US" sz="3200" b="1" dirty="0"/>
                        <a:t>G</a:t>
                      </a:r>
                    </a:p>
                  </a:txBody>
                  <a:tcPr>
                    <a:solidFill>
                      <a:schemeClr val="accent4"/>
                    </a:solidFill>
                  </a:tcPr>
                </a:tc>
                <a:tc>
                  <a:txBody>
                    <a:bodyPr/>
                    <a:lstStyle/>
                    <a:p>
                      <a:r>
                        <a:rPr lang="en-US" sz="3200" b="0" dirty="0"/>
                        <a:t>Government in the Land</a:t>
                      </a:r>
                    </a:p>
                  </a:txBody>
                  <a:tcPr/>
                </a:tc>
                <a:extLst>
                  <a:ext uri="{0D108BD9-81ED-4DB2-BD59-A6C34878D82A}">
                    <a16:rowId xmlns:a16="http://schemas.microsoft.com/office/drawing/2014/main" val="1642210258"/>
                  </a:ext>
                </a:extLst>
              </a:tr>
              <a:tr h="753035">
                <a:tc vMerge="1">
                  <a:txBody>
                    <a:bodyPr/>
                    <a:lstStyle/>
                    <a:p>
                      <a:endParaRPr lang="en-US" sz="3200" dirty="0"/>
                    </a:p>
                  </a:txBody>
                  <a:tcPr/>
                </a:tc>
                <a:tc>
                  <a:txBody>
                    <a:bodyPr/>
                    <a:lstStyle/>
                    <a:p>
                      <a:r>
                        <a:rPr lang="en-US" sz="3200" b="1" dirty="0"/>
                        <a:t>D</a:t>
                      </a:r>
                    </a:p>
                  </a:txBody>
                  <a:tcPr>
                    <a:solidFill>
                      <a:schemeClr val="accent4"/>
                    </a:solidFill>
                  </a:tcPr>
                </a:tc>
                <a:tc>
                  <a:txBody>
                    <a:bodyPr/>
                    <a:lstStyle/>
                    <a:p>
                      <a:r>
                        <a:rPr lang="en-US" sz="3200" b="0" dirty="0"/>
                        <a:t>Dispersion and Return</a:t>
                      </a:r>
                    </a:p>
                  </a:txBody>
                  <a:tcPr/>
                </a:tc>
                <a:extLst>
                  <a:ext uri="{0D108BD9-81ED-4DB2-BD59-A6C34878D82A}">
                    <a16:rowId xmlns:a16="http://schemas.microsoft.com/office/drawing/2014/main" val="3194032105"/>
                  </a:ext>
                </a:extLst>
              </a:tr>
              <a:tr h="753035">
                <a:tc rowSpan="2">
                  <a:txBody>
                    <a:bodyPr/>
                    <a:lstStyle/>
                    <a:p>
                      <a:r>
                        <a:rPr lang="en-US" sz="2800" dirty="0"/>
                        <a:t>NT</a:t>
                      </a:r>
                      <a:br>
                        <a:rPr lang="en-US" sz="2800" dirty="0"/>
                      </a:br>
                      <a:r>
                        <a:rPr lang="en-US" sz="2800" dirty="0"/>
                        <a:t>Narrative Fulfillment</a:t>
                      </a:r>
                    </a:p>
                  </a:txBody>
                  <a:tcPr/>
                </a:tc>
                <a:tc>
                  <a:txBody>
                    <a:bodyPr/>
                    <a:lstStyle/>
                    <a:p>
                      <a:r>
                        <a:rPr lang="en-US" sz="3200" b="1" dirty="0"/>
                        <a:t>O</a:t>
                      </a:r>
                    </a:p>
                  </a:txBody>
                  <a:tcPr>
                    <a:solidFill>
                      <a:schemeClr val="accent4"/>
                    </a:solidFill>
                  </a:tcPr>
                </a:tc>
                <a:tc>
                  <a:txBody>
                    <a:bodyPr/>
                    <a:lstStyle/>
                    <a:p>
                      <a:r>
                        <a:rPr lang="en-US" sz="3200" b="1" dirty="0"/>
                        <a:t>Overlap of the Ages</a:t>
                      </a:r>
                    </a:p>
                  </a:txBody>
                  <a:tcPr/>
                </a:tc>
                <a:extLst>
                  <a:ext uri="{0D108BD9-81ED-4DB2-BD59-A6C34878D82A}">
                    <a16:rowId xmlns:a16="http://schemas.microsoft.com/office/drawing/2014/main" val="1677357614"/>
                  </a:ext>
                </a:extLst>
              </a:tr>
              <a:tr h="753035">
                <a:tc vMerge="1">
                  <a:txBody>
                    <a:bodyPr/>
                    <a:lstStyle/>
                    <a:p>
                      <a:endParaRPr lang="en-US" sz="3200" dirty="0"/>
                    </a:p>
                  </a:txBody>
                  <a:tcPr/>
                </a:tc>
                <a:tc>
                  <a:txBody>
                    <a:bodyPr/>
                    <a:lstStyle/>
                    <a:p>
                      <a:r>
                        <a:rPr lang="en-US" sz="3200" b="1" dirty="0"/>
                        <a:t>M</a:t>
                      </a:r>
                    </a:p>
                  </a:txBody>
                  <a:tcPr>
                    <a:solidFill>
                      <a:schemeClr val="accent4"/>
                    </a:solidFill>
                  </a:tcPr>
                </a:tc>
                <a:tc>
                  <a:txBody>
                    <a:bodyPr/>
                    <a:lstStyle/>
                    <a:p>
                      <a:endParaRPr lang="en-US" sz="3200" dirty="0"/>
                    </a:p>
                  </a:txBody>
                  <a:tcPr/>
                </a:tc>
                <a:extLst>
                  <a:ext uri="{0D108BD9-81ED-4DB2-BD59-A6C34878D82A}">
                    <a16:rowId xmlns:a16="http://schemas.microsoft.com/office/drawing/2014/main" val="4242510567"/>
                  </a:ext>
                </a:extLst>
              </a:tr>
            </a:tbl>
          </a:graphicData>
        </a:graphic>
      </p:graphicFrame>
    </p:spTree>
    <p:extLst>
      <p:ext uri="{BB962C8B-B14F-4D97-AF65-F5344CB8AC3E}">
        <p14:creationId xmlns:p14="http://schemas.microsoft.com/office/powerpoint/2010/main" val="171821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a:xfrm>
            <a:off x="705394" y="374467"/>
            <a:ext cx="10776857" cy="737158"/>
          </a:xfrm>
          <a:solidFill>
            <a:schemeClr val="accent4"/>
          </a:solidFill>
        </p:spPr>
        <p:txBody>
          <a:bodyPr>
            <a:normAutofit/>
          </a:bodyPr>
          <a:lstStyle/>
          <a:p>
            <a:r>
              <a:rPr lang="en-US" dirty="0">
                <a:solidFill>
                  <a:schemeClr val="bg1"/>
                </a:solidFill>
              </a:rPr>
              <a:t>God’s kingdom plan in scripture</a:t>
            </a:r>
          </a:p>
        </p:txBody>
      </p:sp>
      <p:graphicFrame>
        <p:nvGraphicFramePr>
          <p:cNvPr id="4" name="Content Placeholder 3">
            <a:extLst>
              <a:ext uri="{FF2B5EF4-FFF2-40B4-BE49-F238E27FC236}">
                <a16:creationId xmlns:a16="http://schemas.microsoft.com/office/drawing/2014/main" id="{8E8012EB-F531-3E44-844B-3D8D12A6B43B}"/>
              </a:ext>
            </a:extLst>
          </p:cNvPr>
          <p:cNvGraphicFramePr>
            <a:graphicFrameLocks noGrp="1"/>
          </p:cNvGraphicFramePr>
          <p:nvPr>
            <p:ph idx="1"/>
            <p:extLst>
              <p:ext uri="{D42A27DB-BD31-4B8C-83A1-F6EECF244321}">
                <p14:modId xmlns:p14="http://schemas.microsoft.com/office/powerpoint/2010/main" val="1213874991"/>
              </p:ext>
            </p:extLst>
          </p:nvPr>
        </p:nvGraphicFramePr>
        <p:xfrm>
          <a:off x="704850" y="1380564"/>
          <a:ext cx="10777540" cy="5271245"/>
        </p:xfrm>
        <a:graphic>
          <a:graphicData uri="http://schemas.openxmlformats.org/drawingml/2006/table">
            <a:tbl>
              <a:tblPr firstRow="1" bandRow="1">
                <a:tableStyleId>{C4B1156A-380E-4F78-BDF5-A606A8083BF9}</a:tableStyleId>
              </a:tblPr>
              <a:tblGrid>
                <a:gridCol w="2163856">
                  <a:extLst>
                    <a:ext uri="{9D8B030D-6E8A-4147-A177-3AD203B41FA5}">
                      <a16:colId xmlns:a16="http://schemas.microsoft.com/office/drawing/2014/main" val="564569972"/>
                    </a:ext>
                  </a:extLst>
                </a:gridCol>
                <a:gridCol w="681318">
                  <a:extLst>
                    <a:ext uri="{9D8B030D-6E8A-4147-A177-3AD203B41FA5}">
                      <a16:colId xmlns:a16="http://schemas.microsoft.com/office/drawing/2014/main" val="563682647"/>
                    </a:ext>
                  </a:extLst>
                </a:gridCol>
                <a:gridCol w="7932366">
                  <a:extLst>
                    <a:ext uri="{9D8B030D-6E8A-4147-A177-3AD203B41FA5}">
                      <a16:colId xmlns:a16="http://schemas.microsoft.com/office/drawing/2014/main" val="1005565803"/>
                    </a:ext>
                  </a:extLst>
                </a:gridCol>
              </a:tblGrid>
              <a:tr h="753035">
                <a:tc rowSpan="5">
                  <a:txBody>
                    <a:bodyPr/>
                    <a:lstStyle/>
                    <a:p>
                      <a:r>
                        <a:rPr lang="en-US" sz="2800" b="0" dirty="0"/>
                        <a:t>OT </a:t>
                      </a:r>
                      <a:br>
                        <a:rPr lang="en-US" sz="2800" b="0" dirty="0"/>
                      </a:br>
                      <a:r>
                        <a:rPr lang="en-US" sz="2800" b="0" dirty="0"/>
                        <a:t>Narrative Foundation</a:t>
                      </a:r>
                    </a:p>
                  </a:txBody>
                  <a:tcPr/>
                </a:tc>
                <a:tc>
                  <a:txBody>
                    <a:bodyPr/>
                    <a:lstStyle/>
                    <a:p>
                      <a:r>
                        <a:rPr lang="en-US" sz="3200" b="1" dirty="0"/>
                        <a:t>K</a:t>
                      </a:r>
                    </a:p>
                  </a:txBody>
                  <a:tcPr>
                    <a:solidFill>
                      <a:schemeClr val="accent4"/>
                    </a:solidFill>
                  </a:tcPr>
                </a:tc>
                <a:tc>
                  <a:txBody>
                    <a:bodyPr/>
                    <a:lstStyle/>
                    <a:p>
                      <a:r>
                        <a:rPr lang="en-US" sz="3200" b="0" dirty="0"/>
                        <a:t>Kickoff and Rebellion</a:t>
                      </a:r>
                    </a:p>
                  </a:txBody>
                  <a:tcPr/>
                </a:tc>
                <a:extLst>
                  <a:ext uri="{0D108BD9-81ED-4DB2-BD59-A6C34878D82A}">
                    <a16:rowId xmlns:a16="http://schemas.microsoft.com/office/drawing/2014/main" val="3282303461"/>
                  </a:ext>
                </a:extLst>
              </a:tr>
              <a:tr h="753035">
                <a:tc vMerge="1">
                  <a:txBody>
                    <a:bodyPr/>
                    <a:lstStyle/>
                    <a:p>
                      <a:endParaRPr lang="en-US" sz="3200" dirty="0"/>
                    </a:p>
                  </a:txBody>
                  <a:tcPr/>
                </a:tc>
                <a:tc>
                  <a:txBody>
                    <a:bodyPr/>
                    <a:lstStyle/>
                    <a:p>
                      <a:r>
                        <a:rPr lang="en-US" sz="3200" b="1" dirty="0"/>
                        <a:t>I</a:t>
                      </a:r>
                    </a:p>
                  </a:txBody>
                  <a:tcPr>
                    <a:solidFill>
                      <a:schemeClr val="accent4"/>
                    </a:solidFill>
                  </a:tcPr>
                </a:tc>
                <a:tc>
                  <a:txBody>
                    <a:bodyPr/>
                    <a:lstStyle/>
                    <a:p>
                      <a:r>
                        <a:rPr lang="en-US" sz="3200" b="0" dirty="0"/>
                        <a:t>Instrument of Blessing</a:t>
                      </a:r>
                    </a:p>
                  </a:txBody>
                  <a:tcPr/>
                </a:tc>
                <a:extLst>
                  <a:ext uri="{0D108BD9-81ED-4DB2-BD59-A6C34878D82A}">
                    <a16:rowId xmlns:a16="http://schemas.microsoft.com/office/drawing/2014/main" val="1066829985"/>
                  </a:ext>
                </a:extLst>
              </a:tr>
              <a:tr h="753035">
                <a:tc vMerge="1">
                  <a:txBody>
                    <a:bodyPr/>
                    <a:lstStyle/>
                    <a:p>
                      <a:endParaRPr lang="en-US" sz="3200" dirty="0"/>
                    </a:p>
                  </a:txBody>
                  <a:tcPr/>
                </a:tc>
                <a:tc>
                  <a:txBody>
                    <a:bodyPr/>
                    <a:lstStyle/>
                    <a:p>
                      <a:r>
                        <a:rPr lang="en-US" sz="3200" b="1" dirty="0"/>
                        <a:t>N</a:t>
                      </a:r>
                    </a:p>
                  </a:txBody>
                  <a:tcPr>
                    <a:solidFill>
                      <a:schemeClr val="accent4"/>
                    </a:solidFill>
                  </a:tcPr>
                </a:tc>
                <a:tc>
                  <a:txBody>
                    <a:bodyPr/>
                    <a:lstStyle/>
                    <a:p>
                      <a:r>
                        <a:rPr lang="en-US" sz="3200" b="0" dirty="0"/>
                        <a:t>Nation Redeemed and Commissioned</a:t>
                      </a:r>
                    </a:p>
                  </a:txBody>
                  <a:tcPr/>
                </a:tc>
                <a:extLst>
                  <a:ext uri="{0D108BD9-81ED-4DB2-BD59-A6C34878D82A}">
                    <a16:rowId xmlns:a16="http://schemas.microsoft.com/office/drawing/2014/main" val="3437293048"/>
                  </a:ext>
                </a:extLst>
              </a:tr>
              <a:tr h="753035">
                <a:tc vMerge="1">
                  <a:txBody>
                    <a:bodyPr/>
                    <a:lstStyle/>
                    <a:p>
                      <a:endParaRPr lang="en-US" sz="3200" dirty="0"/>
                    </a:p>
                  </a:txBody>
                  <a:tcPr/>
                </a:tc>
                <a:tc>
                  <a:txBody>
                    <a:bodyPr/>
                    <a:lstStyle/>
                    <a:p>
                      <a:r>
                        <a:rPr lang="en-US" sz="3200" b="1" dirty="0"/>
                        <a:t>G</a:t>
                      </a:r>
                    </a:p>
                  </a:txBody>
                  <a:tcPr>
                    <a:solidFill>
                      <a:schemeClr val="accent4"/>
                    </a:solidFill>
                  </a:tcPr>
                </a:tc>
                <a:tc>
                  <a:txBody>
                    <a:bodyPr/>
                    <a:lstStyle/>
                    <a:p>
                      <a:r>
                        <a:rPr lang="en-US" sz="3200" b="0" dirty="0"/>
                        <a:t>Government in the Land</a:t>
                      </a:r>
                    </a:p>
                  </a:txBody>
                  <a:tcPr/>
                </a:tc>
                <a:extLst>
                  <a:ext uri="{0D108BD9-81ED-4DB2-BD59-A6C34878D82A}">
                    <a16:rowId xmlns:a16="http://schemas.microsoft.com/office/drawing/2014/main" val="1642210258"/>
                  </a:ext>
                </a:extLst>
              </a:tr>
              <a:tr h="753035">
                <a:tc vMerge="1">
                  <a:txBody>
                    <a:bodyPr/>
                    <a:lstStyle/>
                    <a:p>
                      <a:endParaRPr lang="en-US" sz="3200" dirty="0"/>
                    </a:p>
                  </a:txBody>
                  <a:tcPr/>
                </a:tc>
                <a:tc>
                  <a:txBody>
                    <a:bodyPr/>
                    <a:lstStyle/>
                    <a:p>
                      <a:r>
                        <a:rPr lang="en-US" sz="3200" b="1" dirty="0"/>
                        <a:t>D</a:t>
                      </a:r>
                    </a:p>
                  </a:txBody>
                  <a:tcPr>
                    <a:solidFill>
                      <a:schemeClr val="accent4"/>
                    </a:solidFill>
                  </a:tcPr>
                </a:tc>
                <a:tc>
                  <a:txBody>
                    <a:bodyPr/>
                    <a:lstStyle/>
                    <a:p>
                      <a:r>
                        <a:rPr lang="en-US" sz="3200" b="0" dirty="0"/>
                        <a:t>Dispersion and Return</a:t>
                      </a:r>
                    </a:p>
                  </a:txBody>
                  <a:tcPr/>
                </a:tc>
                <a:extLst>
                  <a:ext uri="{0D108BD9-81ED-4DB2-BD59-A6C34878D82A}">
                    <a16:rowId xmlns:a16="http://schemas.microsoft.com/office/drawing/2014/main" val="3194032105"/>
                  </a:ext>
                </a:extLst>
              </a:tr>
              <a:tr h="753035">
                <a:tc rowSpan="2">
                  <a:txBody>
                    <a:bodyPr/>
                    <a:lstStyle/>
                    <a:p>
                      <a:r>
                        <a:rPr lang="en-US" sz="2800" dirty="0"/>
                        <a:t>NT</a:t>
                      </a:r>
                      <a:br>
                        <a:rPr lang="en-US" sz="2800" dirty="0"/>
                      </a:br>
                      <a:r>
                        <a:rPr lang="en-US" sz="2800" dirty="0"/>
                        <a:t>Narrative Fulfillment</a:t>
                      </a:r>
                    </a:p>
                  </a:txBody>
                  <a:tcPr/>
                </a:tc>
                <a:tc>
                  <a:txBody>
                    <a:bodyPr/>
                    <a:lstStyle/>
                    <a:p>
                      <a:r>
                        <a:rPr lang="en-US" sz="3200" b="1" dirty="0"/>
                        <a:t>O</a:t>
                      </a:r>
                    </a:p>
                  </a:txBody>
                  <a:tcPr>
                    <a:solidFill>
                      <a:schemeClr val="accent4"/>
                    </a:solidFill>
                  </a:tcPr>
                </a:tc>
                <a:tc>
                  <a:txBody>
                    <a:bodyPr/>
                    <a:lstStyle/>
                    <a:p>
                      <a:r>
                        <a:rPr lang="en-US" sz="3200" dirty="0"/>
                        <a:t>Overlap of the Ages</a:t>
                      </a:r>
                    </a:p>
                  </a:txBody>
                  <a:tcPr/>
                </a:tc>
                <a:extLst>
                  <a:ext uri="{0D108BD9-81ED-4DB2-BD59-A6C34878D82A}">
                    <a16:rowId xmlns:a16="http://schemas.microsoft.com/office/drawing/2014/main" val="1677357614"/>
                  </a:ext>
                </a:extLst>
              </a:tr>
              <a:tr h="753035">
                <a:tc vMerge="1">
                  <a:txBody>
                    <a:bodyPr/>
                    <a:lstStyle/>
                    <a:p>
                      <a:endParaRPr lang="en-US" sz="3200" dirty="0"/>
                    </a:p>
                  </a:txBody>
                  <a:tcPr/>
                </a:tc>
                <a:tc>
                  <a:txBody>
                    <a:bodyPr/>
                    <a:lstStyle/>
                    <a:p>
                      <a:r>
                        <a:rPr lang="en-US" sz="3200" b="1" dirty="0"/>
                        <a:t>M</a:t>
                      </a:r>
                    </a:p>
                  </a:txBody>
                  <a:tcPr>
                    <a:solidFill>
                      <a:schemeClr val="accent4"/>
                    </a:solidFill>
                  </a:tcPr>
                </a:tc>
                <a:tc>
                  <a:txBody>
                    <a:bodyPr/>
                    <a:lstStyle/>
                    <a:p>
                      <a:r>
                        <a:rPr lang="en-US" sz="3200" b="1" dirty="0"/>
                        <a:t>Mission Accomplished</a:t>
                      </a:r>
                    </a:p>
                  </a:txBody>
                  <a:tcPr/>
                </a:tc>
                <a:extLst>
                  <a:ext uri="{0D108BD9-81ED-4DB2-BD59-A6C34878D82A}">
                    <a16:rowId xmlns:a16="http://schemas.microsoft.com/office/drawing/2014/main" val="4242510567"/>
                  </a:ext>
                </a:extLst>
              </a:tr>
            </a:tbl>
          </a:graphicData>
        </a:graphic>
      </p:graphicFrame>
    </p:spTree>
    <p:extLst>
      <p:ext uri="{BB962C8B-B14F-4D97-AF65-F5344CB8AC3E}">
        <p14:creationId xmlns:p14="http://schemas.microsoft.com/office/powerpoint/2010/main" val="3226624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a:xfrm>
            <a:off x="705394" y="374467"/>
            <a:ext cx="10776857" cy="737158"/>
          </a:xfrm>
          <a:solidFill>
            <a:schemeClr val="accent4"/>
          </a:solidFill>
        </p:spPr>
        <p:txBody>
          <a:bodyPr>
            <a:normAutofit/>
          </a:bodyPr>
          <a:lstStyle/>
          <a:p>
            <a:r>
              <a:rPr lang="en-US" dirty="0">
                <a:solidFill>
                  <a:schemeClr val="bg1"/>
                </a:solidFill>
              </a:rPr>
              <a:t>God’s kingdom plan in scripture</a:t>
            </a:r>
          </a:p>
        </p:txBody>
      </p:sp>
      <p:graphicFrame>
        <p:nvGraphicFramePr>
          <p:cNvPr id="4" name="Content Placeholder 3">
            <a:extLst>
              <a:ext uri="{FF2B5EF4-FFF2-40B4-BE49-F238E27FC236}">
                <a16:creationId xmlns:a16="http://schemas.microsoft.com/office/drawing/2014/main" id="{8E8012EB-F531-3E44-844B-3D8D12A6B43B}"/>
              </a:ext>
            </a:extLst>
          </p:cNvPr>
          <p:cNvGraphicFramePr>
            <a:graphicFrameLocks noGrp="1"/>
          </p:cNvGraphicFramePr>
          <p:nvPr>
            <p:ph idx="1"/>
            <p:extLst>
              <p:ext uri="{D42A27DB-BD31-4B8C-83A1-F6EECF244321}">
                <p14:modId xmlns:p14="http://schemas.microsoft.com/office/powerpoint/2010/main" val="4147841080"/>
              </p:ext>
            </p:extLst>
          </p:nvPr>
        </p:nvGraphicFramePr>
        <p:xfrm>
          <a:off x="704850" y="1380564"/>
          <a:ext cx="10777540" cy="5271245"/>
        </p:xfrm>
        <a:graphic>
          <a:graphicData uri="http://schemas.openxmlformats.org/drawingml/2006/table">
            <a:tbl>
              <a:tblPr firstRow="1" bandRow="1">
                <a:tableStyleId>{C4B1156A-380E-4F78-BDF5-A606A8083BF9}</a:tableStyleId>
              </a:tblPr>
              <a:tblGrid>
                <a:gridCol w="2163856">
                  <a:extLst>
                    <a:ext uri="{9D8B030D-6E8A-4147-A177-3AD203B41FA5}">
                      <a16:colId xmlns:a16="http://schemas.microsoft.com/office/drawing/2014/main" val="564569972"/>
                    </a:ext>
                  </a:extLst>
                </a:gridCol>
                <a:gridCol w="681318">
                  <a:extLst>
                    <a:ext uri="{9D8B030D-6E8A-4147-A177-3AD203B41FA5}">
                      <a16:colId xmlns:a16="http://schemas.microsoft.com/office/drawing/2014/main" val="563682647"/>
                    </a:ext>
                  </a:extLst>
                </a:gridCol>
                <a:gridCol w="7932366">
                  <a:extLst>
                    <a:ext uri="{9D8B030D-6E8A-4147-A177-3AD203B41FA5}">
                      <a16:colId xmlns:a16="http://schemas.microsoft.com/office/drawing/2014/main" val="1005565803"/>
                    </a:ext>
                  </a:extLst>
                </a:gridCol>
              </a:tblGrid>
              <a:tr h="753035">
                <a:tc rowSpan="5">
                  <a:txBody>
                    <a:bodyPr/>
                    <a:lstStyle/>
                    <a:p>
                      <a:r>
                        <a:rPr lang="en-US" sz="2800" b="0" dirty="0"/>
                        <a:t>OT </a:t>
                      </a:r>
                      <a:br>
                        <a:rPr lang="en-US" sz="2800" b="0" dirty="0"/>
                      </a:br>
                      <a:r>
                        <a:rPr lang="en-US" sz="2800" b="0" dirty="0"/>
                        <a:t>Narrative Foundation</a:t>
                      </a:r>
                    </a:p>
                  </a:txBody>
                  <a:tcPr/>
                </a:tc>
                <a:tc>
                  <a:txBody>
                    <a:bodyPr/>
                    <a:lstStyle/>
                    <a:p>
                      <a:r>
                        <a:rPr lang="en-US" sz="3200" b="1" dirty="0"/>
                        <a:t>K</a:t>
                      </a:r>
                    </a:p>
                  </a:txBody>
                  <a:tcPr>
                    <a:solidFill>
                      <a:schemeClr val="accent4"/>
                    </a:solidFill>
                  </a:tcPr>
                </a:tc>
                <a:tc>
                  <a:txBody>
                    <a:bodyPr/>
                    <a:lstStyle/>
                    <a:p>
                      <a:r>
                        <a:rPr lang="en-US" sz="3200" b="0" dirty="0"/>
                        <a:t>Kickoff and Rebellion</a:t>
                      </a:r>
                    </a:p>
                  </a:txBody>
                  <a:tcPr/>
                </a:tc>
                <a:extLst>
                  <a:ext uri="{0D108BD9-81ED-4DB2-BD59-A6C34878D82A}">
                    <a16:rowId xmlns:a16="http://schemas.microsoft.com/office/drawing/2014/main" val="3282303461"/>
                  </a:ext>
                </a:extLst>
              </a:tr>
              <a:tr h="753035">
                <a:tc vMerge="1">
                  <a:txBody>
                    <a:bodyPr/>
                    <a:lstStyle/>
                    <a:p>
                      <a:endParaRPr lang="en-US" sz="3200" dirty="0"/>
                    </a:p>
                  </a:txBody>
                  <a:tcPr/>
                </a:tc>
                <a:tc>
                  <a:txBody>
                    <a:bodyPr/>
                    <a:lstStyle/>
                    <a:p>
                      <a:r>
                        <a:rPr lang="en-US" sz="3200" b="1" dirty="0"/>
                        <a:t>I</a:t>
                      </a:r>
                    </a:p>
                  </a:txBody>
                  <a:tcPr>
                    <a:solidFill>
                      <a:schemeClr val="accent4"/>
                    </a:solidFill>
                  </a:tcPr>
                </a:tc>
                <a:tc>
                  <a:txBody>
                    <a:bodyPr/>
                    <a:lstStyle/>
                    <a:p>
                      <a:r>
                        <a:rPr lang="en-US" sz="3200" b="0" dirty="0"/>
                        <a:t>Instrument of Blessing</a:t>
                      </a:r>
                    </a:p>
                  </a:txBody>
                  <a:tcPr/>
                </a:tc>
                <a:extLst>
                  <a:ext uri="{0D108BD9-81ED-4DB2-BD59-A6C34878D82A}">
                    <a16:rowId xmlns:a16="http://schemas.microsoft.com/office/drawing/2014/main" val="1066829985"/>
                  </a:ext>
                </a:extLst>
              </a:tr>
              <a:tr h="753035">
                <a:tc vMerge="1">
                  <a:txBody>
                    <a:bodyPr/>
                    <a:lstStyle/>
                    <a:p>
                      <a:endParaRPr lang="en-US" sz="3200" dirty="0"/>
                    </a:p>
                  </a:txBody>
                  <a:tcPr/>
                </a:tc>
                <a:tc>
                  <a:txBody>
                    <a:bodyPr/>
                    <a:lstStyle/>
                    <a:p>
                      <a:r>
                        <a:rPr lang="en-US" sz="3200" b="1" dirty="0"/>
                        <a:t>N</a:t>
                      </a:r>
                    </a:p>
                  </a:txBody>
                  <a:tcPr>
                    <a:solidFill>
                      <a:schemeClr val="accent4"/>
                    </a:solidFill>
                  </a:tcPr>
                </a:tc>
                <a:tc>
                  <a:txBody>
                    <a:bodyPr/>
                    <a:lstStyle/>
                    <a:p>
                      <a:r>
                        <a:rPr lang="en-US" sz="3200" b="0" dirty="0"/>
                        <a:t>Nation Redeemed and Commissioned</a:t>
                      </a:r>
                    </a:p>
                  </a:txBody>
                  <a:tcPr/>
                </a:tc>
                <a:extLst>
                  <a:ext uri="{0D108BD9-81ED-4DB2-BD59-A6C34878D82A}">
                    <a16:rowId xmlns:a16="http://schemas.microsoft.com/office/drawing/2014/main" val="3437293048"/>
                  </a:ext>
                </a:extLst>
              </a:tr>
              <a:tr h="753035">
                <a:tc vMerge="1">
                  <a:txBody>
                    <a:bodyPr/>
                    <a:lstStyle/>
                    <a:p>
                      <a:endParaRPr lang="en-US" sz="3200" dirty="0"/>
                    </a:p>
                  </a:txBody>
                  <a:tcPr/>
                </a:tc>
                <a:tc>
                  <a:txBody>
                    <a:bodyPr/>
                    <a:lstStyle/>
                    <a:p>
                      <a:r>
                        <a:rPr lang="en-US" sz="3200" b="1" dirty="0"/>
                        <a:t>G</a:t>
                      </a:r>
                    </a:p>
                  </a:txBody>
                  <a:tcPr>
                    <a:solidFill>
                      <a:schemeClr val="accent4"/>
                    </a:solidFill>
                  </a:tcPr>
                </a:tc>
                <a:tc>
                  <a:txBody>
                    <a:bodyPr/>
                    <a:lstStyle/>
                    <a:p>
                      <a:r>
                        <a:rPr lang="en-US" sz="3200" b="0" dirty="0"/>
                        <a:t>Government in the Land</a:t>
                      </a:r>
                    </a:p>
                  </a:txBody>
                  <a:tcPr/>
                </a:tc>
                <a:extLst>
                  <a:ext uri="{0D108BD9-81ED-4DB2-BD59-A6C34878D82A}">
                    <a16:rowId xmlns:a16="http://schemas.microsoft.com/office/drawing/2014/main" val="1642210258"/>
                  </a:ext>
                </a:extLst>
              </a:tr>
              <a:tr h="753035">
                <a:tc vMerge="1">
                  <a:txBody>
                    <a:bodyPr/>
                    <a:lstStyle/>
                    <a:p>
                      <a:endParaRPr lang="en-US" sz="3200" dirty="0"/>
                    </a:p>
                  </a:txBody>
                  <a:tcPr/>
                </a:tc>
                <a:tc>
                  <a:txBody>
                    <a:bodyPr/>
                    <a:lstStyle/>
                    <a:p>
                      <a:r>
                        <a:rPr lang="en-US" sz="3200" b="1" dirty="0"/>
                        <a:t>D</a:t>
                      </a:r>
                    </a:p>
                  </a:txBody>
                  <a:tcPr>
                    <a:solidFill>
                      <a:schemeClr val="accent4"/>
                    </a:solidFill>
                  </a:tcPr>
                </a:tc>
                <a:tc>
                  <a:txBody>
                    <a:bodyPr/>
                    <a:lstStyle/>
                    <a:p>
                      <a:r>
                        <a:rPr lang="en-US" sz="3200" b="0" dirty="0"/>
                        <a:t>Dispersion and Return</a:t>
                      </a:r>
                    </a:p>
                  </a:txBody>
                  <a:tcPr/>
                </a:tc>
                <a:extLst>
                  <a:ext uri="{0D108BD9-81ED-4DB2-BD59-A6C34878D82A}">
                    <a16:rowId xmlns:a16="http://schemas.microsoft.com/office/drawing/2014/main" val="3194032105"/>
                  </a:ext>
                </a:extLst>
              </a:tr>
              <a:tr h="753035">
                <a:tc rowSpan="2">
                  <a:txBody>
                    <a:bodyPr/>
                    <a:lstStyle/>
                    <a:p>
                      <a:r>
                        <a:rPr lang="en-US" sz="2800" dirty="0"/>
                        <a:t>NT</a:t>
                      </a:r>
                      <a:br>
                        <a:rPr lang="en-US" sz="2800" dirty="0"/>
                      </a:br>
                      <a:r>
                        <a:rPr lang="en-US" sz="2800" dirty="0"/>
                        <a:t>Narrative Fulfillment</a:t>
                      </a:r>
                    </a:p>
                  </a:txBody>
                  <a:tcPr/>
                </a:tc>
                <a:tc>
                  <a:txBody>
                    <a:bodyPr/>
                    <a:lstStyle/>
                    <a:p>
                      <a:r>
                        <a:rPr lang="en-US" sz="3200" b="1" dirty="0"/>
                        <a:t>O</a:t>
                      </a:r>
                    </a:p>
                  </a:txBody>
                  <a:tcPr>
                    <a:solidFill>
                      <a:schemeClr val="accent4"/>
                    </a:solidFill>
                  </a:tcPr>
                </a:tc>
                <a:tc>
                  <a:txBody>
                    <a:bodyPr/>
                    <a:lstStyle/>
                    <a:p>
                      <a:r>
                        <a:rPr lang="en-US" sz="3200" dirty="0"/>
                        <a:t>Overlap of the Ages</a:t>
                      </a:r>
                    </a:p>
                  </a:txBody>
                  <a:tcPr/>
                </a:tc>
                <a:extLst>
                  <a:ext uri="{0D108BD9-81ED-4DB2-BD59-A6C34878D82A}">
                    <a16:rowId xmlns:a16="http://schemas.microsoft.com/office/drawing/2014/main" val="1677357614"/>
                  </a:ext>
                </a:extLst>
              </a:tr>
              <a:tr h="753035">
                <a:tc vMerge="1">
                  <a:txBody>
                    <a:bodyPr/>
                    <a:lstStyle/>
                    <a:p>
                      <a:endParaRPr lang="en-US" sz="3200" dirty="0"/>
                    </a:p>
                  </a:txBody>
                  <a:tcPr/>
                </a:tc>
                <a:tc>
                  <a:txBody>
                    <a:bodyPr/>
                    <a:lstStyle/>
                    <a:p>
                      <a:r>
                        <a:rPr lang="en-US" sz="3200" b="1" dirty="0"/>
                        <a:t>M</a:t>
                      </a:r>
                    </a:p>
                  </a:txBody>
                  <a:tcPr>
                    <a:solidFill>
                      <a:schemeClr val="accent4"/>
                    </a:solidFill>
                  </a:tcPr>
                </a:tc>
                <a:tc>
                  <a:txBody>
                    <a:bodyPr/>
                    <a:lstStyle/>
                    <a:p>
                      <a:r>
                        <a:rPr lang="en-US" sz="3200" b="0" dirty="0"/>
                        <a:t>Mission Accomplished</a:t>
                      </a:r>
                    </a:p>
                  </a:txBody>
                  <a:tcPr/>
                </a:tc>
                <a:extLst>
                  <a:ext uri="{0D108BD9-81ED-4DB2-BD59-A6C34878D82A}">
                    <a16:rowId xmlns:a16="http://schemas.microsoft.com/office/drawing/2014/main" val="4242510567"/>
                  </a:ext>
                </a:extLst>
              </a:tr>
            </a:tbl>
          </a:graphicData>
        </a:graphic>
      </p:graphicFrame>
    </p:spTree>
    <p:extLst>
      <p:ext uri="{BB962C8B-B14F-4D97-AF65-F5344CB8AC3E}">
        <p14:creationId xmlns:p14="http://schemas.microsoft.com/office/powerpoint/2010/main" val="2889109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C426-8B93-E34D-ADE7-28172C8E5204}"/>
              </a:ext>
            </a:extLst>
          </p:cNvPr>
          <p:cNvSpPr>
            <a:spLocks noGrp="1"/>
          </p:cNvSpPr>
          <p:nvPr>
            <p:ph type="title"/>
          </p:nvPr>
        </p:nvSpPr>
        <p:spPr/>
        <p:txBody>
          <a:bodyPr>
            <a:normAutofit fontScale="90000"/>
          </a:bodyPr>
          <a:lstStyle/>
          <a:p>
            <a:r>
              <a:rPr lang="en-US" dirty="0"/>
              <a:t>Seven ways to see and savor</a:t>
            </a:r>
            <a:br>
              <a:rPr lang="en-US" dirty="0"/>
            </a:br>
            <a:r>
              <a:rPr lang="en-US" dirty="0"/>
              <a:t>the divine son in the old testament</a:t>
            </a:r>
          </a:p>
        </p:txBody>
      </p:sp>
      <p:sp>
        <p:nvSpPr>
          <p:cNvPr id="3" name="Content Placeholder 2">
            <a:extLst>
              <a:ext uri="{FF2B5EF4-FFF2-40B4-BE49-F238E27FC236}">
                <a16:creationId xmlns:a16="http://schemas.microsoft.com/office/drawing/2014/main" id="{27036EFA-8520-3B48-9C11-D78CCFF9438B}"/>
              </a:ext>
            </a:extLst>
          </p:cNvPr>
          <p:cNvSpPr>
            <a:spLocks noGrp="1"/>
          </p:cNvSpPr>
          <p:nvPr>
            <p:ph idx="1"/>
          </p:nvPr>
        </p:nvSpPr>
        <p:spPr/>
        <p:txBody>
          <a:bodyPr>
            <a:normAutofit/>
          </a:bodyPr>
          <a:lstStyle/>
          <a:p>
            <a:pPr marL="514350" indent="-514350">
              <a:buFont typeface="+mj-lt"/>
              <a:buAutoNum type="arabicPeriod"/>
            </a:pPr>
            <a:r>
              <a:rPr lang="en-US" sz="2800" dirty="0">
                <a:effectLst/>
              </a:rPr>
              <a:t>When you read the OT’s direct messianic predictions, see and savor the realization of the divine Son.</a:t>
            </a:r>
          </a:p>
          <a:p>
            <a:pPr marL="514350" indent="-514350">
              <a:buFont typeface="+mj-lt"/>
              <a:buAutoNum type="arabicPeriod"/>
            </a:pPr>
            <a:r>
              <a:rPr lang="en-US" sz="2800" dirty="0">
                <a:effectLst/>
              </a:rPr>
              <a:t>When you consider the OT’s salvation-historical story and trajectories, see and savor how the divine Son stands as the goal and climax of all Scripture’s progress and integration.</a:t>
            </a:r>
          </a:p>
          <a:p>
            <a:pPr marL="514350" indent="-514350">
              <a:buFont typeface="+mj-lt"/>
              <a:buAutoNum type="arabicPeriod"/>
            </a:pPr>
            <a:r>
              <a:rPr lang="en-US" sz="2800" dirty="0">
                <a:effectLst/>
              </a:rPr>
              <a:t>When you recognize similarities and contrasts between the old and new ages, creations, and covenants, see and savor how the divine Son influences all reality.</a:t>
            </a:r>
            <a:endParaRPr lang="en-US" sz="2800" dirty="0"/>
          </a:p>
        </p:txBody>
      </p:sp>
    </p:spTree>
    <p:extLst>
      <p:ext uri="{BB962C8B-B14F-4D97-AF65-F5344CB8AC3E}">
        <p14:creationId xmlns:p14="http://schemas.microsoft.com/office/powerpoint/2010/main" val="426306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9" presetClass="emph" presetSubtype="0" nodeType="withEffect">
                                  <p:stCondLst>
                                    <p:cond delay="0"/>
                                  </p:stCondLst>
                                  <p:childTnLst>
                                    <p:set>
                                      <p:cBhvr>
                                        <p:cTn id="9" dur="indefinite"/>
                                        <p:tgtEl>
                                          <p:spTgt spid="3">
                                            <p:txEl>
                                              <p:pRg st="1" end="1"/>
                                            </p:txEl>
                                          </p:spTgt>
                                        </p:tgtEl>
                                        <p:attrNameLst>
                                          <p:attrName>style.opacity</p:attrName>
                                        </p:attrNameLst>
                                      </p:cBhvr>
                                      <p:to>
                                        <p:strVal val="0.5"/>
                                      </p:to>
                                    </p:set>
                                    <p:animEffect filter="image" prLst="opacity: 0.5">
                                      <p:cBhvr rctx="IE">
                                        <p:cTn id="10" dur="indefinite"/>
                                        <p:tgtEl>
                                          <p:spTgt spid="3">
                                            <p:txEl>
                                              <p:pRg st="1" end="1"/>
                                            </p:txEl>
                                          </p:spTgt>
                                        </p:tgtEl>
                                      </p:cBhvr>
                                    </p:animEffec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036EFA-8520-3B48-9C11-D78CCFF9438B}"/>
              </a:ext>
            </a:extLst>
          </p:cNvPr>
          <p:cNvSpPr>
            <a:spLocks noGrp="1"/>
          </p:cNvSpPr>
          <p:nvPr>
            <p:ph idx="1"/>
          </p:nvPr>
        </p:nvSpPr>
        <p:spPr>
          <a:xfrm>
            <a:off x="705394" y="430307"/>
            <a:ext cx="10776857" cy="6427694"/>
          </a:xfrm>
        </p:spPr>
        <p:txBody>
          <a:bodyPr>
            <a:normAutofit/>
          </a:bodyPr>
          <a:lstStyle/>
          <a:p>
            <a:pPr marL="514350" indent="-514350">
              <a:buFont typeface="+mj-lt"/>
              <a:buAutoNum type="arabicPeriod" startAt="4"/>
            </a:pPr>
            <a:r>
              <a:rPr lang="en-US" sz="2800" dirty="0">
                <a:effectLst/>
              </a:rPr>
              <a:t>When you identify OT characters, events, and institutions or objects that clarify and anticipate the person and work of Christ, see and savor the divine Son as the substance of all earlier shadows.</a:t>
            </a:r>
          </a:p>
          <a:p>
            <a:pPr marL="514350" indent="-514350">
              <a:buFont typeface="+mj-lt"/>
              <a:buAutoNum type="arabicPeriod" startAt="4"/>
            </a:pPr>
            <a:r>
              <a:rPr lang="en-US" sz="2800" dirty="0">
                <a:effectLst/>
              </a:rPr>
              <a:t>When you revel in Yahweh’s identity and activity, see and savor the person of the divine Son.</a:t>
            </a:r>
          </a:p>
          <a:p>
            <a:pPr marL="514350" indent="-514350">
              <a:buFont typeface="+mj-lt"/>
              <a:buAutoNum type="arabicPeriod" startAt="4"/>
            </a:pPr>
            <a:r>
              <a:rPr lang="en-US" sz="2800" dirty="0">
                <a:effectLst/>
              </a:rPr>
              <a:t>When you observe how the old covenant law characterizes the nature of perfect righteousness and wisdom, see and savor the justifying work of the divine Son.</a:t>
            </a:r>
          </a:p>
          <a:p>
            <a:pPr marL="514350" indent="-514350">
              <a:buFont typeface="+mj-lt"/>
              <a:buAutoNum type="arabicPeriod" startAt="4"/>
            </a:pPr>
            <a:r>
              <a:rPr lang="en-US" sz="2800" dirty="0">
                <a:effectLst/>
              </a:rPr>
              <a:t>When you use the OT to instruct or guide others or when you experience the power to love and thus fulfill the law, see and savor the sanctifying work of the divine Son.</a:t>
            </a:r>
            <a:endParaRPr lang="en-US" sz="2800" dirty="0"/>
          </a:p>
        </p:txBody>
      </p:sp>
    </p:spTree>
    <p:extLst>
      <p:ext uri="{BB962C8B-B14F-4D97-AF65-F5344CB8AC3E}">
        <p14:creationId xmlns:p14="http://schemas.microsoft.com/office/powerpoint/2010/main" val="1222975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9" presetClass="emph" presetSubtype="0" nodeType="clickEffect">
                                  <p:stCondLst>
                                    <p:cond delay="0"/>
                                  </p:stCondLst>
                                  <p:childTnLst>
                                    <p:set>
                                      <p:cBhvr>
                                        <p:cTn id="13" dur="indefinite"/>
                                        <p:tgtEl>
                                          <p:spTgt spid="3">
                                            <p:txEl>
                                              <p:pRg st="1" end="1"/>
                                            </p:txEl>
                                          </p:spTgt>
                                        </p:tgtEl>
                                        <p:attrNameLst>
                                          <p:attrName>style.opacity</p:attrName>
                                        </p:attrNameLst>
                                      </p:cBhvr>
                                      <p:to>
                                        <p:strVal val="0.5"/>
                                      </p:to>
                                    </p:set>
                                    <p:animEffect filter="image" prLst="opacity: 0.5">
                                      <p:cBhvr rctx="IE">
                                        <p:cTn id="14" dur="indefinite"/>
                                        <p:tgtEl>
                                          <p:spTgt spid="3">
                                            <p:txEl>
                                              <p:pRg st="1" end="1"/>
                                            </p:txEl>
                                          </p:spTgt>
                                        </p:tgtEl>
                                      </p:cBhvr>
                                    </p:animEffec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mph" presetSubtype="0" nodeType="clickEffect">
                                  <p:stCondLst>
                                    <p:cond delay="0"/>
                                  </p:stCondLst>
                                  <p:childTnLst>
                                    <p:set>
                                      <p:cBhvr>
                                        <p:cTn id="20" dur="indefinite"/>
                                        <p:tgtEl>
                                          <p:spTgt spid="3">
                                            <p:txEl>
                                              <p:pRg st="2" end="2"/>
                                            </p:txEl>
                                          </p:spTgt>
                                        </p:tgtEl>
                                        <p:attrNameLst>
                                          <p:attrName>style.opacity</p:attrName>
                                        </p:attrNameLst>
                                      </p:cBhvr>
                                      <p:to>
                                        <p:strVal val="0.5"/>
                                      </p:to>
                                    </p:set>
                                    <p:animEffect filter="image" prLst="opacity: 0.5">
                                      <p:cBhvr rctx="IE">
                                        <p:cTn id="21" dur="indefinite"/>
                                        <p:tgtEl>
                                          <p:spTgt spid="3">
                                            <p:txEl>
                                              <p:pRg st="2" end="2"/>
                                            </p:txEl>
                                          </p:spTgt>
                                        </p:tgtEl>
                                      </p:cBhvr>
                                    </p:animEffect>
                                  </p:childTnLst>
                                </p:cTn>
                              </p:par>
                              <p:par>
                                <p:cTn id="22" presetID="1"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036EFA-8520-3B48-9C11-D78CCFF9438B}"/>
              </a:ext>
            </a:extLst>
          </p:cNvPr>
          <p:cNvSpPr>
            <a:spLocks noGrp="1"/>
          </p:cNvSpPr>
          <p:nvPr>
            <p:ph idx="1"/>
          </p:nvPr>
        </p:nvSpPr>
        <p:spPr>
          <a:xfrm>
            <a:off x="705394" y="430307"/>
            <a:ext cx="10776857" cy="6427694"/>
          </a:xfrm>
        </p:spPr>
        <p:txBody>
          <a:bodyPr>
            <a:normAutofit fontScale="92500" lnSpcReduction="20000"/>
          </a:bodyPr>
          <a:lstStyle/>
          <a:p>
            <a:pPr marL="0" indent="0">
              <a:buNone/>
            </a:pPr>
            <a:r>
              <a:rPr lang="en-US" sz="3000" b="1" dirty="0">
                <a:effectLst/>
              </a:rPr>
              <a:t>See and Savor the Divine Son in all of Scripture by:</a:t>
            </a:r>
          </a:p>
          <a:p>
            <a:pPr marL="514350" lvl="0" indent="-514350">
              <a:buFont typeface="+mj-lt"/>
              <a:buAutoNum type="arabicPeriod"/>
            </a:pPr>
            <a:r>
              <a:rPr lang="en-US" sz="3000" dirty="0">
                <a:effectLst/>
              </a:rPr>
              <a:t>Reading the OT’s direct messianic predictions;</a:t>
            </a:r>
          </a:p>
          <a:p>
            <a:pPr marL="514350" lvl="0" indent="-514350">
              <a:buFont typeface="+mj-lt"/>
              <a:buAutoNum type="arabicPeriod"/>
            </a:pPr>
            <a:r>
              <a:rPr lang="en-US" sz="3000" dirty="0">
                <a:effectLst/>
              </a:rPr>
              <a:t>Considering the OT’s salvation-historical story and trajectories;</a:t>
            </a:r>
          </a:p>
          <a:p>
            <a:pPr marL="514350" lvl="0" indent="-514350">
              <a:buFont typeface="+mj-lt"/>
              <a:buAutoNum type="arabicPeriod"/>
            </a:pPr>
            <a:r>
              <a:rPr lang="en-US" sz="3000" dirty="0">
                <a:effectLst/>
              </a:rPr>
              <a:t>Recognizing similarities and contrasts between the old and new ages, creations, and covenants;</a:t>
            </a:r>
          </a:p>
          <a:p>
            <a:pPr marL="514350" lvl="0" indent="-514350">
              <a:buFont typeface="+mj-lt"/>
              <a:buAutoNum type="arabicPeriod"/>
            </a:pPr>
            <a:r>
              <a:rPr lang="en-US" sz="3000" dirty="0">
                <a:effectLst/>
              </a:rPr>
              <a:t>Identifying OT characters, events, and institutions or objects that clarify and anticipate the person and work of Christ;</a:t>
            </a:r>
          </a:p>
          <a:p>
            <a:pPr marL="514350" lvl="0" indent="-514350">
              <a:buFont typeface="+mj-lt"/>
              <a:buAutoNum type="arabicPeriod"/>
            </a:pPr>
            <a:r>
              <a:rPr lang="en-US" sz="3000" dirty="0">
                <a:effectLst/>
              </a:rPr>
              <a:t>Reveling in Yahweh’s identity and activity;</a:t>
            </a:r>
          </a:p>
          <a:p>
            <a:pPr marL="514350" lvl="0" indent="-514350">
              <a:buFont typeface="+mj-lt"/>
              <a:buAutoNum type="arabicPeriod"/>
            </a:pPr>
            <a:r>
              <a:rPr lang="en-US" sz="3000" dirty="0">
                <a:effectLst/>
              </a:rPr>
              <a:t>Observing how the old covenant law characterizes the nature of perfect righteousness and wisdom; and</a:t>
            </a:r>
          </a:p>
          <a:p>
            <a:pPr marL="514350" lvl="0" indent="-514350">
              <a:buFont typeface="+mj-lt"/>
              <a:buAutoNum type="arabicPeriod"/>
            </a:pPr>
            <a:r>
              <a:rPr lang="en-US" sz="3000" dirty="0">
                <a:effectLst/>
              </a:rPr>
              <a:t>Using the OT to instruct or guide others and experiencing the power to love and thus fulfill the law.</a:t>
            </a:r>
          </a:p>
        </p:txBody>
      </p:sp>
    </p:spTree>
    <p:extLst>
      <p:ext uri="{BB962C8B-B14F-4D97-AF65-F5344CB8AC3E}">
        <p14:creationId xmlns:p14="http://schemas.microsoft.com/office/powerpoint/2010/main" val="40117404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{D3522379-A4CA-B24E-83F7-B1AA06A3919F}tf10001063</Template>
  <TotalTime>5871</TotalTime>
  <Words>728</Words>
  <Application>Microsoft Macintosh PowerPoint</Application>
  <PresentationFormat>Widescreen</PresentationFormat>
  <Paragraphs>153</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Century Gothic</vt:lpstr>
      <vt:lpstr>Courier New</vt:lpstr>
      <vt:lpstr>Wingdings</vt:lpstr>
      <vt:lpstr>Mesh</vt:lpstr>
      <vt:lpstr>Thinking how to faithfully see and savor the divine son in all of scripture</vt:lpstr>
      <vt:lpstr>Jesus’s relationship to the old testament</vt:lpstr>
      <vt:lpstr>Seven ways to see and savor the divine son in the old testament</vt:lpstr>
      <vt:lpstr>God’s kingdom plan in scripture</vt:lpstr>
      <vt:lpstr>God’s kingdom plan in scripture</vt:lpstr>
      <vt:lpstr>God’s kingdom plan in scripture</vt:lpstr>
      <vt:lpstr>God’s kingdom plan in scripture</vt:lpstr>
      <vt:lpstr>God’s kingdom plan in scripture</vt:lpstr>
      <vt:lpstr>God’s kingdom plan in scripture</vt:lpstr>
      <vt:lpstr>God’s kingdom plan in scripture</vt:lpstr>
      <vt:lpstr>God’s kingdom plan in scripture</vt:lpstr>
      <vt:lpstr>God’s kingdom plan in scripture</vt:lpstr>
      <vt:lpstr>Seven ways to see and savor the divine son in the old testament</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Thinking how to faithfully see and savor the divine son in all of scripture</dc:title>
  <dc:creator>––</dc:creator>
  <cp:lastModifiedBy>––</cp:lastModifiedBy>
  <cp:revision>20</cp:revision>
  <dcterms:created xsi:type="dcterms:W3CDTF">2018-09-22T01:07:40Z</dcterms:created>
  <dcterms:modified xsi:type="dcterms:W3CDTF">2018-09-26T02:59:04Z</dcterms:modified>
</cp:coreProperties>
</file>