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872" r:id="rId3"/>
    <p:sldId id="907" r:id="rId4"/>
    <p:sldId id="908" r:id="rId5"/>
    <p:sldId id="873" r:id="rId6"/>
    <p:sldId id="874" r:id="rId7"/>
    <p:sldId id="909" r:id="rId8"/>
    <p:sldId id="910" r:id="rId9"/>
    <p:sldId id="912" r:id="rId10"/>
    <p:sldId id="911" r:id="rId11"/>
    <p:sldId id="913" r:id="rId12"/>
    <p:sldId id="914" r:id="rId13"/>
    <p:sldId id="915" r:id="rId14"/>
    <p:sldId id="916" r:id="rId15"/>
    <p:sldId id="917" r:id="rId16"/>
    <p:sldId id="918" r:id="rId17"/>
    <p:sldId id="920" r:id="rId18"/>
    <p:sldId id="921" r:id="rId19"/>
    <p:sldId id="919" r:id="rId20"/>
    <p:sldId id="922" r:id="rId21"/>
    <p:sldId id="923" r:id="rId22"/>
    <p:sldId id="924" r:id="rId23"/>
    <p:sldId id="925" r:id="rId24"/>
    <p:sldId id="926" r:id="rId25"/>
    <p:sldId id="927" r:id="rId26"/>
    <p:sldId id="928" r:id="rId27"/>
    <p:sldId id="929" r:id="rId28"/>
    <p:sldId id="931" r:id="rId29"/>
    <p:sldId id="930" r:id="rId30"/>
    <p:sldId id="932" r:id="rId31"/>
    <p:sldId id="937" r:id="rId32"/>
    <p:sldId id="938" r:id="rId33"/>
    <p:sldId id="933" r:id="rId34"/>
    <p:sldId id="934" r:id="rId35"/>
    <p:sldId id="935" r:id="rId36"/>
    <p:sldId id="936" r:id="rId37"/>
    <p:sldId id="940" r:id="rId38"/>
    <p:sldId id="944" r:id="rId39"/>
    <p:sldId id="943"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29" autoAdjust="0"/>
    <p:restoredTop sz="98485" autoAdjust="0"/>
  </p:normalViewPr>
  <p:slideViewPr>
    <p:cSldViewPr snapToObjects="1">
      <p:cViewPr>
        <p:scale>
          <a:sx n="111" d="100"/>
          <a:sy n="111" d="100"/>
        </p:scale>
        <p:origin x="1912" y="1728"/>
      </p:cViewPr>
      <p:guideLst>
        <p:guide orient="horz" pos="2160"/>
        <p:guide pos="2880"/>
      </p:guideLst>
    </p:cSldViewPr>
  </p:slideViewPr>
  <p:notesTextViewPr>
    <p:cViewPr>
      <p:scale>
        <a:sx n="100" d="100"/>
        <a:sy n="100" d="100"/>
      </p:scale>
      <p:origin x="0" y="0"/>
    </p:cViewPr>
  </p:notesTextViewPr>
  <p:sorterViewPr>
    <p:cViewPr>
      <p:scale>
        <a:sx n="141" d="100"/>
        <a:sy n="141" d="100"/>
      </p:scale>
      <p:origin x="0" y="31448"/>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DEF27D-030C-FF48-BAA1-E3C4079E17E2}" type="datetimeFigureOut">
              <a:rPr lang="en-US" smtClean="0"/>
              <a:t>10/9/17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5BF7C9-C608-094D-9044-2BEB632B8B4D}" type="slidenum">
              <a:rPr lang="en-US" smtClean="0"/>
              <a:t>‹#›</a:t>
            </a:fld>
            <a:endParaRPr lang="en-US"/>
          </a:p>
        </p:txBody>
      </p:sp>
    </p:spTree>
    <p:extLst>
      <p:ext uri="{BB962C8B-B14F-4D97-AF65-F5344CB8AC3E}">
        <p14:creationId xmlns:p14="http://schemas.microsoft.com/office/powerpoint/2010/main" val="37160833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776FC6-E867-1040-B770-C9F06B9D243C}" type="datetimeFigureOut">
              <a:rPr lang="en-US" smtClean="0"/>
              <a:t>10/9/17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1183688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776FC6-E867-1040-B770-C9F06B9D243C}" type="datetimeFigureOut">
              <a:rPr lang="en-US" smtClean="0"/>
              <a:t>10/9/17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3000423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776FC6-E867-1040-B770-C9F06B9D243C}" type="datetimeFigureOut">
              <a:rPr lang="en-US" smtClean="0"/>
              <a:t>10/9/17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3195737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776FC6-E867-1040-B770-C9F06B9D243C}" type="datetimeFigureOut">
              <a:rPr lang="en-US" smtClean="0"/>
              <a:t>10/9/17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3899875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776FC6-E867-1040-B770-C9F06B9D243C}" type="datetimeFigureOut">
              <a:rPr lang="en-US" smtClean="0"/>
              <a:t>10/9/17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1233980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776FC6-E867-1040-B770-C9F06B9D243C}" type="datetimeFigureOut">
              <a:rPr lang="en-US" smtClean="0"/>
              <a:t>10/9/17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924074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776FC6-E867-1040-B770-C9F06B9D243C}" type="datetimeFigureOut">
              <a:rPr lang="en-US" smtClean="0"/>
              <a:t>10/9/17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3345004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776FC6-E867-1040-B770-C9F06B9D243C}" type="datetimeFigureOut">
              <a:rPr lang="en-US" smtClean="0"/>
              <a:t>10/9/17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52614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776FC6-E867-1040-B770-C9F06B9D243C}" type="datetimeFigureOut">
              <a:rPr lang="en-US" smtClean="0"/>
              <a:t>10/9/17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2340260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776FC6-E867-1040-B770-C9F06B9D243C}" type="datetimeFigureOut">
              <a:rPr lang="en-US" smtClean="0"/>
              <a:t>10/9/17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2084196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776FC6-E867-1040-B770-C9F06B9D243C}" type="datetimeFigureOut">
              <a:rPr lang="en-US" smtClean="0"/>
              <a:t>10/9/17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DF5A2F-E648-0E4E-9681-7FA1D01A1F82}" type="slidenum">
              <a:rPr lang="en-US" smtClean="0"/>
              <a:t>‹#›</a:t>
            </a:fld>
            <a:endParaRPr lang="en-US"/>
          </a:p>
        </p:txBody>
      </p:sp>
    </p:spTree>
    <p:extLst>
      <p:ext uri="{BB962C8B-B14F-4D97-AF65-F5344CB8AC3E}">
        <p14:creationId xmlns:p14="http://schemas.microsoft.com/office/powerpoint/2010/main" val="12071596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776FC6-E867-1040-B770-C9F06B9D243C}" type="datetimeFigureOut">
              <a:rPr lang="en-US" smtClean="0"/>
              <a:t>10/9/17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DF5A2F-E648-0E4E-9681-7FA1D01A1F82}" type="slidenum">
              <a:rPr lang="en-US" smtClean="0"/>
              <a:t>‹#›</a:t>
            </a:fld>
            <a:endParaRPr lang="en-US"/>
          </a:p>
        </p:txBody>
      </p:sp>
    </p:spTree>
    <p:extLst>
      <p:ext uri="{BB962C8B-B14F-4D97-AF65-F5344CB8AC3E}">
        <p14:creationId xmlns:p14="http://schemas.microsoft.com/office/powerpoint/2010/main" val="359193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Calisto MT"/>
          <a:ea typeface="+mj-ea"/>
          <a:cs typeface="Calisto MT"/>
        </a:defRPr>
      </a:lvl1pPr>
    </p:titleStyle>
    <p:bodyStyle>
      <a:lvl1pPr marL="450850" indent="-450850" algn="l" defTabSz="457200" rtl="0" eaLnBrk="1" latinLnBrk="0" hangingPunct="1">
        <a:spcBef>
          <a:spcPts val="2400"/>
        </a:spcBef>
        <a:buFont typeface="Wingdings" charset="2"/>
        <a:buChar char="u"/>
        <a:defRPr sz="3200" b="1" kern="1200">
          <a:solidFill>
            <a:schemeClr val="tx1"/>
          </a:solidFill>
          <a:latin typeface="Calisto MT"/>
          <a:ea typeface="+mn-ea"/>
          <a:cs typeface="Calisto MT"/>
        </a:defRPr>
      </a:lvl1pPr>
      <a:lvl2pPr marL="917575" indent="-460375" algn="l" defTabSz="457200" rtl="0" eaLnBrk="1" latinLnBrk="0" hangingPunct="1">
        <a:spcBef>
          <a:spcPts val="1200"/>
        </a:spcBef>
        <a:buFont typeface="Wingdings" charset="2"/>
        <a:buChar char="v"/>
        <a:defRPr sz="2800" b="0" kern="1200">
          <a:solidFill>
            <a:schemeClr val="tx1">
              <a:lumMod val="65000"/>
              <a:lumOff val="35000"/>
            </a:schemeClr>
          </a:solidFill>
          <a:latin typeface="Calisto MT"/>
          <a:ea typeface="+mn-ea"/>
          <a:cs typeface="Calisto MT"/>
        </a:defRPr>
      </a:lvl2pPr>
      <a:lvl3pPr marL="1368425" indent="-454025" algn="l" defTabSz="457200" rtl="0" eaLnBrk="1" latinLnBrk="0" hangingPunct="1">
        <a:spcBef>
          <a:spcPts val="1200"/>
        </a:spcBef>
        <a:buFont typeface="Wingdings" charset="2"/>
        <a:buChar char="v"/>
        <a:defRPr sz="2400" kern="1200">
          <a:solidFill>
            <a:schemeClr val="tx1">
              <a:lumMod val="65000"/>
              <a:lumOff val="35000"/>
            </a:schemeClr>
          </a:solidFill>
          <a:latin typeface="Calisto MT"/>
          <a:ea typeface="+mn-ea"/>
          <a:cs typeface="Calisto MT"/>
        </a:defRPr>
      </a:lvl3pPr>
      <a:lvl4pPr marL="1835150" indent="-463550" algn="l" defTabSz="457200" rtl="0" eaLnBrk="1" latinLnBrk="0" hangingPunct="1">
        <a:spcBef>
          <a:spcPts val="1200"/>
        </a:spcBef>
        <a:buFont typeface="Wingdings" charset="2"/>
        <a:buChar char="v"/>
        <a:defRPr sz="2400" kern="1200">
          <a:solidFill>
            <a:schemeClr val="tx1">
              <a:lumMod val="65000"/>
              <a:lumOff val="35000"/>
            </a:schemeClr>
          </a:solidFill>
          <a:latin typeface="Calisto MT"/>
          <a:ea typeface="+mn-ea"/>
          <a:cs typeface="Calisto MT"/>
        </a:defRPr>
      </a:lvl4pPr>
      <a:lvl5pPr marL="2286000" indent="-457200" algn="l" defTabSz="457200" rtl="0" eaLnBrk="1" latinLnBrk="0" hangingPunct="1">
        <a:spcBef>
          <a:spcPts val="1200"/>
        </a:spcBef>
        <a:buFont typeface="Wingdings" charset="2"/>
        <a:buChar char="v"/>
        <a:defRPr sz="2400" kern="1200">
          <a:solidFill>
            <a:schemeClr val="tx1">
              <a:lumMod val="65000"/>
              <a:lumOff val="35000"/>
            </a:schemeClr>
          </a:solidFill>
          <a:latin typeface="Calisto MT"/>
          <a:ea typeface="+mn-ea"/>
          <a:cs typeface="Calisto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685800" y="457201"/>
            <a:ext cx="7772400" cy="4648200"/>
          </a:xfrm>
          <a:prstGeom prst="rect">
            <a:avLst/>
          </a:prstGeom>
          <a:solidFill>
            <a:schemeClr val="tx1"/>
          </a:solidFill>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Calisto MT"/>
                <a:ea typeface="+mj-ea"/>
                <a:cs typeface="Calisto MT"/>
              </a:defRPr>
            </a:lvl1pPr>
          </a:lstStyle>
          <a:p>
            <a:r>
              <a:rPr lang="en-US" sz="6000" spc="800" dirty="0" smtClean="0">
                <a:solidFill>
                  <a:schemeClr val="bg1"/>
                </a:solidFill>
              </a:rPr>
              <a:t>FOR </a:t>
            </a:r>
            <a:r>
              <a:rPr lang="en-US" sz="6000" i="1" spc="800" dirty="0" smtClean="0">
                <a:solidFill>
                  <a:schemeClr val="bg1"/>
                </a:solidFill>
              </a:rPr>
              <a:t>OUR</a:t>
            </a:r>
            <a:r>
              <a:rPr lang="en-US" sz="6000" spc="800" dirty="0" smtClean="0">
                <a:solidFill>
                  <a:schemeClr val="bg1"/>
                </a:solidFill>
              </a:rPr>
              <a:t> INSTRUCTION</a:t>
            </a:r>
            <a:endParaRPr lang="en-US" sz="6000" spc="800" dirty="0">
              <a:solidFill>
                <a:schemeClr val="bg1"/>
              </a:solidFill>
            </a:endParaRPr>
          </a:p>
        </p:txBody>
      </p:sp>
      <p:sp>
        <p:nvSpPr>
          <p:cNvPr id="2" name="Title 1"/>
          <p:cNvSpPr>
            <a:spLocks noGrp="1"/>
          </p:cNvSpPr>
          <p:nvPr>
            <p:ph type="ctrTitle"/>
          </p:nvPr>
        </p:nvSpPr>
        <p:spPr>
          <a:xfrm>
            <a:off x="1219200" y="2590800"/>
            <a:ext cx="6705600" cy="2209800"/>
          </a:xfrm>
          <a:solidFill>
            <a:schemeClr val="accent6">
              <a:lumMod val="75000"/>
            </a:schemeClr>
          </a:solidFill>
        </p:spPr>
        <p:txBody>
          <a:bodyPr>
            <a:normAutofit/>
          </a:bodyPr>
          <a:lstStyle/>
          <a:p>
            <a:r>
              <a:rPr lang="en-US" spc="800" dirty="0" smtClean="0">
                <a:solidFill>
                  <a:schemeClr val="bg1"/>
                </a:solidFill>
              </a:rPr>
              <a:t>JESUS’ BIBLE AS </a:t>
            </a:r>
            <a:r>
              <a:rPr lang="en-US" i="1" spc="800" dirty="0" smtClean="0"/>
              <a:t>CHRISTIAN</a:t>
            </a:r>
            <a:r>
              <a:rPr lang="en-US" spc="800" dirty="0" smtClean="0"/>
              <a:t> </a:t>
            </a:r>
            <a:r>
              <a:rPr lang="en-US" spc="800" dirty="0" smtClean="0">
                <a:solidFill>
                  <a:schemeClr val="bg1"/>
                </a:solidFill>
              </a:rPr>
              <a:t>SCRIPTURE</a:t>
            </a:r>
            <a:endParaRPr lang="en-US" spc="800" dirty="0">
              <a:solidFill>
                <a:schemeClr val="bg1"/>
              </a:solidFill>
            </a:endParaRPr>
          </a:p>
        </p:txBody>
      </p:sp>
      <p:sp>
        <p:nvSpPr>
          <p:cNvPr id="4" name="TextBox 3"/>
          <p:cNvSpPr txBox="1"/>
          <p:nvPr/>
        </p:nvSpPr>
        <p:spPr>
          <a:xfrm>
            <a:off x="685800" y="5221111"/>
            <a:ext cx="7772400" cy="1323439"/>
          </a:xfrm>
          <a:prstGeom prst="rect">
            <a:avLst/>
          </a:prstGeom>
          <a:noFill/>
        </p:spPr>
        <p:txBody>
          <a:bodyPr wrap="square" rtlCol="0">
            <a:spAutoFit/>
          </a:bodyPr>
          <a:lstStyle/>
          <a:p>
            <a:pPr algn="ctr"/>
            <a:r>
              <a:rPr lang="en-US" sz="2000" dirty="0" smtClean="0">
                <a:latin typeface="Calisto MT"/>
                <a:cs typeface="Calisto MT"/>
              </a:rPr>
              <a:t>Rev. Dr. Jason </a:t>
            </a:r>
            <a:r>
              <a:rPr lang="en-US" sz="2000" dirty="0">
                <a:latin typeface="Calisto MT"/>
                <a:cs typeface="Calisto MT"/>
              </a:rPr>
              <a:t>S. </a:t>
            </a:r>
            <a:r>
              <a:rPr lang="en-US" sz="2000" dirty="0" smtClean="0">
                <a:latin typeface="Calisto MT"/>
                <a:cs typeface="Calisto MT"/>
              </a:rPr>
              <a:t>DeRouchie, PhD</a:t>
            </a:r>
            <a:endParaRPr lang="en-US" sz="2000" dirty="0">
              <a:latin typeface="Calisto MT"/>
              <a:cs typeface="Calisto MT"/>
            </a:endParaRPr>
          </a:p>
          <a:p>
            <a:pPr algn="ctr"/>
            <a:r>
              <a:rPr lang="en-US" sz="2000" dirty="0" smtClean="0">
                <a:latin typeface="Calisto MT"/>
                <a:cs typeface="Calisto MT"/>
              </a:rPr>
              <a:t>Professor Professor </a:t>
            </a:r>
            <a:r>
              <a:rPr lang="en-US" sz="2000" dirty="0">
                <a:latin typeface="Calisto MT"/>
                <a:cs typeface="Calisto MT"/>
              </a:rPr>
              <a:t>of Old </a:t>
            </a:r>
            <a:r>
              <a:rPr lang="en-US" sz="2000" dirty="0" smtClean="0">
                <a:latin typeface="Calisto MT"/>
                <a:cs typeface="Calisto MT"/>
              </a:rPr>
              <a:t>Testament and Biblical Theology</a:t>
            </a:r>
          </a:p>
          <a:p>
            <a:pPr algn="ctr"/>
            <a:r>
              <a:rPr lang="en-US" sz="2000" dirty="0" smtClean="0">
                <a:latin typeface="Calisto MT"/>
                <a:cs typeface="Calisto MT"/>
              </a:rPr>
              <a:t>Bethlehem </a:t>
            </a:r>
            <a:r>
              <a:rPr lang="en-US" sz="2000" dirty="0">
                <a:latin typeface="Calisto MT"/>
                <a:cs typeface="Calisto MT"/>
              </a:rPr>
              <a:t>College </a:t>
            </a:r>
            <a:r>
              <a:rPr lang="en-US" sz="2000" dirty="0" smtClean="0">
                <a:latin typeface="Calisto MT"/>
                <a:cs typeface="Calisto MT"/>
              </a:rPr>
              <a:t>&amp; Seminary</a:t>
            </a:r>
          </a:p>
          <a:p>
            <a:pPr algn="ctr"/>
            <a:r>
              <a:rPr lang="en-US" sz="2000" dirty="0" err="1" smtClean="0">
                <a:latin typeface="Calisto MT"/>
                <a:cs typeface="Calisto MT"/>
              </a:rPr>
              <a:t>www.jasonderouchie.com</a:t>
            </a:r>
            <a:endParaRPr lang="en-US" sz="2000" dirty="0">
              <a:latin typeface="Calisto MT"/>
              <a:cs typeface="Calisto MT"/>
            </a:endParaRPr>
          </a:p>
        </p:txBody>
      </p:sp>
    </p:spTree>
    <p:extLst>
      <p:ext uri="{BB962C8B-B14F-4D97-AF65-F5344CB8AC3E}">
        <p14:creationId xmlns:p14="http://schemas.microsoft.com/office/powerpoint/2010/main" val="15127647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noAutofit/>
          </a:bodyPr>
          <a:lstStyle/>
          <a:p>
            <a:r>
              <a:rPr lang="en-US" sz="3600" b="1" dirty="0" smtClean="0"/>
              <a:t>Ten Reasons the Old Testament Is Important for Christians</a:t>
            </a:r>
            <a:endParaRPr lang="en-US" sz="3600" b="1" dirty="0"/>
          </a:p>
        </p:txBody>
      </p:sp>
      <p:sp>
        <p:nvSpPr>
          <p:cNvPr id="3" name="Content Placeholder 2"/>
          <p:cNvSpPr>
            <a:spLocks noGrp="1"/>
          </p:cNvSpPr>
          <p:nvPr>
            <p:ph idx="1"/>
          </p:nvPr>
        </p:nvSpPr>
        <p:spPr>
          <a:xfrm>
            <a:off x="457200" y="1600200"/>
            <a:ext cx="8229600" cy="5257800"/>
          </a:xfrm>
        </p:spPr>
        <p:txBody>
          <a:bodyPr>
            <a:noAutofit/>
          </a:bodyPr>
          <a:lstStyle/>
          <a:p>
            <a:pPr marL="514350" lvl="0" indent="-514350">
              <a:spcBef>
                <a:spcPts val="1200"/>
              </a:spcBef>
              <a:buFont typeface="+mj-lt"/>
              <a:buAutoNum type="arabicPeriod"/>
            </a:pPr>
            <a:r>
              <a:rPr lang="en-US" sz="2800" dirty="0"/>
              <a:t>The OT was Jesus’ only Scripture and makes up three-fourths (75.55%) of our Bible.</a:t>
            </a:r>
          </a:p>
          <a:p>
            <a:pPr marL="514350" lvl="0" indent="-514350">
              <a:spcBef>
                <a:spcPts val="1200"/>
              </a:spcBef>
              <a:buFont typeface="+mj-lt"/>
              <a:buAutoNum type="arabicPeriod"/>
            </a:pPr>
            <a:r>
              <a:rPr lang="en-US" sz="2800" dirty="0"/>
              <a:t>The OT substantially influences our understanding of key biblical </a:t>
            </a:r>
            <a:r>
              <a:rPr lang="en-US" sz="2800" dirty="0" smtClean="0"/>
              <a:t>teachings. </a:t>
            </a:r>
            <a:endParaRPr lang="en-US" sz="2800" dirty="0"/>
          </a:p>
          <a:p>
            <a:pPr marL="514350" lvl="0" indent="-514350">
              <a:spcBef>
                <a:spcPts val="1200"/>
              </a:spcBef>
              <a:buFont typeface="+mj-lt"/>
              <a:buAutoNum type="arabicPeriod"/>
            </a:pPr>
            <a:r>
              <a:rPr lang="en-US" sz="2800" dirty="0"/>
              <a:t>We meet the same God in both Testaments. </a:t>
            </a:r>
          </a:p>
          <a:p>
            <a:pPr marL="514350" lvl="0" indent="-514350">
              <a:spcBef>
                <a:spcPts val="1200"/>
              </a:spcBef>
              <a:buFont typeface="+mj-lt"/>
              <a:buAutoNum type="arabicPeriod"/>
            </a:pPr>
            <a:r>
              <a:rPr lang="en-US" sz="2800" dirty="0"/>
              <a:t>The OT announces the very “good news/gospel” we enjoy</a:t>
            </a:r>
            <a:r>
              <a:rPr lang="en-US" sz="2800" dirty="0" smtClean="0"/>
              <a:t>.</a:t>
            </a:r>
            <a:endParaRPr lang="en-US" sz="2800" dirty="0"/>
          </a:p>
        </p:txBody>
      </p:sp>
    </p:spTree>
    <p:extLst>
      <p:ext uri="{BB962C8B-B14F-4D97-AF65-F5344CB8AC3E}">
        <p14:creationId xmlns:p14="http://schemas.microsoft.com/office/powerpoint/2010/main" val="201304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3">
                                            <p:txEl>
                                              <p:pRg st="0" end="0"/>
                                            </p:txEl>
                                          </p:spTgt>
                                        </p:tgtEl>
                                        <p:attrNameLst>
                                          <p:attrName>style.opacity</p:attrName>
                                        </p:attrNameLst>
                                      </p:cBhvr>
                                      <p:to>
                                        <p:strVal val="0.5"/>
                                      </p:to>
                                    </p:set>
                                    <p:animEffect filter="image" prLst="opacity: 0.5">
                                      <p:cBhvr rctx="IE">
                                        <p:cTn id="11" dur="indefinite"/>
                                        <p:tgtEl>
                                          <p:spTgt spid="3">
                                            <p:txEl>
                                              <p:pRg st="0" end="0"/>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3">
                                            <p:txEl>
                                              <p:pRg st="1" end="1"/>
                                            </p:txEl>
                                          </p:spTgt>
                                        </p:tgtEl>
                                        <p:attrNameLst>
                                          <p:attrName>style.opacity</p:attrName>
                                        </p:attrNameLst>
                                      </p:cBhvr>
                                      <p:to>
                                        <p:strVal val="0.5"/>
                                      </p:to>
                                    </p:set>
                                    <p:animEffect filter="image" prLst="opacity: 0.5">
                                      <p:cBhvr rctx="IE">
                                        <p:cTn id="18" dur="indefinite"/>
                                        <p:tgtEl>
                                          <p:spTgt spid="3">
                                            <p:txEl>
                                              <p:pRg st="1" end="1"/>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rctx="PPT">
                                        <p:cTn id="24" dur="indefinite"/>
                                        <p:tgtEl>
                                          <p:spTgt spid="3">
                                            <p:txEl>
                                              <p:pRg st="2" end="2"/>
                                            </p:txEl>
                                          </p:spTgt>
                                        </p:tgtEl>
                                        <p:attrNameLst>
                                          <p:attrName>style.opacity</p:attrName>
                                        </p:attrNameLst>
                                      </p:cBhvr>
                                      <p:to>
                                        <p:strVal val="0.5"/>
                                      </p:to>
                                    </p:set>
                                    <p:animEffect filter="image" prLst="opacity: 0.5">
                                      <p:cBhvr rctx="IE">
                                        <p:cTn id="25" dur="indefinite"/>
                                        <p:tgtEl>
                                          <p:spTgt spid="3">
                                            <p:txEl>
                                              <p:pRg st="2" end="2"/>
                                            </p:txEl>
                                          </p:spTgt>
                                        </p:tgtEl>
                                      </p:cBhvr>
                                    </p:animEffect>
                                  </p:childTnLst>
                                </p:cTn>
                              </p:par>
                              <p:par>
                                <p:cTn id="26" presetID="1"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400800"/>
          </a:xfrm>
        </p:spPr>
        <p:txBody>
          <a:bodyPr>
            <a:noAutofit/>
          </a:bodyPr>
          <a:lstStyle/>
          <a:p>
            <a:pPr marL="514350" lvl="0" indent="-514350">
              <a:spcBef>
                <a:spcPts val="1200"/>
              </a:spcBef>
              <a:buFont typeface="+mj-lt"/>
              <a:buAutoNum type="arabicPeriod" startAt="5"/>
            </a:pPr>
            <a:r>
              <a:rPr lang="en-US" sz="2800" dirty="0" smtClean="0"/>
              <a:t>Both </a:t>
            </a:r>
            <a:r>
              <a:rPr lang="en-US" sz="2800" dirty="0"/>
              <a:t>the old and new covenants call for love, and we can learn much about love from the OT. </a:t>
            </a:r>
          </a:p>
          <a:p>
            <a:pPr marL="514350" lvl="0" indent="-514350">
              <a:spcBef>
                <a:spcPts val="1200"/>
              </a:spcBef>
              <a:buFont typeface="+mj-lt"/>
              <a:buAutoNum type="arabicPeriod" startAt="5"/>
            </a:pPr>
            <a:r>
              <a:rPr lang="en-US" sz="2800" dirty="0"/>
              <a:t>Jesus came not to destroy the Law and the Prophets but to fulfill them.</a:t>
            </a:r>
          </a:p>
          <a:p>
            <a:pPr marL="514350" lvl="0" indent="-514350">
              <a:spcBef>
                <a:spcPts val="1200"/>
              </a:spcBef>
              <a:buFont typeface="+mj-lt"/>
              <a:buAutoNum type="arabicPeriod" startAt="5"/>
            </a:pPr>
            <a:r>
              <a:rPr lang="en-US" sz="2800" dirty="0"/>
              <a:t>Jesus said that all the OT points to him. </a:t>
            </a:r>
          </a:p>
          <a:p>
            <a:pPr marL="514350" lvl="0" indent="-514350">
              <a:spcBef>
                <a:spcPts val="1200"/>
              </a:spcBef>
              <a:buFont typeface="+mj-lt"/>
              <a:buAutoNum type="arabicPeriod" startAt="5"/>
            </a:pPr>
            <a:r>
              <a:rPr lang="en-US" sz="2800" dirty="0"/>
              <a:t>Failing to declare “the whole counsel of God” can put us in danger before the Lord.  </a:t>
            </a:r>
          </a:p>
          <a:p>
            <a:pPr marL="514350" lvl="0" indent="-514350">
              <a:spcBef>
                <a:spcPts val="1200"/>
              </a:spcBef>
              <a:buFont typeface="+mj-lt"/>
              <a:buAutoNum type="arabicPeriod" startAt="5"/>
            </a:pPr>
            <a:r>
              <a:rPr lang="en-US" sz="2800" dirty="0"/>
              <a:t>The NT authors stressed that God gave the OT for Christians.</a:t>
            </a:r>
          </a:p>
          <a:p>
            <a:pPr marL="514350" lvl="0" indent="-514350">
              <a:spcBef>
                <a:spcPts val="1200"/>
              </a:spcBef>
              <a:buFont typeface="+mj-lt"/>
              <a:buAutoNum type="arabicPeriod" startAt="5"/>
            </a:pPr>
            <a:r>
              <a:rPr lang="en-US" sz="2800" dirty="0"/>
              <a:t>Paul commands church leaders to preach the OT. </a:t>
            </a:r>
          </a:p>
        </p:txBody>
      </p:sp>
    </p:spTree>
    <p:extLst>
      <p:ext uri="{BB962C8B-B14F-4D97-AF65-F5344CB8AC3E}">
        <p14:creationId xmlns:p14="http://schemas.microsoft.com/office/powerpoint/2010/main" val="36945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nodeType="clickEffect">
                                  <p:stCondLst>
                                    <p:cond delay="0"/>
                                  </p:stCondLst>
                                  <p:childTnLst>
                                    <p:set>
                                      <p:cBhvr rctx="PPT">
                                        <p:cTn id="13" dur="indefinite"/>
                                        <p:tgtEl>
                                          <p:spTgt spid="3">
                                            <p:txEl>
                                              <p:pRg st="1" end="1"/>
                                            </p:txEl>
                                          </p:spTgt>
                                        </p:tgtEl>
                                        <p:attrNameLst>
                                          <p:attrName>style.opacity</p:attrName>
                                        </p:attrNameLst>
                                      </p:cBhvr>
                                      <p:to>
                                        <p:strVal val="0.5"/>
                                      </p:to>
                                    </p:set>
                                    <p:animEffect filter="image" prLst="opacity: 0.5">
                                      <p:cBhvr rctx="IE">
                                        <p:cTn id="14" dur="indefinite"/>
                                        <p:tgtEl>
                                          <p:spTgt spid="3">
                                            <p:txEl>
                                              <p:pRg st="1" end="1"/>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rctx="PPT">
                                        <p:cTn id="20" dur="indefinite"/>
                                        <p:tgtEl>
                                          <p:spTgt spid="3">
                                            <p:txEl>
                                              <p:pRg st="2" end="2"/>
                                            </p:txEl>
                                          </p:spTgt>
                                        </p:tgtEl>
                                        <p:attrNameLst>
                                          <p:attrName>style.opacity</p:attrName>
                                        </p:attrNameLst>
                                      </p:cBhvr>
                                      <p:to>
                                        <p:strVal val="0.5"/>
                                      </p:to>
                                    </p:set>
                                    <p:animEffect filter="image" prLst="opacity: 0.5">
                                      <p:cBhvr rctx="IE">
                                        <p:cTn id="21" dur="indefinite"/>
                                        <p:tgtEl>
                                          <p:spTgt spid="3">
                                            <p:txEl>
                                              <p:pRg st="2" end="2"/>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9" presetClass="emph" presetSubtype="0" nodeType="clickEffect">
                                  <p:stCondLst>
                                    <p:cond delay="0"/>
                                  </p:stCondLst>
                                  <p:childTnLst>
                                    <p:set>
                                      <p:cBhvr rctx="PPT">
                                        <p:cTn id="27" dur="indefinite"/>
                                        <p:tgtEl>
                                          <p:spTgt spid="3">
                                            <p:txEl>
                                              <p:pRg st="3" end="3"/>
                                            </p:txEl>
                                          </p:spTgt>
                                        </p:tgtEl>
                                        <p:attrNameLst>
                                          <p:attrName>style.opacity</p:attrName>
                                        </p:attrNameLst>
                                      </p:cBhvr>
                                      <p:to>
                                        <p:strVal val="0.5"/>
                                      </p:to>
                                    </p:set>
                                    <p:animEffect filter="image" prLst="opacity: 0.5">
                                      <p:cBhvr rctx="IE">
                                        <p:cTn id="28" dur="indefinite"/>
                                        <p:tgtEl>
                                          <p:spTgt spid="3">
                                            <p:txEl>
                                              <p:pRg st="3" end="3"/>
                                            </p:txEl>
                                          </p:spTgt>
                                        </p:tgtEl>
                                      </p:cBhvr>
                                    </p:animEffec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9" presetClass="emph" presetSubtype="0" nodeType="clickEffect">
                                  <p:stCondLst>
                                    <p:cond delay="0"/>
                                  </p:stCondLst>
                                  <p:childTnLst>
                                    <p:set>
                                      <p:cBhvr rctx="PPT">
                                        <p:cTn id="34" dur="indefinite"/>
                                        <p:tgtEl>
                                          <p:spTgt spid="3">
                                            <p:txEl>
                                              <p:pRg st="4" end="4"/>
                                            </p:txEl>
                                          </p:spTgt>
                                        </p:tgtEl>
                                        <p:attrNameLst>
                                          <p:attrName>style.opacity</p:attrName>
                                        </p:attrNameLst>
                                      </p:cBhvr>
                                      <p:to>
                                        <p:strVal val="0.5"/>
                                      </p:to>
                                    </p:set>
                                    <p:animEffect filter="image" prLst="opacity: 0.5">
                                      <p:cBhvr rctx="IE">
                                        <p:cTn id="35" dur="indefinite"/>
                                        <p:tgtEl>
                                          <p:spTgt spid="3">
                                            <p:txEl>
                                              <p:pRg st="4" end="4"/>
                                            </p:txEl>
                                          </p:spTgt>
                                        </p:tgtEl>
                                      </p:cBhvr>
                                    </p:animEffect>
                                  </p:childTnLst>
                                </p:cTn>
                              </p:par>
                              <p:par>
                                <p:cTn id="36" presetID="1"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400800"/>
          </a:xfrm>
        </p:spPr>
        <p:txBody>
          <a:bodyPr>
            <a:noAutofit/>
          </a:bodyPr>
          <a:lstStyle/>
          <a:p>
            <a:pPr marL="514350" lvl="0" indent="-514350">
              <a:spcBef>
                <a:spcPts val="1200"/>
              </a:spcBef>
              <a:buFont typeface="+mj-lt"/>
              <a:buAutoNum type="arabicPeriod" startAt="5"/>
            </a:pPr>
            <a:r>
              <a:rPr lang="en-US" sz="2800" dirty="0" smtClean="0"/>
              <a:t>Both </a:t>
            </a:r>
            <a:r>
              <a:rPr lang="en-US" sz="2800" dirty="0"/>
              <a:t>the old and new covenants call for love, and we can learn much about love from the OT. </a:t>
            </a:r>
          </a:p>
          <a:p>
            <a:pPr marL="514350" lvl="0" indent="-514350">
              <a:spcBef>
                <a:spcPts val="1200"/>
              </a:spcBef>
              <a:buFont typeface="+mj-lt"/>
              <a:buAutoNum type="arabicPeriod" startAt="5"/>
            </a:pPr>
            <a:r>
              <a:rPr lang="en-US" sz="2800" dirty="0"/>
              <a:t>Jesus came not to destroy the Law and the Prophets but to fulfill them.</a:t>
            </a:r>
          </a:p>
          <a:p>
            <a:pPr marL="514350" lvl="0" indent="-514350">
              <a:spcBef>
                <a:spcPts val="1200"/>
              </a:spcBef>
              <a:buFont typeface="+mj-lt"/>
              <a:buAutoNum type="arabicPeriod" startAt="5"/>
            </a:pPr>
            <a:r>
              <a:rPr lang="en-US" sz="2800" dirty="0"/>
              <a:t>Jesus said that all the OT points to him. </a:t>
            </a:r>
          </a:p>
          <a:p>
            <a:pPr marL="514350" lvl="0" indent="-514350">
              <a:spcBef>
                <a:spcPts val="1200"/>
              </a:spcBef>
              <a:buFont typeface="+mj-lt"/>
              <a:buAutoNum type="arabicPeriod" startAt="5"/>
            </a:pPr>
            <a:r>
              <a:rPr lang="en-US" sz="2800" dirty="0"/>
              <a:t>Failing to declare “the whole counsel of God” can put us in danger before the Lord.  </a:t>
            </a:r>
          </a:p>
          <a:p>
            <a:pPr marL="514350" lvl="0" indent="-514350">
              <a:spcBef>
                <a:spcPts val="1200"/>
              </a:spcBef>
              <a:buFont typeface="+mj-lt"/>
              <a:buAutoNum type="arabicPeriod" startAt="5"/>
            </a:pPr>
            <a:r>
              <a:rPr lang="en-US" sz="2800" dirty="0">
                <a:solidFill>
                  <a:schemeClr val="accent6">
                    <a:lumMod val="75000"/>
                  </a:schemeClr>
                </a:solidFill>
              </a:rPr>
              <a:t>The NT authors stressed that God gave the OT for Christians.</a:t>
            </a:r>
          </a:p>
          <a:p>
            <a:pPr marL="514350" lvl="0" indent="-514350">
              <a:spcBef>
                <a:spcPts val="1200"/>
              </a:spcBef>
              <a:buFont typeface="+mj-lt"/>
              <a:buAutoNum type="arabicPeriod" startAt="5"/>
            </a:pPr>
            <a:r>
              <a:rPr lang="en-US" sz="2800" dirty="0"/>
              <a:t>Paul commands church leaders to preach the OT. </a:t>
            </a:r>
          </a:p>
        </p:txBody>
      </p:sp>
    </p:spTree>
    <p:extLst>
      <p:ext uri="{BB962C8B-B14F-4D97-AF65-F5344CB8AC3E}">
        <p14:creationId xmlns:p14="http://schemas.microsoft.com/office/powerpoint/2010/main" val="12517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grpId="0" nodeType="withEffect">
                                  <p:stCondLst>
                                    <p:cond delay="0"/>
                                  </p:stCondLst>
                                  <p:childTnLst>
                                    <p:set>
                                      <p:cBhvr rctx="PPT">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9" presetClass="emph" presetSubtype="0" grpId="0" nodeType="withEffect">
                                  <p:stCondLst>
                                    <p:cond delay="0"/>
                                  </p:stCondLst>
                                  <p:childTnLst>
                                    <p:set>
                                      <p:cBhvr rctx="PPT">
                                        <p:cTn id="12" dur="indefinite"/>
                                        <p:tgtEl>
                                          <p:spTgt spid="3">
                                            <p:txEl>
                                              <p:pRg st="2" end="2"/>
                                            </p:txEl>
                                          </p:spTgt>
                                        </p:tgtEl>
                                        <p:attrNameLst>
                                          <p:attrName>style.opacity</p:attrName>
                                        </p:attrNameLst>
                                      </p:cBhvr>
                                      <p:to>
                                        <p:strVal val="0.5"/>
                                      </p:to>
                                    </p:set>
                                    <p:animEffect filter="image" prLst="opacity: 0.5">
                                      <p:cBhvr rctx="IE">
                                        <p:cTn id="13" dur="indefinite"/>
                                        <p:tgtEl>
                                          <p:spTgt spid="3">
                                            <p:txEl>
                                              <p:pRg st="2" end="2"/>
                                            </p:txEl>
                                          </p:spTgt>
                                        </p:tgtEl>
                                      </p:cBhvr>
                                    </p:animEffect>
                                  </p:childTnLst>
                                </p:cTn>
                              </p:par>
                              <p:par>
                                <p:cTn id="14" presetID="9" presetClass="emph" presetSubtype="0" grpId="0" nodeType="withEffect">
                                  <p:stCondLst>
                                    <p:cond delay="0"/>
                                  </p:stCondLst>
                                  <p:childTnLst>
                                    <p:set>
                                      <p:cBhvr rctx="PPT">
                                        <p:cTn id="15" dur="indefinite"/>
                                        <p:tgtEl>
                                          <p:spTgt spid="3">
                                            <p:txEl>
                                              <p:pRg st="3" end="3"/>
                                            </p:txEl>
                                          </p:spTgt>
                                        </p:tgtEl>
                                        <p:attrNameLst>
                                          <p:attrName>style.opacity</p:attrName>
                                        </p:attrNameLst>
                                      </p:cBhvr>
                                      <p:to>
                                        <p:strVal val="0.5"/>
                                      </p:to>
                                    </p:set>
                                    <p:animEffect filter="image" prLst="opacity: 0.5">
                                      <p:cBhvr rctx="IE">
                                        <p:cTn id="16" dur="indefinite"/>
                                        <p:tgtEl>
                                          <p:spTgt spid="3">
                                            <p:txEl>
                                              <p:pRg st="3" end="3"/>
                                            </p:txEl>
                                          </p:spTgt>
                                        </p:tgtEl>
                                      </p:cBhvr>
                                    </p:animEffect>
                                  </p:childTnLst>
                                </p:cTn>
                              </p:par>
                              <p:par>
                                <p:cTn id="17" presetID="9" presetClass="emph" presetSubtype="0" grpId="0" nodeType="withEffect">
                                  <p:stCondLst>
                                    <p:cond delay="0"/>
                                  </p:stCondLst>
                                  <p:childTnLst>
                                    <p:set>
                                      <p:cBhvr rctx="PPT">
                                        <p:cTn id="18" dur="indefinite"/>
                                        <p:tgtEl>
                                          <p:spTgt spid="3">
                                            <p:txEl>
                                              <p:pRg st="5" end="5"/>
                                            </p:txEl>
                                          </p:spTgt>
                                        </p:tgtEl>
                                        <p:attrNameLst>
                                          <p:attrName>style.opacity</p:attrName>
                                        </p:attrNameLst>
                                      </p:cBhvr>
                                      <p:to>
                                        <p:strVal val="0.5"/>
                                      </p:to>
                                    </p:set>
                                    <p:animEffect filter="image" prLst="opacity: 0.5">
                                      <p:cBhvr rctx="IE">
                                        <p:cTn id="19" dur="indefinite"/>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noAutofit/>
          </a:bodyPr>
          <a:lstStyle/>
          <a:p>
            <a:r>
              <a:rPr lang="en-US" sz="3600" b="1" dirty="0" smtClean="0"/>
              <a:t>My Main Thesis</a:t>
            </a:r>
            <a:endParaRPr lang="en-US" sz="3600" b="1"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r>
              <a:rPr lang="en-US" b="0" dirty="0" smtClean="0"/>
              <a:t>The Old Testament is </a:t>
            </a:r>
            <a:r>
              <a:rPr lang="en-US" b="0" i="1" dirty="0" smtClean="0"/>
              <a:t>Christian </a:t>
            </a:r>
            <a:r>
              <a:rPr lang="en-US" b="0" dirty="0" smtClean="0"/>
              <a:t>Scripture.</a:t>
            </a:r>
          </a:p>
          <a:p>
            <a:r>
              <a:rPr lang="en-US" b="0" dirty="0" smtClean="0"/>
              <a:t>God originally gave the Old Testament to instruct </a:t>
            </a:r>
            <a:r>
              <a:rPr lang="en-US" b="0" i="1" dirty="0" smtClean="0"/>
              <a:t>Christians</a:t>
            </a:r>
            <a:r>
              <a:rPr lang="en-US" b="0" dirty="0" smtClean="0"/>
              <a:t>.</a:t>
            </a:r>
          </a:p>
          <a:p>
            <a:r>
              <a:rPr lang="en-US" b="0" dirty="0" smtClean="0"/>
              <a:t>The Old Testament authors had some sense that their words would be more meaningful for those living this side of the cross than for those living before it.</a:t>
            </a:r>
          </a:p>
          <a:p>
            <a:r>
              <a:rPr lang="en-US" b="0" dirty="0" smtClean="0"/>
              <a:t>Jesus is the one who enlivens us to read the Old Testament and to receive what is there and who guides us to know how to read it in a way that ultimately points to him.</a:t>
            </a:r>
            <a:endParaRPr lang="en-US" b="0" dirty="0"/>
          </a:p>
        </p:txBody>
      </p:sp>
    </p:spTree>
    <p:extLst>
      <p:ext uri="{BB962C8B-B14F-4D97-AF65-F5344CB8AC3E}">
        <p14:creationId xmlns:p14="http://schemas.microsoft.com/office/powerpoint/2010/main" val="106202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noAutofit/>
          </a:bodyPr>
          <a:lstStyle/>
          <a:p>
            <a:r>
              <a:rPr lang="en-US" sz="3200" b="1" dirty="0" smtClean="0"/>
              <a:t>1. New Testament Reflections on the Main Audience of Old Testament Instruction</a:t>
            </a:r>
            <a:endParaRPr lang="en-US" sz="3200" b="1" dirty="0"/>
          </a:p>
        </p:txBody>
      </p:sp>
      <p:sp>
        <p:nvSpPr>
          <p:cNvPr id="3" name="Content Placeholder 2"/>
          <p:cNvSpPr>
            <a:spLocks noGrp="1"/>
          </p:cNvSpPr>
          <p:nvPr>
            <p:ph idx="1"/>
          </p:nvPr>
        </p:nvSpPr>
        <p:spPr>
          <a:xfrm>
            <a:off x="457200" y="1600200"/>
            <a:ext cx="8229600" cy="5257800"/>
          </a:xfrm>
        </p:spPr>
        <p:txBody>
          <a:bodyPr>
            <a:normAutofit/>
          </a:bodyPr>
          <a:lstStyle/>
          <a:p>
            <a:r>
              <a:rPr lang="en-US" dirty="0" smtClean="0"/>
              <a:t>Paul believed God gave the Old Testament for </a:t>
            </a:r>
            <a:r>
              <a:rPr lang="en-US" i="1" dirty="0" smtClean="0"/>
              <a:t>new </a:t>
            </a:r>
            <a:r>
              <a:rPr lang="en-US" dirty="0" smtClean="0"/>
              <a:t>covenant believers.</a:t>
            </a:r>
          </a:p>
          <a:p>
            <a:pPr lvl="1"/>
            <a:r>
              <a:rPr lang="en-US" u="sng" dirty="0" smtClean="0"/>
              <a:t>Rom 4:23–24</a:t>
            </a:r>
            <a:r>
              <a:rPr lang="en-US" dirty="0" smtClean="0"/>
              <a:t>. </a:t>
            </a:r>
            <a:r>
              <a:rPr lang="en-US" dirty="0"/>
              <a:t>But the words “it was counted to him” were not written for his sake alone, but for ours also. </a:t>
            </a:r>
            <a:r>
              <a:rPr lang="en-US" dirty="0" smtClean="0"/>
              <a:t>(Cf. Gen 15:6)</a:t>
            </a:r>
          </a:p>
          <a:p>
            <a:pPr lvl="1"/>
            <a:r>
              <a:rPr lang="en-US" u="sng" dirty="0" smtClean="0"/>
              <a:t>Rom 15:4</a:t>
            </a:r>
            <a:r>
              <a:rPr lang="en-US" dirty="0"/>
              <a:t>. </a:t>
            </a:r>
            <a:r>
              <a:rPr lang="en-US" dirty="0" smtClean="0"/>
              <a:t>For </a:t>
            </a:r>
            <a:r>
              <a:rPr lang="en-US" dirty="0"/>
              <a:t>whatever was written in former days was written for our instruction, that through endurance and through the encouragement of the Scriptures we might have hope. </a:t>
            </a:r>
            <a:r>
              <a:rPr lang="en-US" dirty="0" smtClean="0"/>
              <a:t>(Cf. Ps 69:9)</a:t>
            </a:r>
          </a:p>
        </p:txBody>
      </p:sp>
    </p:spTree>
    <p:extLst>
      <p:ext uri="{BB962C8B-B14F-4D97-AF65-F5344CB8AC3E}">
        <p14:creationId xmlns:p14="http://schemas.microsoft.com/office/powerpoint/2010/main" val="94736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grpId="1" nodeType="clickEffect">
                                  <p:stCondLst>
                                    <p:cond delay="0"/>
                                  </p:stCondLst>
                                  <p:childTnLst>
                                    <p:set>
                                      <p:cBhvr rctx="PPT">
                                        <p:cTn id="12" dur="indefinite"/>
                                        <p:tgtEl>
                                          <p:spTgt spid="3">
                                            <p:txEl>
                                              <p:pRg st="1" end="1"/>
                                            </p:txEl>
                                          </p:spTgt>
                                        </p:tgtEl>
                                        <p:attrNameLst>
                                          <p:attrName>style.opacity</p:attrName>
                                        </p:attrNameLst>
                                      </p:cBhvr>
                                      <p:to>
                                        <p:strVal val="0.5"/>
                                      </p:to>
                                    </p:set>
                                    <p:animEffect filter="image" prLst="opacity: 0.5">
                                      <p:cBhvr rctx="IE">
                                        <p:cTn id="13" dur="indefinite"/>
                                        <p:tgtEl>
                                          <p:spTgt spid="3">
                                            <p:txEl>
                                              <p:pRg st="1" end="1"/>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lnSpcReduction="10000"/>
          </a:bodyPr>
          <a:lstStyle/>
          <a:p>
            <a:pPr lvl="1"/>
            <a:r>
              <a:rPr lang="en-US" u="sng" dirty="0"/>
              <a:t>1 </a:t>
            </a:r>
            <a:r>
              <a:rPr lang="en-US" u="sng" dirty="0" err="1"/>
              <a:t>Cor</a:t>
            </a:r>
            <a:r>
              <a:rPr lang="en-US" u="sng" dirty="0"/>
              <a:t> 10:11</a:t>
            </a:r>
            <a:r>
              <a:rPr lang="en-US" dirty="0" smtClean="0"/>
              <a:t>.</a:t>
            </a:r>
            <a:r>
              <a:rPr lang="en-US" dirty="0"/>
              <a:t> Now these things happened to them as an example, but they were written down for our instruction, on whom the end of the ages has come. </a:t>
            </a:r>
          </a:p>
          <a:p>
            <a:pPr lvl="1"/>
            <a:r>
              <a:rPr lang="en-US" u="sng" dirty="0" smtClean="0"/>
              <a:t>2 Tim 3:15–17, 4:2</a:t>
            </a:r>
            <a:r>
              <a:rPr lang="en-US" dirty="0" smtClean="0"/>
              <a:t>. From </a:t>
            </a:r>
            <a:r>
              <a:rPr lang="en-US" dirty="0"/>
              <a:t>childhood you have been acquainted with the sacred writings, which are able to make you wise for salvation through faith in Christ Jesus. </a:t>
            </a:r>
            <a:r>
              <a:rPr lang="en-US" baseline="30000" dirty="0" smtClean="0"/>
              <a:t>16</a:t>
            </a:r>
            <a:r>
              <a:rPr lang="en-US" dirty="0" smtClean="0"/>
              <a:t> </a:t>
            </a:r>
            <a:r>
              <a:rPr lang="en-US" dirty="0"/>
              <a:t>All Scripture is breathed out by God and profitable for teaching, for reproof, for correction, and for training in righteousness, </a:t>
            </a:r>
            <a:r>
              <a:rPr lang="en-US" baseline="30000" dirty="0" smtClean="0"/>
              <a:t>17</a:t>
            </a:r>
            <a:r>
              <a:rPr lang="en-US" dirty="0" smtClean="0"/>
              <a:t> </a:t>
            </a:r>
            <a:r>
              <a:rPr lang="en-US" dirty="0"/>
              <a:t>that the man of God may be complete, equipped for every good </a:t>
            </a:r>
            <a:r>
              <a:rPr lang="en-US" dirty="0" smtClean="0"/>
              <a:t>work</a:t>
            </a:r>
            <a:r>
              <a:rPr lang="mr-IN" dirty="0" smtClean="0"/>
              <a:t>…</a:t>
            </a:r>
            <a:r>
              <a:rPr lang="en-US" dirty="0" smtClean="0"/>
              <a:t>. </a:t>
            </a:r>
            <a:r>
              <a:rPr lang="en-US" baseline="30000" dirty="0" smtClean="0"/>
              <a:t>4:2 </a:t>
            </a:r>
            <a:r>
              <a:rPr lang="en-US" dirty="0"/>
              <a:t>P</a:t>
            </a:r>
            <a:r>
              <a:rPr lang="en-US" dirty="0" smtClean="0"/>
              <a:t>reach </a:t>
            </a:r>
            <a:r>
              <a:rPr lang="en-US" dirty="0"/>
              <a:t>the word; be ready in season and out of season; reprove, rebuke, and exhort, with complete patience and teaching</a:t>
            </a:r>
            <a:r>
              <a:rPr lang="en-US" dirty="0" smtClean="0"/>
              <a:t>. </a:t>
            </a:r>
          </a:p>
        </p:txBody>
      </p:sp>
    </p:spTree>
    <p:extLst>
      <p:ext uri="{BB962C8B-B14F-4D97-AF65-F5344CB8AC3E}">
        <p14:creationId xmlns:p14="http://schemas.microsoft.com/office/powerpoint/2010/main" val="93937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r>
              <a:rPr lang="en-US" dirty="0" smtClean="0"/>
              <a:t>New Testament authors used the OT as the basis for Christian exhortation.</a:t>
            </a:r>
          </a:p>
          <a:p>
            <a:pPr lvl="1"/>
            <a:r>
              <a:rPr lang="en-US" u="sng" dirty="0" err="1" smtClean="0"/>
              <a:t>Eph</a:t>
            </a:r>
            <a:r>
              <a:rPr lang="en-US" u="sng" dirty="0" smtClean="0"/>
              <a:t> 6:2–3</a:t>
            </a:r>
            <a:r>
              <a:rPr lang="en-US" dirty="0" smtClean="0"/>
              <a:t>. “Honor </a:t>
            </a:r>
            <a:r>
              <a:rPr lang="en-US" dirty="0"/>
              <a:t>your father and </a:t>
            </a:r>
            <a:r>
              <a:rPr lang="en-US" dirty="0" smtClean="0"/>
              <a:t>mother” </a:t>
            </a:r>
            <a:r>
              <a:rPr lang="en-US" dirty="0"/>
              <a:t>(this is the first commandment with a promise), that it may go well with you and that you may live long in the </a:t>
            </a:r>
            <a:r>
              <a:rPr lang="en-US" dirty="0" smtClean="0"/>
              <a:t>land. (Cf. </a:t>
            </a:r>
            <a:r>
              <a:rPr lang="en-US" dirty="0" err="1" smtClean="0"/>
              <a:t>Exod</a:t>
            </a:r>
            <a:r>
              <a:rPr lang="en-US" dirty="0" smtClean="0"/>
              <a:t> 20:12)</a:t>
            </a:r>
          </a:p>
          <a:p>
            <a:pPr lvl="1"/>
            <a:r>
              <a:rPr lang="en-US" u="sng" dirty="0" smtClean="0"/>
              <a:t>1 Tim 5:17–18</a:t>
            </a:r>
            <a:r>
              <a:rPr lang="en-US" dirty="0" smtClean="0"/>
              <a:t>. Let </a:t>
            </a:r>
            <a:r>
              <a:rPr lang="en-US" dirty="0"/>
              <a:t>the elders who rule well be considered worthy of double honor, especially those who labor in preaching and teaching. For the Scripture says, </a:t>
            </a:r>
            <a:r>
              <a:rPr lang="en-US" dirty="0" smtClean="0"/>
              <a:t>“You </a:t>
            </a:r>
            <a:r>
              <a:rPr lang="en-US" dirty="0"/>
              <a:t>shall not muzzle an ox when it treads out the </a:t>
            </a:r>
            <a:r>
              <a:rPr lang="en-US" dirty="0" smtClean="0"/>
              <a:t>grain.” (Cf. </a:t>
            </a:r>
            <a:r>
              <a:rPr lang="en-US" dirty="0" err="1"/>
              <a:t>D</a:t>
            </a:r>
            <a:r>
              <a:rPr lang="en-US" dirty="0" err="1" smtClean="0"/>
              <a:t>eut</a:t>
            </a:r>
            <a:r>
              <a:rPr lang="en-US" dirty="0" smtClean="0"/>
              <a:t> 25:4)</a:t>
            </a:r>
          </a:p>
        </p:txBody>
      </p:sp>
    </p:spTree>
    <p:extLst>
      <p:ext uri="{BB962C8B-B14F-4D97-AF65-F5344CB8AC3E}">
        <p14:creationId xmlns:p14="http://schemas.microsoft.com/office/powerpoint/2010/main" val="1155300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lvl="1"/>
            <a:r>
              <a:rPr lang="en-US" u="sng" dirty="0" smtClean="0"/>
              <a:t>1 Pet 1:15–16</a:t>
            </a:r>
            <a:r>
              <a:rPr lang="en-US" dirty="0" smtClean="0"/>
              <a:t>. Be </a:t>
            </a:r>
            <a:r>
              <a:rPr lang="en-US" dirty="0"/>
              <a:t>holy in all your conduct, since it is written, </a:t>
            </a:r>
            <a:r>
              <a:rPr lang="en-US" dirty="0" smtClean="0"/>
              <a:t>“You </a:t>
            </a:r>
            <a:r>
              <a:rPr lang="en-US" dirty="0"/>
              <a:t>shall be holy, for I am </a:t>
            </a:r>
            <a:r>
              <a:rPr lang="en-US" dirty="0" smtClean="0"/>
              <a:t>holy.” (Cf. Lev 11:44–45)</a:t>
            </a:r>
          </a:p>
        </p:txBody>
      </p:sp>
    </p:spTree>
    <p:extLst>
      <p:ext uri="{BB962C8B-B14F-4D97-AF65-F5344CB8AC3E}">
        <p14:creationId xmlns:p14="http://schemas.microsoft.com/office/powerpoint/2010/main" val="2051744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lnSpcReduction="10000"/>
          </a:bodyPr>
          <a:lstStyle/>
          <a:p>
            <a:r>
              <a:rPr lang="en-US" dirty="0" smtClean="0"/>
              <a:t>Peter stressed that the Old Testament authors themselves knew that they were writing for us.</a:t>
            </a:r>
          </a:p>
          <a:p>
            <a:pPr lvl="1"/>
            <a:r>
              <a:rPr lang="en-US" u="sng" dirty="0" smtClean="0"/>
              <a:t>1 Pet 1:10–12</a:t>
            </a:r>
            <a:r>
              <a:rPr lang="en-US" dirty="0" smtClean="0"/>
              <a:t>. </a:t>
            </a:r>
            <a:r>
              <a:rPr lang="en-US" dirty="0"/>
              <a:t>Concerning this salvation, the prophets who prophesied about the grace that was to be yours searched and inquired carefully, inquiring what person or time the Spirit of Christ in them was indicating when he predicted the sufferings of Christ and the subsequent glories. </a:t>
            </a:r>
            <a:r>
              <a:rPr lang="en-US" i="1" dirty="0"/>
              <a:t>It was revealed to them that they were serving not themselves but you</a:t>
            </a:r>
            <a:r>
              <a:rPr lang="en-US" dirty="0"/>
              <a:t>, in the things that have now been announced to you through those who preached the good news to you by the Holy Spirit sent from heaven, things into which angels long to look. </a:t>
            </a:r>
            <a:endParaRPr lang="en-US" dirty="0" smtClean="0"/>
          </a:p>
        </p:txBody>
      </p:sp>
    </p:spTree>
    <p:extLst>
      <p:ext uri="{BB962C8B-B14F-4D97-AF65-F5344CB8AC3E}">
        <p14:creationId xmlns:p14="http://schemas.microsoft.com/office/powerpoint/2010/main" val="9949128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noAutofit/>
          </a:bodyPr>
          <a:lstStyle/>
          <a:p>
            <a:r>
              <a:rPr lang="en-US" sz="3200" b="1" dirty="0"/>
              <a:t>2</a:t>
            </a:r>
            <a:r>
              <a:rPr lang="en-US" sz="3200" b="1" dirty="0" smtClean="0"/>
              <a:t>. Old Testament Reflections on the Main Audience of Old Testament Instruction</a:t>
            </a:r>
            <a:endParaRPr lang="en-US" sz="3200" b="1"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US" dirty="0" smtClean="0"/>
              <a:t>Moses</a:t>
            </a:r>
          </a:p>
          <a:p>
            <a:pPr lvl="1"/>
            <a:r>
              <a:rPr lang="en-US" u="sng" dirty="0" err="1" smtClean="0"/>
              <a:t>Deut</a:t>
            </a:r>
            <a:r>
              <a:rPr lang="en-US" u="sng" dirty="0" smtClean="0"/>
              <a:t> 29:2, 4</a:t>
            </a:r>
            <a:r>
              <a:rPr lang="en-US" dirty="0" smtClean="0"/>
              <a:t>[H1, 3]. You </a:t>
            </a:r>
            <a:r>
              <a:rPr lang="en-US" dirty="0"/>
              <a:t>have seen all that the LORD did before your eyes in the land of Egypt…. </a:t>
            </a:r>
            <a:r>
              <a:rPr lang="en-US" baseline="30000" dirty="0" smtClean="0"/>
              <a:t>4</a:t>
            </a:r>
            <a:r>
              <a:rPr lang="en-US" dirty="0" smtClean="0"/>
              <a:t> But </a:t>
            </a:r>
            <a:r>
              <a:rPr lang="en-US" dirty="0"/>
              <a:t>to this day the LORD has not given you a heart to understand or eyes to see or ears to </a:t>
            </a:r>
            <a:r>
              <a:rPr lang="en-US" dirty="0" smtClean="0"/>
              <a:t>hear.</a:t>
            </a:r>
          </a:p>
          <a:p>
            <a:pPr lvl="1"/>
            <a:r>
              <a:rPr lang="en-US" u="sng" dirty="0" err="1" smtClean="0"/>
              <a:t>Deut</a:t>
            </a:r>
            <a:r>
              <a:rPr lang="en-US" u="sng" dirty="0" smtClean="0"/>
              <a:t> 30:6, 8</a:t>
            </a:r>
            <a:r>
              <a:rPr lang="en-US" dirty="0" smtClean="0"/>
              <a:t>. The </a:t>
            </a:r>
            <a:r>
              <a:rPr lang="en-US" dirty="0"/>
              <a:t>LORD your God will circumcise your heart ... so that you will love the LORD your God with </a:t>
            </a:r>
            <a:r>
              <a:rPr lang="en-US" dirty="0" smtClean="0"/>
              <a:t>all</a:t>
            </a:r>
            <a:r>
              <a:rPr lang="mr-IN" dirty="0" smtClean="0"/>
              <a:t>…</a:t>
            </a:r>
            <a:r>
              <a:rPr lang="en-US" dirty="0" smtClean="0"/>
              <a:t>. </a:t>
            </a:r>
            <a:r>
              <a:rPr lang="en-US" baseline="30000" dirty="0" smtClean="0"/>
              <a:t>8</a:t>
            </a:r>
            <a:r>
              <a:rPr lang="en-US" dirty="0" smtClean="0"/>
              <a:t> And </a:t>
            </a:r>
            <a:r>
              <a:rPr lang="en-US" dirty="0"/>
              <a:t>you will turn and you will hear the voice of the LORD and do all his commandments that I am commanding you </a:t>
            </a:r>
            <a:r>
              <a:rPr lang="en-US" dirty="0" smtClean="0"/>
              <a:t>today</a:t>
            </a:r>
            <a:r>
              <a:rPr lang="en-US" dirty="0"/>
              <a:t>.</a:t>
            </a:r>
            <a:endParaRPr lang="en-US" dirty="0" smtClean="0"/>
          </a:p>
        </p:txBody>
      </p:sp>
    </p:spTree>
    <p:extLst>
      <p:ext uri="{BB962C8B-B14F-4D97-AF65-F5344CB8AC3E}">
        <p14:creationId xmlns:p14="http://schemas.microsoft.com/office/powerpoint/2010/main" val="77093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grpId="1" nodeType="clickEffect">
                                  <p:stCondLst>
                                    <p:cond delay="0"/>
                                  </p:stCondLst>
                                  <p:childTnLst>
                                    <p:set>
                                      <p:cBhvr rctx="PPT">
                                        <p:cTn id="14" dur="indefinite"/>
                                        <p:tgtEl>
                                          <p:spTgt spid="3">
                                            <p:txEl>
                                              <p:pRg st="1" end="1"/>
                                            </p:txEl>
                                          </p:spTgt>
                                        </p:tgtEl>
                                        <p:attrNameLst>
                                          <p:attrName>style.opacity</p:attrName>
                                        </p:attrNameLst>
                                      </p:cBhvr>
                                      <p:to>
                                        <p:strVal val="0.5"/>
                                      </p:to>
                                    </p:set>
                                    <p:animEffect filter="image" prLst="opacity: 0.5">
                                      <p:cBhvr rctx="IE">
                                        <p:cTn id="15" dur="indefinite"/>
                                        <p:tgtEl>
                                          <p:spTgt spid="3">
                                            <p:txEl>
                                              <p:pRg st="1" end="1"/>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92500"/>
          </a:bodyPr>
          <a:lstStyle/>
          <a:p>
            <a:r>
              <a:rPr lang="en-US" dirty="0" smtClean="0"/>
              <a:t>Isaiah</a:t>
            </a:r>
          </a:p>
          <a:p>
            <a:pPr lvl="1"/>
            <a:r>
              <a:rPr lang="en-US" u="sng" dirty="0" smtClean="0"/>
              <a:t>Isa 29:9–11</a:t>
            </a:r>
            <a:r>
              <a:rPr lang="en-US" dirty="0" smtClean="0"/>
              <a:t>. </a:t>
            </a:r>
            <a:r>
              <a:rPr lang="en-US" dirty="0"/>
              <a:t>Astonish yourselves and be astonished; blind yourselves and be blind! ... </a:t>
            </a:r>
            <a:r>
              <a:rPr lang="en-US" baseline="30000" dirty="0" smtClean="0"/>
              <a:t>10</a:t>
            </a:r>
            <a:r>
              <a:rPr lang="en-US" dirty="0" smtClean="0"/>
              <a:t> For </a:t>
            </a:r>
            <a:r>
              <a:rPr lang="en-US" dirty="0"/>
              <a:t>the LORD has poured out upon you a spirit of deep sleep, and has closed your eyes (the prophets), and covered your heads (the seers). </a:t>
            </a:r>
            <a:r>
              <a:rPr lang="en-US" baseline="30000" dirty="0" smtClean="0"/>
              <a:t>11</a:t>
            </a:r>
            <a:r>
              <a:rPr lang="en-US" dirty="0" smtClean="0"/>
              <a:t> And </a:t>
            </a:r>
            <a:r>
              <a:rPr lang="en-US" dirty="0"/>
              <a:t>the vision of all this has become to you like the words of a book that is sealed. When men give it to one who </a:t>
            </a:r>
            <a:r>
              <a:rPr lang="en-US" dirty="0" smtClean="0"/>
              <a:t>can </a:t>
            </a:r>
            <a:r>
              <a:rPr lang="en-US" dirty="0"/>
              <a:t>read, saying, “Read this,” he says, “I cannot, for it is sealed.” </a:t>
            </a:r>
            <a:endParaRPr lang="en-US" dirty="0" smtClean="0"/>
          </a:p>
          <a:p>
            <a:pPr lvl="1"/>
            <a:r>
              <a:rPr lang="en-US" u="sng" dirty="0" smtClean="0"/>
              <a:t>Rom 11:7–8</a:t>
            </a:r>
            <a:r>
              <a:rPr lang="en-US" dirty="0" smtClean="0"/>
              <a:t>. </a:t>
            </a:r>
            <a:r>
              <a:rPr lang="en-US" dirty="0"/>
              <a:t>Israel failed to obtain what it was seeking. The elect obtained it, but the rest were hardened, </a:t>
            </a:r>
            <a:r>
              <a:rPr lang="en-US" baseline="30000" dirty="0" smtClean="0"/>
              <a:t>8</a:t>
            </a:r>
            <a:r>
              <a:rPr lang="en-US" dirty="0" smtClean="0"/>
              <a:t> as </a:t>
            </a:r>
            <a:r>
              <a:rPr lang="en-US" dirty="0"/>
              <a:t>it is written, </a:t>
            </a:r>
            <a:r>
              <a:rPr lang="en-US" dirty="0" smtClean="0"/>
              <a:t>“God </a:t>
            </a:r>
            <a:r>
              <a:rPr lang="en-US" dirty="0"/>
              <a:t>gave them a spirit of stupor, eyes that would not see and ears that would not hear, down to this very day</a:t>
            </a:r>
            <a:r>
              <a:rPr lang="en-US" dirty="0" smtClean="0"/>
              <a:t>.” </a:t>
            </a:r>
          </a:p>
        </p:txBody>
      </p:sp>
    </p:spTree>
    <p:extLst>
      <p:ext uri="{BB962C8B-B14F-4D97-AF65-F5344CB8AC3E}">
        <p14:creationId xmlns:p14="http://schemas.microsoft.com/office/powerpoint/2010/main" val="191606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3">
                                            <p:txEl>
                                              <p:pRg st="1" end="1"/>
                                            </p:txEl>
                                          </p:spTgt>
                                        </p:tgtEl>
                                        <p:attrNameLst>
                                          <p:attrName>style.opacity</p:attrName>
                                        </p:attrNameLst>
                                      </p:cBhvr>
                                      <p:to>
                                        <p:strVal val="0.5"/>
                                      </p:to>
                                    </p:set>
                                    <p:animEffect filter="image" prLst="opacity: 0.5">
                                      <p:cBhvr rctx="IE">
                                        <p:cTn id="11" dur="indefinite"/>
                                        <p:tgtEl>
                                          <p:spTgt spid="3">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pPr lvl="1"/>
            <a:r>
              <a:rPr lang="en-US" u="sng" dirty="0" smtClean="0"/>
              <a:t>Isa 29:18</a:t>
            </a:r>
            <a:r>
              <a:rPr lang="en-US" dirty="0" smtClean="0"/>
              <a:t>. In that day the deaf shall hear the words of a book, and out of their gloom and darkness the eyes of the blind shall see. (Cf. Isa 42:6–7).</a:t>
            </a:r>
          </a:p>
          <a:p>
            <a:pPr lvl="1"/>
            <a:r>
              <a:rPr lang="en-US" u="sng" dirty="0" smtClean="0"/>
              <a:t>Isa 30:8</a:t>
            </a:r>
            <a:r>
              <a:rPr lang="en-US" dirty="0" smtClean="0"/>
              <a:t>. </a:t>
            </a:r>
            <a:r>
              <a:rPr lang="en-US" dirty="0"/>
              <a:t>And now, go, write it before them on a tablet and inscribe it in a book, that it may be for the time to come as a witness </a:t>
            </a:r>
            <a:r>
              <a:rPr lang="en-US" dirty="0" smtClean="0"/>
              <a:t>forever.</a:t>
            </a:r>
          </a:p>
        </p:txBody>
      </p:sp>
    </p:spTree>
    <p:extLst>
      <p:ext uri="{BB962C8B-B14F-4D97-AF65-F5344CB8AC3E}">
        <p14:creationId xmlns:p14="http://schemas.microsoft.com/office/powerpoint/2010/main" val="91127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92500"/>
          </a:bodyPr>
          <a:lstStyle/>
          <a:p>
            <a:r>
              <a:rPr lang="en-US" dirty="0" smtClean="0"/>
              <a:t>Jeremiah</a:t>
            </a:r>
          </a:p>
          <a:p>
            <a:pPr lvl="1"/>
            <a:r>
              <a:rPr lang="en-US" u="sng" dirty="0" err="1" smtClean="0"/>
              <a:t>Jer</a:t>
            </a:r>
            <a:r>
              <a:rPr lang="en-US" u="sng" dirty="0" smtClean="0"/>
              <a:t> 30:2–3</a:t>
            </a:r>
            <a:r>
              <a:rPr lang="en-US" dirty="0" smtClean="0"/>
              <a:t>. Thus </a:t>
            </a:r>
            <a:r>
              <a:rPr lang="en-US" dirty="0"/>
              <a:t>says the LORD, the God of Israel: Write in a book all the words that I have spoken to you. </a:t>
            </a:r>
            <a:r>
              <a:rPr lang="en-US" baseline="30000" dirty="0" smtClean="0"/>
              <a:t>3</a:t>
            </a:r>
            <a:r>
              <a:rPr lang="en-US" dirty="0" smtClean="0"/>
              <a:t> </a:t>
            </a:r>
            <a:r>
              <a:rPr lang="en-US" i="1" dirty="0" smtClean="0"/>
              <a:t>For </a:t>
            </a:r>
            <a:r>
              <a:rPr lang="en-US" dirty="0"/>
              <a:t>behold, days are coming, declares the LORD, when I will restore the fortunes of my people, Israel and Judah, says the LORD, and I will bring them back to the land that I gave to their fathers, and they shall take possession of </a:t>
            </a:r>
            <a:r>
              <a:rPr lang="en-US" dirty="0" smtClean="0"/>
              <a:t>it.</a:t>
            </a:r>
          </a:p>
          <a:p>
            <a:pPr lvl="1"/>
            <a:r>
              <a:rPr lang="en-US" u="sng" dirty="0" err="1" smtClean="0"/>
              <a:t>Jer</a:t>
            </a:r>
            <a:r>
              <a:rPr lang="en-US" u="sng" dirty="0" smtClean="0"/>
              <a:t> 30:24–31:1</a:t>
            </a:r>
            <a:r>
              <a:rPr lang="en-US" dirty="0" smtClean="0"/>
              <a:t>. </a:t>
            </a:r>
            <a:r>
              <a:rPr lang="en-US" dirty="0"/>
              <a:t>The fierce anger of the LORD will not turn back until he has executed and accomplished the intentions of his mind. </a:t>
            </a:r>
            <a:r>
              <a:rPr lang="en-US" i="1" dirty="0"/>
              <a:t>In the latter days you will understand this. </a:t>
            </a:r>
            <a:r>
              <a:rPr lang="en-US" baseline="30000" dirty="0" smtClean="0"/>
              <a:t>31:1 </a:t>
            </a:r>
            <a:r>
              <a:rPr lang="en-US" dirty="0" smtClean="0"/>
              <a:t>At </a:t>
            </a:r>
            <a:r>
              <a:rPr lang="en-US" dirty="0"/>
              <a:t>that time, declares the LORD, I will be the God of all the clans of Israel, and they shall be my </a:t>
            </a:r>
            <a:r>
              <a:rPr lang="en-US" dirty="0" smtClean="0"/>
              <a:t>people.</a:t>
            </a:r>
          </a:p>
        </p:txBody>
      </p:sp>
    </p:spTree>
    <p:extLst>
      <p:ext uri="{BB962C8B-B14F-4D97-AF65-F5344CB8AC3E}">
        <p14:creationId xmlns:p14="http://schemas.microsoft.com/office/powerpoint/2010/main" val="61194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3">
                                            <p:txEl>
                                              <p:pRg st="1" end="1"/>
                                            </p:txEl>
                                          </p:spTgt>
                                        </p:tgtEl>
                                        <p:attrNameLst>
                                          <p:attrName>style.opacity</p:attrName>
                                        </p:attrNameLst>
                                      </p:cBhvr>
                                      <p:to>
                                        <p:strVal val="0.5"/>
                                      </p:to>
                                    </p:set>
                                    <p:animEffect filter="image" prLst="opacity: 0.5">
                                      <p:cBhvr rctx="IE">
                                        <p:cTn id="11" dur="indefinite"/>
                                        <p:tgtEl>
                                          <p:spTgt spid="3">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92500" lnSpcReduction="10000"/>
          </a:bodyPr>
          <a:lstStyle/>
          <a:p>
            <a:r>
              <a:rPr lang="en-US" dirty="0" smtClean="0"/>
              <a:t>Daniel</a:t>
            </a:r>
          </a:p>
          <a:p>
            <a:pPr lvl="1"/>
            <a:r>
              <a:rPr lang="en-US" sz="3000" u="sng" dirty="0" smtClean="0"/>
              <a:t>Dan 12:2–4, 6–10, 13</a:t>
            </a:r>
            <a:r>
              <a:rPr lang="en-US" sz="3000" dirty="0" smtClean="0"/>
              <a:t>. </a:t>
            </a:r>
            <a:r>
              <a:rPr lang="en-US" sz="3000" dirty="0"/>
              <a:t>And many of those who sleep in the dust of the earth shall awake, some to everlasting life, and some to shame and everlasting contempt. </a:t>
            </a:r>
            <a:r>
              <a:rPr lang="en-US" sz="3000" baseline="30000" dirty="0" smtClean="0"/>
              <a:t>3</a:t>
            </a:r>
            <a:r>
              <a:rPr lang="en-US" sz="3000" dirty="0" smtClean="0"/>
              <a:t> And </a:t>
            </a:r>
            <a:r>
              <a:rPr lang="en-US" sz="3000" dirty="0"/>
              <a:t>those who are wise shall shine like the brightness of the sky above; and those who turn many to righteousness, like the stars forever and ever. </a:t>
            </a:r>
            <a:r>
              <a:rPr lang="en-US" sz="3000" baseline="30000" dirty="0" smtClean="0"/>
              <a:t>4</a:t>
            </a:r>
            <a:r>
              <a:rPr lang="en-US" sz="3000" dirty="0" smtClean="0"/>
              <a:t> But </a:t>
            </a:r>
            <a:r>
              <a:rPr lang="en-US" sz="3000" dirty="0"/>
              <a:t>you, Daniel, </a:t>
            </a:r>
            <a:r>
              <a:rPr lang="en-US" sz="3000" b="1" dirty="0"/>
              <a:t>shut up the words and seal the book, until the time of the end.</a:t>
            </a:r>
            <a:r>
              <a:rPr lang="en-US" sz="3000" dirty="0"/>
              <a:t> Many shall run to and fro, and knowledge shall increase</a:t>
            </a:r>
            <a:r>
              <a:rPr lang="en-US" sz="3000" dirty="0" smtClean="0"/>
              <a:t>.”... </a:t>
            </a:r>
            <a:r>
              <a:rPr lang="en-US" sz="3000" baseline="30000" dirty="0" smtClean="0"/>
              <a:t>6</a:t>
            </a:r>
            <a:r>
              <a:rPr lang="en-US" sz="3000" dirty="0" smtClean="0"/>
              <a:t> And </a:t>
            </a:r>
            <a:r>
              <a:rPr lang="en-US" sz="3000" dirty="0"/>
              <a:t>someone said …, “How long shall it be till the end of </a:t>
            </a:r>
            <a:r>
              <a:rPr lang="en-US" sz="3000" dirty="0" smtClean="0"/>
              <a:t>these </a:t>
            </a:r>
            <a:r>
              <a:rPr lang="en-US" sz="3000" dirty="0"/>
              <a:t>wonders?” </a:t>
            </a:r>
            <a:r>
              <a:rPr lang="en-US" sz="3000" baseline="30000" dirty="0" smtClean="0"/>
              <a:t>7</a:t>
            </a:r>
            <a:r>
              <a:rPr lang="en-US" sz="3000" dirty="0" smtClean="0"/>
              <a:t> And </a:t>
            </a:r>
            <a:r>
              <a:rPr lang="en-US" sz="3000" dirty="0"/>
              <a:t>I heard the man … [say] that it would be for a time, times, and a half a time, and that when the shattering </a:t>
            </a:r>
            <a:r>
              <a:rPr lang="en-US" sz="3000" dirty="0" smtClean="0"/>
              <a:t>of</a:t>
            </a:r>
          </a:p>
        </p:txBody>
      </p:sp>
    </p:spTree>
    <p:extLst>
      <p:ext uri="{BB962C8B-B14F-4D97-AF65-F5344CB8AC3E}">
        <p14:creationId xmlns:p14="http://schemas.microsoft.com/office/powerpoint/2010/main" val="509065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pPr marL="920750" lvl="1" indent="0">
              <a:buNone/>
            </a:pPr>
            <a:r>
              <a:rPr lang="en-US" dirty="0"/>
              <a:t>the </a:t>
            </a:r>
            <a:r>
              <a:rPr lang="en-US" dirty="0" smtClean="0"/>
              <a:t>power </a:t>
            </a:r>
            <a:r>
              <a:rPr lang="en-US" dirty="0"/>
              <a:t>of the holy people comes to an end </a:t>
            </a:r>
            <a:r>
              <a:rPr lang="en-US" dirty="0" smtClean="0"/>
              <a:t>all these things </a:t>
            </a:r>
            <a:r>
              <a:rPr lang="en-US" dirty="0"/>
              <a:t>would be finished</a:t>
            </a:r>
            <a:r>
              <a:rPr lang="en-US" dirty="0" smtClean="0"/>
              <a:t>. </a:t>
            </a:r>
            <a:r>
              <a:rPr lang="en-US" baseline="30000" dirty="0" smtClean="0"/>
              <a:t>8</a:t>
            </a:r>
            <a:r>
              <a:rPr lang="en-US" dirty="0" smtClean="0"/>
              <a:t> </a:t>
            </a:r>
            <a:r>
              <a:rPr lang="en-US" b="1" dirty="0"/>
              <a:t>I heard, but I did not understand. </a:t>
            </a:r>
            <a:r>
              <a:rPr lang="en-US" dirty="0"/>
              <a:t>Then I said, “O my lord, </a:t>
            </a:r>
            <a:r>
              <a:rPr lang="en-US" dirty="0" smtClean="0"/>
              <a:t>what shall </a:t>
            </a:r>
            <a:r>
              <a:rPr lang="en-US" dirty="0"/>
              <a:t>be the outcome of these things?” </a:t>
            </a:r>
            <a:r>
              <a:rPr lang="en-US" baseline="30000" dirty="0" smtClean="0"/>
              <a:t>9</a:t>
            </a:r>
            <a:r>
              <a:rPr lang="en-US" dirty="0" smtClean="0"/>
              <a:t> He </a:t>
            </a:r>
            <a:r>
              <a:rPr lang="en-US" dirty="0"/>
              <a:t>said, “Go your way, Daniel, for the words are shut up and sealed until the time of the end. </a:t>
            </a:r>
            <a:r>
              <a:rPr lang="en-US" baseline="30000" dirty="0" smtClean="0"/>
              <a:t>10</a:t>
            </a:r>
            <a:r>
              <a:rPr lang="en-US" dirty="0" smtClean="0"/>
              <a:t> Many </a:t>
            </a:r>
            <a:r>
              <a:rPr lang="en-US" dirty="0"/>
              <a:t>shall purify themselves and make themselves white and be refined, but the wicked shall act wickedly. And none of the wicked shall understand, but </a:t>
            </a:r>
            <a:r>
              <a:rPr lang="en-US" b="1" dirty="0"/>
              <a:t>those who are wise shall understand</a:t>
            </a:r>
            <a:r>
              <a:rPr lang="en-US" dirty="0"/>
              <a:t>…. But go your way till the end. And you shall rest and shall stand in your allotted place at the end of the days. </a:t>
            </a:r>
            <a:endParaRPr lang="en-US" dirty="0" smtClean="0"/>
          </a:p>
        </p:txBody>
      </p:sp>
    </p:spTree>
    <p:extLst>
      <p:ext uri="{BB962C8B-B14F-4D97-AF65-F5344CB8AC3E}">
        <p14:creationId xmlns:p14="http://schemas.microsoft.com/office/powerpoint/2010/main" val="1273827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r>
              <a:rPr lang="en-US" dirty="0" smtClean="0"/>
              <a:t>Synthesis: “they were serving not</a:t>
            </a:r>
            <a:br>
              <a:rPr lang="en-US" dirty="0" smtClean="0"/>
            </a:br>
            <a:r>
              <a:rPr lang="en-US" dirty="0" smtClean="0"/>
              <a:t>themselves” (1 Pet 1:12)</a:t>
            </a:r>
          </a:p>
          <a:p>
            <a:pPr marL="971550" lvl="1" indent="-514350">
              <a:buFont typeface="+mj-lt"/>
              <a:buAutoNum type="arabicPeriod"/>
            </a:pPr>
            <a:r>
              <a:rPr lang="en-US" b="1" dirty="0" smtClean="0"/>
              <a:t>Yahweh’s prophets did not fully grasp the meaning of all their predictions and declarations, but a remnant of faithful would understand in the latter days. </a:t>
            </a:r>
          </a:p>
          <a:p>
            <a:pPr lvl="2"/>
            <a:r>
              <a:rPr lang="en-US" u="sng" dirty="0" smtClean="0"/>
              <a:t>Dan 12:8, 10</a:t>
            </a:r>
            <a:r>
              <a:rPr lang="en-US" dirty="0" smtClean="0"/>
              <a:t>. I heard, but I did not understand</a:t>
            </a:r>
            <a:r>
              <a:rPr lang="mr-IN" dirty="0" smtClean="0"/>
              <a:t>…</a:t>
            </a:r>
            <a:r>
              <a:rPr lang="en-US" dirty="0" smtClean="0"/>
              <a:t>. He said, “Go your way, Daniel, for the words are shut up and sealed until the time of the end</a:t>
            </a:r>
            <a:r>
              <a:rPr lang="mr-IN" dirty="0" smtClean="0"/>
              <a:t>…</a:t>
            </a:r>
            <a:r>
              <a:rPr lang="en-US" dirty="0" smtClean="0"/>
              <a:t>. And none of the wicked shall understand, but those who are wise shall understand.”</a:t>
            </a:r>
          </a:p>
          <a:p>
            <a:pPr lvl="2"/>
            <a:r>
              <a:rPr lang="en-US" u="sng" dirty="0" err="1" smtClean="0"/>
              <a:t>Jer</a:t>
            </a:r>
            <a:r>
              <a:rPr lang="en-US" u="sng" dirty="0" smtClean="0"/>
              <a:t> 30:24</a:t>
            </a:r>
            <a:r>
              <a:rPr lang="en-US" dirty="0" smtClean="0"/>
              <a:t>. In the latter days you will understand this.</a:t>
            </a:r>
          </a:p>
        </p:txBody>
      </p:sp>
    </p:spTree>
    <p:extLst>
      <p:ext uri="{BB962C8B-B14F-4D97-AF65-F5344CB8AC3E}">
        <p14:creationId xmlns:p14="http://schemas.microsoft.com/office/powerpoint/2010/main" val="65570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grpId="1" nodeType="clickEffect">
                                  <p:stCondLst>
                                    <p:cond delay="0"/>
                                  </p:stCondLst>
                                  <p:childTnLst>
                                    <p:set>
                                      <p:cBhvr rctx="PPT">
                                        <p:cTn id="14" dur="indefinite"/>
                                        <p:tgtEl>
                                          <p:spTgt spid="3">
                                            <p:txEl>
                                              <p:pRg st="2" end="2"/>
                                            </p:txEl>
                                          </p:spTgt>
                                        </p:tgtEl>
                                        <p:attrNameLst>
                                          <p:attrName>style.opacity</p:attrName>
                                        </p:attrNameLst>
                                      </p:cBhvr>
                                      <p:to>
                                        <p:strVal val="0.5"/>
                                      </p:to>
                                    </p:set>
                                    <p:animEffect filter="image" prLst="opacity: 0.5">
                                      <p:cBhvr rctx="IE">
                                        <p:cTn id="15" dur="indefinite"/>
                                        <p:tgtEl>
                                          <p:spTgt spid="3">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92500"/>
          </a:bodyPr>
          <a:lstStyle/>
          <a:p>
            <a:pPr marL="971550" lvl="1" indent="-514350">
              <a:buFont typeface="+mj-lt"/>
              <a:buAutoNum type="arabicPeriod" startAt="2"/>
            </a:pPr>
            <a:r>
              <a:rPr lang="en-US" b="1" dirty="0" smtClean="0"/>
              <a:t>God’s prophets were convinced that the rebel majority among their contemporaries would neither hear nor heed their messages due to God’s hardening judgment, but they also envisioned a day when the Lord would overcome such spiritual disability. </a:t>
            </a:r>
          </a:p>
          <a:p>
            <a:pPr lvl="2"/>
            <a:r>
              <a:rPr lang="en-US" u="sng" dirty="0" err="1" smtClean="0"/>
              <a:t>Deut</a:t>
            </a:r>
            <a:r>
              <a:rPr lang="en-US" u="sng" dirty="0" smtClean="0"/>
              <a:t> 29:4[H3]; 30:8</a:t>
            </a:r>
            <a:r>
              <a:rPr lang="en-US" dirty="0" smtClean="0"/>
              <a:t>. But to this day the LORD has not given you a heart to understand or eyes to see or ears to hear</a:t>
            </a:r>
            <a:r>
              <a:rPr lang="mr-IN" dirty="0" smtClean="0"/>
              <a:t>…</a:t>
            </a:r>
            <a:r>
              <a:rPr lang="en-US" dirty="0" smtClean="0"/>
              <a:t>. </a:t>
            </a:r>
            <a:r>
              <a:rPr lang="en-US" baseline="30000" dirty="0" smtClean="0"/>
              <a:t>30:8</a:t>
            </a:r>
            <a:r>
              <a:rPr lang="en-US" dirty="0" smtClean="0"/>
              <a:t> And you shall turn and heed the voice of the LORD your God and keep all his commandments that I command you today.</a:t>
            </a:r>
          </a:p>
          <a:p>
            <a:pPr lvl="2"/>
            <a:r>
              <a:rPr lang="en-US" u="sng" dirty="0" smtClean="0"/>
              <a:t>Isa 29:11, 18</a:t>
            </a:r>
            <a:r>
              <a:rPr lang="en-US" dirty="0" smtClean="0"/>
              <a:t>. And the vision of all this has become to you like the words of a book that is sealed. When men give it to one who can read, saying, “Read this,” he says, “I cannot, for it is sealed.”</a:t>
            </a:r>
            <a:r>
              <a:rPr lang="mr-IN" dirty="0" smtClean="0"/>
              <a:t>…</a:t>
            </a:r>
            <a:r>
              <a:rPr lang="en-US" dirty="0" smtClean="0"/>
              <a:t> </a:t>
            </a:r>
            <a:r>
              <a:rPr lang="en-US" baseline="30000" dirty="0" smtClean="0"/>
              <a:t>18</a:t>
            </a:r>
            <a:r>
              <a:rPr lang="en-US" dirty="0" smtClean="0"/>
              <a:t> In that day the deaf shall hear the words of a book, and out of their gloom and darkness the eyes of the blind shall see.</a:t>
            </a:r>
            <a:endParaRPr lang="en-US" u="sng" dirty="0" smtClean="0"/>
          </a:p>
        </p:txBody>
      </p:sp>
    </p:spTree>
    <p:extLst>
      <p:ext uri="{BB962C8B-B14F-4D97-AF65-F5344CB8AC3E}">
        <p14:creationId xmlns:p14="http://schemas.microsoft.com/office/powerpoint/2010/main" val="65128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3">
                                            <p:txEl>
                                              <p:pRg st="1" end="1"/>
                                            </p:txEl>
                                          </p:spTgt>
                                        </p:tgtEl>
                                        <p:attrNameLst>
                                          <p:attrName>style.opacity</p:attrName>
                                        </p:attrNameLst>
                                      </p:cBhvr>
                                      <p:to>
                                        <p:strVal val="0.5"/>
                                      </p:to>
                                    </p:set>
                                    <p:animEffect filter="image" prLst="opacity: 0.5">
                                      <p:cBhvr rctx="IE">
                                        <p:cTn id="11" dur="indefinite"/>
                                        <p:tgtEl>
                                          <p:spTgt spid="3">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noAutofit/>
          </a:bodyPr>
          <a:lstStyle/>
          <a:p>
            <a:r>
              <a:rPr lang="en-US" sz="3200" b="1" dirty="0" smtClean="0"/>
              <a:t>3. New Testament Reflections on the Rebels’ Inability to Understand the Old Testament</a:t>
            </a:r>
            <a:endParaRPr lang="en-US" sz="3200" b="1"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n-US" dirty="0" smtClean="0"/>
              <a:t>The blindness of the Jewish leaders</a:t>
            </a:r>
          </a:p>
          <a:p>
            <a:pPr lvl="1"/>
            <a:r>
              <a:rPr lang="en-US" dirty="0" smtClean="0"/>
              <a:t>“Have you not read?” (Matt 12:3, 5; 19:4; 21:16, 42; 22:31)</a:t>
            </a:r>
          </a:p>
          <a:p>
            <a:r>
              <a:rPr lang="en-US" dirty="0" smtClean="0"/>
              <a:t>The blindness of the crowds</a:t>
            </a:r>
          </a:p>
          <a:p>
            <a:pPr lvl="1"/>
            <a:r>
              <a:rPr lang="en-US" u="sng" dirty="0" smtClean="0"/>
              <a:t>John 12:37–41</a:t>
            </a:r>
            <a:r>
              <a:rPr lang="en-US" dirty="0" smtClean="0"/>
              <a:t>. </a:t>
            </a:r>
            <a:r>
              <a:rPr lang="en-US" dirty="0"/>
              <a:t>Though [Jesus] had done so many signs before them, they still did not believe in him, so that the word spoken by the prophet might be fulfilled: “Lord, who has believed what he heard from us, and to whom has the arm of the Lord been revealed?” Therefore they could not believe. For again Isaiah said, “He has blinded their eyes, and hardened their heart, lest they see with their eyes, and understand with their heart, and turn, and I will heal them.” Isaiah said these things because he saw his glory and spoke of him. </a:t>
            </a:r>
            <a:r>
              <a:rPr lang="en-US" dirty="0" smtClean="0"/>
              <a:t>(Cf. Isa 53:1; 6:10)</a:t>
            </a:r>
            <a:endParaRPr lang="en-US" u="sng" dirty="0" smtClean="0"/>
          </a:p>
        </p:txBody>
      </p:sp>
    </p:spTree>
    <p:extLst>
      <p:ext uri="{BB962C8B-B14F-4D97-AF65-F5344CB8AC3E}">
        <p14:creationId xmlns:p14="http://schemas.microsoft.com/office/powerpoint/2010/main" val="198167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9" presetClass="emph" presetSubtype="0" grpId="1" nodeType="withEffect">
                                  <p:stCondLst>
                                    <p:cond delay="0"/>
                                  </p:stCondLst>
                                  <p:childTnLst>
                                    <p:set>
                                      <p:cBhvr rctx="PPT">
                                        <p:cTn id="10" dur="indefinite"/>
                                        <p:tgtEl>
                                          <p:spTgt spid="3">
                                            <p:txEl>
                                              <p:pRg st="0" end="0"/>
                                            </p:txEl>
                                          </p:spTgt>
                                        </p:tgtEl>
                                        <p:attrNameLst>
                                          <p:attrName>style.opacity</p:attrName>
                                        </p:attrNameLst>
                                      </p:cBhvr>
                                      <p:to>
                                        <p:strVal val="0.5"/>
                                      </p:to>
                                    </p:set>
                                    <p:animEffect filter="image" prLst="opacity: 0.5">
                                      <p:cBhvr rctx="IE">
                                        <p:cTn id="11" dur="indefinite"/>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mph" presetSubtype="0" grpId="1" nodeType="clickEffect">
                                  <p:stCondLst>
                                    <p:cond delay="0"/>
                                  </p:stCondLst>
                                  <p:childTnLst>
                                    <p:set>
                                      <p:cBhvr rctx="PPT">
                                        <p:cTn id="15" dur="indefinite"/>
                                        <p:tgtEl>
                                          <p:spTgt spid="3">
                                            <p:txEl>
                                              <p:pRg st="1" end="1"/>
                                            </p:txEl>
                                          </p:spTgt>
                                        </p:tgtEl>
                                        <p:attrNameLst>
                                          <p:attrName>style.opacity</p:attrName>
                                        </p:attrNameLst>
                                      </p:cBhvr>
                                      <p:to>
                                        <p:strVal val="0.5"/>
                                      </p:to>
                                    </p:set>
                                    <p:animEffect filter="image" prLst="opacity: 0.5">
                                      <p:cBhvr rctx="IE">
                                        <p:cTn id="16" dur="indefinite"/>
                                        <p:tgtEl>
                                          <p:spTgt spid="3">
                                            <p:txEl>
                                              <p:pRg st="1" end="1"/>
                                            </p:txEl>
                                          </p:spTgt>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r>
              <a:rPr lang="en-US" dirty="0" smtClean="0"/>
              <a:t>Paul’s commentary</a:t>
            </a:r>
          </a:p>
          <a:p>
            <a:pPr lvl="1"/>
            <a:r>
              <a:rPr lang="en-US" sz="3000" u="sng" dirty="0" smtClean="0"/>
              <a:t>Rom 11:7–8</a:t>
            </a:r>
            <a:r>
              <a:rPr lang="en-US" sz="3000" dirty="0" smtClean="0"/>
              <a:t>. </a:t>
            </a:r>
            <a:r>
              <a:rPr lang="en-US" sz="3200" dirty="0" smtClean="0"/>
              <a:t>Israel </a:t>
            </a:r>
            <a:r>
              <a:rPr lang="en-US" sz="3200" dirty="0"/>
              <a:t>failed to obtain what it was seeking. The elect obtained it, but the rest were hardened, as it is written, ‘God gave them a spirit of stupor, eyes that would not see and ears that would not hear, down </a:t>
            </a:r>
            <a:r>
              <a:rPr lang="en-US" sz="3200" i="1" dirty="0"/>
              <a:t>to this very day</a:t>
            </a:r>
            <a:r>
              <a:rPr lang="en-US" sz="3200" dirty="0" smtClean="0"/>
              <a:t>. (Cf. </a:t>
            </a:r>
            <a:r>
              <a:rPr lang="en-US" sz="3200" dirty="0" err="1" smtClean="0"/>
              <a:t>Deut</a:t>
            </a:r>
            <a:r>
              <a:rPr lang="en-US" sz="3200" dirty="0" smtClean="0"/>
              <a:t> 29:4[H3]; Isa 29:10)</a:t>
            </a:r>
            <a:endParaRPr lang="en-US" sz="3000" dirty="0" smtClean="0"/>
          </a:p>
        </p:txBody>
      </p:sp>
    </p:spTree>
    <p:extLst>
      <p:ext uri="{BB962C8B-B14F-4D97-AF65-F5344CB8AC3E}">
        <p14:creationId xmlns:p14="http://schemas.microsoft.com/office/powerpoint/2010/main" val="1905391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lnSpcReduction="10000"/>
          </a:bodyPr>
          <a:lstStyle/>
          <a:p>
            <a:pPr lvl="1"/>
            <a:r>
              <a:rPr lang="en-US" sz="3000" u="sng" dirty="0" smtClean="0"/>
              <a:t>2 </a:t>
            </a:r>
            <a:r>
              <a:rPr lang="en-US" sz="3000" u="sng" dirty="0" err="1" smtClean="0"/>
              <a:t>Cor</a:t>
            </a:r>
            <a:r>
              <a:rPr lang="en-US" sz="3000" u="sng" dirty="0" smtClean="0"/>
              <a:t> 3:14</a:t>
            </a:r>
            <a:r>
              <a:rPr lang="en-US" sz="3000" dirty="0" smtClean="0"/>
              <a:t>. </a:t>
            </a:r>
            <a:r>
              <a:rPr lang="en-US" sz="3200" dirty="0" smtClean="0"/>
              <a:t>The </a:t>
            </a:r>
            <a:r>
              <a:rPr lang="en-US" sz="3200" dirty="0"/>
              <a:t>[Jews’] minds were hardened. For to this day, when they read the old covenant, that same veil remains </a:t>
            </a:r>
            <a:r>
              <a:rPr lang="en-US" sz="3200" dirty="0" err="1"/>
              <a:t>unlifted</a:t>
            </a:r>
            <a:r>
              <a:rPr lang="en-US" sz="3200" dirty="0"/>
              <a:t>, because </a:t>
            </a:r>
            <a:r>
              <a:rPr lang="en-US" sz="3200" i="1" dirty="0"/>
              <a:t>only through Christ is it taken away</a:t>
            </a:r>
            <a:r>
              <a:rPr lang="en-US" sz="3200" dirty="0" smtClean="0"/>
              <a:t>.</a:t>
            </a:r>
          </a:p>
          <a:p>
            <a:pPr lvl="1"/>
            <a:r>
              <a:rPr lang="en-US" sz="3200" u="sng" dirty="0" smtClean="0"/>
              <a:t>2 </a:t>
            </a:r>
            <a:r>
              <a:rPr lang="en-US" sz="3200" u="sng" dirty="0" err="1" smtClean="0"/>
              <a:t>Cor</a:t>
            </a:r>
            <a:r>
              <a:rPr lang="en-US" sz="3200" u="sng" dirty="0" smtClean="0"/>
              <a:t> 4:4, 6</a:t>
            </a:r>
            <a:r>
              <a:rPr lang="en-US" sz="3200" dirty="0" smtClean="0"/>
              <a:t>. </a:t>
            </a:r>
            <a:r>
              <a:rPr lang="en-US" sz="3200" dirty="0"/>
              <a:t>The god of this world has blinded the minds of the unbelievers, to keep them from seeing the light of the gospel of the glory of Christ, who is the image of </a:t>
            </a:r>
            <a:r>
              <a:rPr lang="en-US" sz="3200" dirty="0" smtClean="0"/>
              <a:t>God</a:t>
            </a:r>
            <a:r>
              <a:rPr lang="mr-IN" sz="3200" dirty="0" smtClean="0"/>
              <a:t>…</a:t>
            </a:r>
            <a:r>
              <a:rPr lang="en-US" sz="3200" dirty="0" smtClean="0"/>
              <a:t>. </a:t>
            </a:r>
            <a:r>
              <a:rPr lang="en-US" sz="3200" baseline="30000" dirty="0" smtClean="0"/>
              <a:t>6</a:t>
            </a:r>
            <a:r>
              <a:rPr lang="en-US" sz="3200" dirty="0" smtClean="0"/>
              <a:t> God</a:t>
            </a:r>
            <a:r>
              <a:rPr lang="en-US" sz="3200" dirty="0"/>
              <a:t>, who said, ‘Let light shine out of darkness,’ has shone in our hearts to give the light of the knowledge of the glory of God in the face of Jesus </a:t>
            </a:r>
            <a:r>
              <a:rPr lang="en-US" sz="3200" dirty="0" smtClean="0"/>
              <a:t>Christ.</a:t>
            </a:r>
            <a:endParaRPr lang="en-US" sz="3000" dirty="0" smtClean="0"/>
          </a:p>
        </p:txBody>
      </p:sp>
    </p:spTree>
    <p:extLst>
      <p:ext uri="{BB962C8B-B14F-4D97-AF65-F5344CB8AC3E}">
        <p14:creationId xmlns:p14="http://schemas.microsoft.com/office/powerpoint/2010/main" val="150395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a:solidFill>
            <a:schemeClr val="accent6">
              <a:lumMod val="75000"/>
            </a:schemeClr>
          </a:solidFill>
        </p:spPr>
        <p:txBody>
          <a:bodyPr>
            <a:noAutofit/>
          </a:bodyPr>
          <a:lstStyle/>
          <a:p>
            <a:r>
              <a:rPr lang="en-US" sz="3200" b="1" dirty="0" smtClean="0"/>
              <a:t>4. New Testament Reflections on the Remnant’s Inability to Fully Understand</a:t>
            </a:r>
            <a:br>
              <a:rPr lang="en-US" sz="3200" b="1" dirty="0" smtClean="0"/>
            </a:br>
            <a:r>
              <a:rPr lang="en-US" sz="3200" b="1" dirty="0" smtClean="0"/>
              <a:t>the Old Testament</a:t>
            </a:r>
            <a:endParaRPr lang="en-US" sz="3200" b="1" dirty="0"/>
          </a:p>
        </p:txBody>
      </p:sp>
      <p:sp>
        <p:nvSpPr>
          <p:cNvPr id="3" name="Content Placeholder 2"/>
          <p:cNvSpPr>
            <a:spLocks noGrp="1"/>
          </p:cNvSpPr>
          <p:nvPr>
            <p:ph idx="1"/>
          </p:nvPr>
        </p:nvSpPr>
        <p:spPr>
          <a:xfrm>
            <a:off x="457200" y="2057400"/>
            <a:ext cx="8229600" cy="4800600"/>
          </a:xfrm>
        </p:spPr>
        <p:txBody>
          <a:bodyPr>
            <a:normAutofit lnSpcReduction="10000"/>
          </a:bodyPr>
          <a:lstStyle/>
          <a:p>
            <a:r>
              <a:rPr lang="en-US" dirty="0" smtClean="0"/>
              <a:t>Jesus’ engagement with his disciples before his death</a:t>
            </a:r>
          </a:p>
          <a:p>
            <a:pPr lvl="1"/>
            <a:r>
              <a:rPr lang="en-US" u="sng" dirty="0" smtClean="0"/>
              <a:t>Mark 4:11–13</a:t>
            </a:r>
            <a:r>
              <a:rPr lang="en-US" dirty="0" smtClean="0"/>
              <a:t>. And </a:t>
            </a:r>
            <a:r>
              <a:rPr lang="en-US" dirty="0"/>
              <a:t>he said to them, “To you has been given the </a:t>
            </a:r>
            <a:r>
              <a:rPr lang="en-US" i="1" dirty="0"/>
              <a:t>secret</a:t>
            </a:r>
            <a:r>
              <a:rPr lang="en-US" dirty="0"/>
              <a:t> of the kingdom of God, but for those outside everything is in parables, </a:t>
            </a:r>
            <a:r>
              <a:rPr lang="en-US" baseline="30000" dirty="0" smtClean="0"/>
              <a:t>12</a:t>
            </a:r>
            <a:r>
              <a:rPr lang="en-US" dirty="0" smtClean="0"/>
              <a:t> </a:t>
            </a:r>
            <a:r>
              <a:rPr lang="en-US" dirty="0"/>
              <a:t>so that “‘they may indeed see but not perceive, and may indeed hear but not understand, lest they should turn and be forgiven.’” </a:t>
            </a:r>
            <a:r>
              <a:rPr lang="en-US" baseline="30000" dirty="0" smtClean="0"/>
              <a:t>13</a:t>
            </a:r>
            <a:r>
              <a:rPr lang="en-US" dirty="0" smtClean="0"/>
              <a:t> </a:t>
            </a:r>
            <a:r>
              <a:rPr lang="en-US" dirty="0"/>
              <a:t>And he said to them, “Do you not understand this parable? How then will you understand all the parables</a:t>
            </a:r>
            <a:r>
              <a:rPr lang="en-US" dirty="0" smtClean="0"/>
              <a:t>? (Cf. Isa 6:9–10)</a:t>
            </a:r>
            <a:endParaRPr lang="en-US" dirty="0"/>
          </a:p>
        </p:txBody>
      </p:sp>
    </p:spTree>
    <p:extLst>
      <p:ext uri="{BB962C8B-B14F-4D97-AF65-F5344CB8AC3E}">
        <p14:creationId xmlns:p14="http://schemas.microsoft.com/office/powerpoint/2010/main" val="74917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lnSpcReduction="10000"/>
          </a:bodyPr>
          <a:lstStyle/>
          <a:p>
            <a:pPr lvl="1"/>
            <a:r>
              <a:rPr lang="en-US" sz="3000" u="sng" dirty="0" smtClean="0"/>
              <a:t>Luke 24:25–26</a:t>
            </a:r>
            <a:r>
              <a:rPr lang="en-US" sz="3000" dirty="0" smtClean="0"/>
              <a:t>. </a:t>
            </a:r>
            <a:r>
              <a:rPr lang="en-US" sz="3200" dirty="0"/>
              <a:t>O foolish ones, and slow of heart to believe all that the prophets have spoken! Was it not necessary that the Christ should suffer these things and enter into his glory? </a:t>
            </a:r>
            <a:endParaRPr lang="en-US" sz="3200" dirty="0" smtClean="0"/>
          </a:p>
          <a:p>
            <a:pPr lvl="1"/>
            <a:r>
              <a:rPr lang="en-US" sz="3200" u="sng" dirty="0" smtClean="0"/>
              <a:t>Luke 24:32</a:t>
            </a:r>
            <a:r>
              <a:rPr lang="en-US" sz="3200" dirty="0" smtClean="0"/>
              <a:t>. </a:t>
            </a:r>
            <a:r>
              <a:rPr lang="en-US" sz="3200" dirty="0"/>
              <a:t>Did not our hearts burn within us while he talked to us on the road, while </a:t>
            </a:r>
            <a:r>
              <a:rPr lang="en-US" sz="3200" i="1" dirty="0"/>
              <a:t>he opened to us the Scriptures</a:t>
            </a:r>
            <a:r>
              <a:rPr lang="en-US" sz="3200" dirty="0"/>
              <a:t>? </a:t>
            </a:r>
            <a:endParaRPr lang="en-US" sz="3200" dirty="0" smtClean="0"/>
          </a:p>
          <a:p>
            <a:pPr lvl="1"/>
            <a:r>
              <a:rPr lang="en-US" sz="3200" u="sng" dirty="0" smtClean="0"/>
              <a:t>Isa 29:18</a:t>
            </a:r>
            <a:r>
              <a:rPr lang="en-US" sz="3200" dirty="0" smtClean="0"/>
              <a:t>. </a:t>
            </a:r>
            <a:r>
              <a:rPr lang="en-US" sz="3200" dirty="0"/>
              <a:t>T</a:t>
            </a:r>
            <a:r>
              <a:rPr lang="en-US" sz="3200" dirty="0" smtClean="0"/>
              <a:t>he </a:t>
            </a:r>
            <a:r>
              <a:rPr lang="en-US" sz="3200" dirty="0"/>
              <a:t>deaf shall hear the words of a book, and out of their gloom and darkness the eyes of the blind shall </a:t>
            </a:r>
            <a:r>
              <a:rPr lang="en-US" sz="3200" dirty="0" smtClean="0"/>
              <a:t>see.</a:t>
            </a:r>
          </a:p>
          <a:p>
            <a:pPr lvl="1"/>
            <a:r>
              <a:rPr lang="en-US" sz="3200" u="sng" dirty="0" smtClean="0"/>
              <a:t>Dan 12:10</a:t>
            </a:r>
            <a:r>
              <a:rPr lang="en-US" sz="3200" dirty="0" smtClean="0"/>
              <a:t>. </a:t>
            </a:r>
            <a:r>
              <a:rPr lang="en-US" sz="3200" dirty="0"/>
              <a:t>T</a:t>
            </a:r>
            <a:r>
              <a:rPr lang="en-US" sz="3200" dirty="0" smtClean="0"/>
              <a:t>hose </a:t>
            </a:r>
            <a:r>
              <a:rPr lang="en-US" sz="3200" dirty="0"/>
              <a:t>who are wise shall </a:t>
            </a:r>
            <a:r>
              <a:rPr lang="en-US" sz="3200" dirty="0" smtClean="0"/>
              <a:t>understand.</a:t>
            </a:r>
            <a:endParaRPr lang="en-US" sz="3000" dirty="0" smtClean="0"/>
          </a:p>
        </p:txBody>
      </p:sp>
    </p:spTree>
    <p:extLst>
      <p:ext uri="{BB962C8B-B14F-4D97-AF65-F5344CB8AC3E}">
        <p14:creationId xmlns:p14="http://schemas.microsoft.com/office/powerpoint/2010/main" val="1078778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grpId="2"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grpId="1" nodeType="clickEffect">
                                  <p:stCondLst>
                                    <p:cond delay="0"/>
                                  </p:stCondLst>
                                  <p:childTnLst>
                                    <p:set>
                                      <p:cBhvr rctx="PPT">
                                        <p:cTn id="13" dur="indefinite"/>
                                        <p:tgtEl>
                                          <p:spTgt spid="3">
                                            <p:txEl>
                                              <p:pRg st="1" end="1"/>
                                            </p:txEl>
                                          </p:spTgt>
                                        </p:tgtEl>
                                        <p:attrNameLst>
                                          <p:attrName>style.opacity</p:attrName>
                                        </p:attrNameLst>
                                      </p:cBhvr>
                                      <p:to>
                                        <p:strVal val="0.5"/>
                                      </p:to>
                                    </p:set>
                                    <p:animEffect filter="image" prLst="opacity: 0.5">
                                      <p:cBhvr rctx="IE">
                                        <p:cTn id="14" dur="indefinite"/>
                                        <p:tgtEl>
                                          <p:spTgt spid="3">
                                            <p:txEl>
                                              <p:pRg st="1" end="1"/>
                                            </p:txEl>
                                          </p:spTgt>
                                        </p:tgtEl>
                                      </p:cBhvr>
                                    </p:animEffect>
                                  </p:childTnLst>
                                </p:cTn>
                              </p:par>
                              <p:par>
                                <p:cTn id="15" presetID="1" presetClass="entr" presetSubtype="0" fill="hold" grpId="2"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grpId="1" nodeType="clickEffect">
                                  <p:stCondLst>
                                    <p:cond delay="0"/>
                                  </p:stCondLst>
                                  <p:childTnLst>
                                    <p:set>
                                      <p:cBhvr rctx="PPT">
                                        <p:cTn id="20" dur="indefinite"/>
                                        <p:tgtEl>
                                          <p:spTgt spid="3">
                                            <p:txEl>
                                              <p:pRg st="2" end="2"/>
                                            </p:txEl>
                                          </p:spTgt>
                                        </p:tgtEl>
                                        <p:attrNameLst>
                                          <p:attrName>style.opacity</p:attrName>
                                        </p:attrNameLst>
                                      </p:cBhvr>
                                      <p:to>
                                        <p:strVal val="0.5"/>
                                      </p:to>
                                    </p:set>
                                    <p:animEffect filter="image" prLst="opacity: 0.5">
                                      <p:cBhvr rctx="IE">
                                        <p:cTn id="21" dur="indefinite"/>
                                        <p:tgtEl>
                                          <p:spTgt spid="3">
                                            <p:txEl>
                                              <p:pRg st="2" end="2"/>
                                            </p:txEl>
                                          </p:spTgt>
                                        </p:tgtEl>
                                      </p:cBhvr>
                                    </p:animEffect>
                                  </p:childTnLst>
                                </p:cTn>
                              </p:par>
                              <p:par>
                                <p:cTn id="22" presetID="1" presetClass="entr" presetSubtype="0" fill="hold" grpId="2"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P spid="3" grpId="2"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pPr lvl="1"/>
            <a:r>
              <a:rPr lang="en-US" sz="3000" u="sng" dirty="0" smtClean="0"/>
              <a:t>Luke 24:44–45</a:t>
            </a:r>
            <a:r>
              <a:rPr lang="en-US" sz="3000" dirty="0" smtClean="0"/>
              <a:t>. </a:t>
            </a:r>
            <a:r>
              <a:rPr lang="en-US" sz="3200" dirty="0"/>
              <a:t>Then he said to them, ‘These are my words that I spoke to you while I was still with you, that everything written about me in the Law of Moses and the Prophets and the Psalms must be fulfilled.’ Then </a:t>
            </a:r>
            <a:r>
              <a:rPr lang="en-US" sz="3200" i="1" dirty="0"/>
              <a:t>he opened their minds to understand the </a:t>
            </a:r>
            <a:r>
              <a:rPr lang="en-US" sz="3200" i="1" dirty="0" smtClean="0"/>
              <a:t>Scriptures</a:t>
            </a:r>
            <a:r>
              <a:rPr lang="en-US" sz="3200" dirty="0" smtClean="0"/>
              <a:t>.</a:t>
            </a:r>
          </a:p>
          <a:p>
            <a:pPr lvl="1"/>
            <a:r>
              <a:rPr lang="en-US" sz="3200" b="1" u="sng" dirty="0" smtClean="0"/>
              <a:t>Note</a:t>
            </a:r>
            <a:r>
              <a:rPr lang="en-US" sz="3200" b="1" dirty="0" smtClean="0"/>
              <a:t>: </a:t>
            </a:r>
            <a:r>
              <a:rPr lang="en-US" sz="3200" dirty="0" smtClean="0"/>
              <a:t>Jesus is revealing a “mystery” that is not totally new revelation, but its full disclosure was to a significant extent hidden.</a:t>
            </a:r>
            <a:endParaRPr lang="en-US" sz="3000" u="sng" dirty="0" smtClean="0"/>
          </a:p>
        </p:txBody>
      </p:sp>
    </p:spTree>
    <p:extLst>
      <p:ext uri="{BB962C8B-B14F-4D97-AF65-F5344CB8AC3E}">
        <p14:creationId xmlns:p14="http://schemas.microsoft.com/office/powerpoint/2010/main" val="191325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grpId="1"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a:solidFill>
            <a:schemeClr val="accent6">
              <a:lumMod val="75000"/>
            </a:schemeClr>
          </a:solidFill>
        </p:spPr>
        <p:txBody>
          <a:bodyPr>
            <a:noAutofit/>
          </a:bodyPr>
          <a:lstStyle/>
          <a:p>
            <a:r>
              <a:rPr lang="en-US" sz="3200" b="1" dirty="0" smtClean="0"/>
              <a:t>5. New Testament Reflections on the</a:t>
            </a:r>
            <a:br>
              <a:rPr lang="en-US" sz="3200" b="1" dirty="0" smtClean="0"/>
            </a:br>
            <a:r>
              <a:rPr lang="en-US" sz="3200" b="1" dirty="0" smtClean="0"/>
              <a:t>Old Testament’s Mystery Revealed</a:t>
            </a:r>
            <a:endParaRPr lang="en-US" sz="3200" b="1" dirty="0"/>
          </a:p>
        </p:txBody>
      </p:sp>
      <p:sp>
        <p:nvSpPr>
          <p:cNvPr id="3" name="Content Placeholder 2"/>
          <p:cNvSpPr>
            <a:spLocks noGrp="1"/>
          </p:cNvSpPr>
          <p:nvPr>
            <p:ph idx="1"/>
          </p:nvPr>
        </p:nvSpPr>
        <p:spPr>
          <a:xfrm>
            <a:off x="457200" y="1600200"/>
            <a:ext cx="8229600" cy="5257800"/>
          </a:xfrm>
        </p:spPr>
        <p:txBody>
          <a:bodyPr>
            <a:normAutofit/>
          </a:bodyPr>
          <a:lstStyle/>
          <a:p>
            <a:r>
              <a:rPr lang="en-US" dirty="0" smtClean="0"/>
              <a:t>The Old Testament prophets understood in part but only in part what they were testifying.</a:t>
            </a:r>
          </a:p>
          <a:p>
            <a:pPr lvl="1"/>
            <a:r>
              <a:rPr lang="en-US" b="1" dirty="0" smtClean="0"/>
              <a:t>The prophets knew something:</a:t>
            </a:r>
          </a:p>
          <a:p>
            <a:pPr lvl="2"/>
            <a:r>
              <a:rPr lang="en-US" u="sng" dirty="0" smtClean="0"/>
              <a:t>Dan 10:1</a:t>
            </a:r>
            <a:r>
              <a:rPr lang="en-US" dirty="0" smtClean="0"/>
              <a:t>. </a:t>
            </a:r>
            <a:r>
              <a:rPr lang="en-US" dirty="0"/>
              <a:t>He understood the word and had understanding of the </a:t>
            </a:r>
            <a:r>
              <a:rPr lang="en-US" dirty="0" smtClean="0"/>
              <a:t>vision.</a:t>
            </a:r>
          </a:p>
          <a:p>
            <a:pPr lvl="2"/>
            <a:r>
              <a:rPr lang="en-US" u="sng" dirty="0" smtClean="0"/>
              <a:t>John 8:56</a:t>
            </a:r>
            <a:r>
              <a:rPr lang="en-US" dirty="0" smtClean="0"/>
              <a:t>. </a:t>
            </a:r>
            <a:r>
              <a:rPr lang="en-US" dirty="0"/>
              <a:t>Your father Abraham rejoiced that he would see my day. He saw it and was </a:t>
            </a:r>
            <a:r>
              <a:rPr lang="en-US" dirty="0" smtClean="0"/>
              <a:t>glad.</a:t>
            </a:r>
            <a:endParaRPr lang="en-US" dirty="0"/>
          </a:p>
        </p:txBody>
      </p:sp>
    </p:spTree>
    <p:extLst>
      <p:ext uri="{BB962C8B-B14F-4D97-AF65-F5344CB8AC3E}">
        <p14:creationId xmlns:p14="http://schemas.microsoft.com/office/powerpoint/2010/main" val="12208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grpId="1" nodeType="clickEffect">
                                  <p:stCondLst>
                                    <p:cond delay="0"/>
                                  </p:stCondLst>
                                  <p:childTnLst>
                                    <p:set>
                                      <p:cBhvr rctx="PPT">
                                        <p:cTn id="16" dur="indefinite"/>
                                        <p:tgtEl>
                                          <p:spTgt spid="3">
                                            <p:txEl>
                                              <p:pRg st="2" end="2"/>
                                            </p:txEl>
                                          </p:spTgt>
                                        </p:tgtEl>
                                        <p:attrNameLst>
                                          <p:attrName>style.opacity</p:attrName>
                                        </p:attrNameLst>
                                      </p:cBhvr>
                                      <p:to>
                                        <p:strVal val="0.5"/>
                                      </p:to>
                                    </p:set>
                                    <p:animEffect filter="image" prLst="opacity: 0.5">
                                      <p:cBhvr rctx="IE">
                                        <p:cTn id="17" dur="indefinite"/>
                                        <p:tgtEl>
                                          <p:spTgt spid="3">
                                            <p:txEl>
                                              <p:pRg st="2" end="2"/>
                                            </p:txEl>
                                          </p:spTgt>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pPr lvl="2"/>
            <a:r>
              <a:rPr lang="en-US" sz="2600" u="sng" dirty="0" smtClean="0"/>
              <a:t>Acts 2:30–31</a:t>
            </a:r>
            <a:r>
              <a:rPr lang="en-US" sz="2600" dirty="0" smtClean="0"/>
              <a:t>. </a:t>
            </a:r>
            <a:r>
              <a:rPr lang="en-US" sz="2800" dirty="0"/>
              <a:t>K</a:t>
            </a:r>
            <a:r>
              <a:rPr lang="en-US" sz="2800" dirty="0" smtClean="0"/>
              <a:t>nowing </a:t>
            </a:r>
            <a:r>
              <a:rPr lang="en-US" sz="2800" dirty="0"/>
              <a:t>that God had sworn with an oath to him that he would set one of his descendants on his throne, </a:t>
            </a:r>
            <a:r>
              <a:rPr lang="en-US" sz="2800" dirty="0" smtClean="0"/>
              <a:t>[David] foresaw </a:t>
            </a:r>
            <a:r>
              <a:rPr lang="en-US" sz="2800" dirty="0"/>
              <a:t>and spoke about the resurrection of the </a:t>
            </a:r>
            <a:r>
              <a:rPr lang="en-US" sz="2800" dirty="0" smtClean="0"/>
              <a:t>Christ. (Cf. Ps 16:8–11)</a:t>
            </a:r>
          </a:p>
          <a:p>
            <a:pPr lvl="2"/>
            <a:r>
              <a:rPr lang="en-US" sz="2800" u="sng" dirty="0" err="1" smtClean="0"/>
              <a:t>Heb</a:t>
            </a:r>
            <a:r>
              <a:rPr lang="en-US" sz="2800" u="sng" dirty="0" smtClean="0"/>
              <a:t> 11:13</a:t>
            </a:r>
            <a:r>
              <a:rPr lang="en-US" sz="2800" dirty="0" smtClean="0"/>
              <a:t>. </a:t>
            </a:r>
            <a:r>
              <a:rPr lang="en-US" sz="2800" dirty="0"/>
              <a:t>These all died in faith, not having received the things promised, but having seen them and greeted them from </a:t>
            </a:r>
            <a:r>
              <a:rPr lang="en-US" sz="2800" dirty="0" smtClean="0"/>
              <a:t>afar.</a:t>
            </a:r>
            <a:endParaRPr lang="en-US" sz="2600" dirty="0" smtClean="0"/>
          </a:p>
        </p:txBody>
      </p:sp>
    </p:spTree>
    <p:extLst>
      <p:ext uri="{BB962C8B-B14F-4D97-AF65-F5344CB8AC3E}">
        <p14:creationId xmlns:p14="http://schemas.microsoft.com/office/powerpoint/2010/main" val="59777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grpId="1"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pPr lvl="1"/>
            <a:r>
              <a:rPr lang="en-US" sz="3000" b="1" dirty="0" smtClean="0"/>
              <a:t>The prophets didn’t know all.</a:t>
            </a:r>
          </a:p>
          <a:p>
            <a:pPr lvl="2"/>
            <a:r>
              <a:rPr lang="en-US" sz="2600" u="sng" dirty="0" smtClean="0"/>
              <a:t>Dan 12:8–9</a:t>
            </a:r>
            <a:r>
              <a:rPr lang="en-US" sz="2600" dirty="0" smtClean="0"/>
              <a:t>. </a:t>
            </a:r>
            <a:r>
              <a:rPr lang="en-US" sz="2800" dirty="0"/>
              <a:t>I heard, but I did not </a:t>
            </a:r>
            <a:r>
              <a:rPr lang="en-US" sz="2800" dirty="0" smtClean="0"/>
              <a:t>understand</a:t>
            </a:r>
            <a:r>
              <a:rPr lang="mr-IN" sz="2800" dirty="0" smtClean="0"/>
              <a:t>…</a:t>
            </a:r>
            <a:r>
              <a:rPr lang="en-US" sz="2800" dirty="0" smtClean="0"/>
              <a:t>. [Then the messenger of the Lord said,] </a:t>
            </a:r>
            <a:r>
              <a:rPr lang="en-US" sz="2800" baseline="30000" dirty="0" smtClean="0"/>
              <a:t>9</a:t>
            </a:r>
            <a:r>
              <a:rPr lang="en-US" sz="2800" dirty="0" smtClean="0"/>
              <a:t> “</a:t>
            </a:r>
            <a:r>
              <a:rPr lang="en-US" sz="2800" dirty="0"/>
              <a:t>Go your way, Daniel, for the words are shut up and sealed until the time of the </a:t>
            </a:r>
            <a:r>
              <a:rPr lang="en-US" sz="2800" dirty="0" smtClean="0"/>
              <a:t>end.” </a:t>
            </a:r>
          </a:p>
          <a:p>
            <a:pPr lvl="2"/>
            <a:r>
              <a:rPr lang="en-US" sz="2800" u="sng" dirty="0" smtClean="0"/>
              <a:t>Luke 10:24</a:t>
            </a:r>
            <a:r>
              <a:rPr lang="en-US" sz="2800" dirty="0" smtClean="0"/>
              <a:t>. I </a:t>
            </a:r>
            <a:r>
              <a:rPr lang="en-US" sz="2800" dirty="0"/>
              <a:t>tell you that many prophets and kings desired to see what you see, and did not not see it, and to hear what you hear, and did not hear </a:t>
            </a:r>
            <a:r>
              <a:rPr lang="en-US" sz="2800" dirty="0" smtClean="0"/>
              <a:t>it.</a:t>
            </a:r>
            <a:endParaRPr lang="en-US" sz="2600" u="sng" dirty="0" smtClean="0"/>
          </a:p>
        </p:txBody>
      </p:sp>
    </p:spTree>
    <p:extLst>
      <p:ext uri="{BB962C8B-B14F-4D97-AF65-F5344CB8AC3E}">
        <p14:creationId xmlns:p14="http://schemas.microsoft.com/office/powerpoint/2010/main" val="162087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0" nodeType="clickEffect">
                                  <p:stCondLst>
                                    <p:cond delay="0"/>
                                  </p:stCondLst>
                                  <p:childTnLst>
                                    <p:set>
                                      <p:cBhvr rctx="PPT">
                                        <p:cTn id="10" dur="indefinite"/>
                                        <p:tgtEl>
                                          <p:spTgt spid="3">
                                            <p:txEl>
                                              <p:pRg st="1" end="1"/>
                                            </p:txEl>
                                          </p:spTgt>
                                        </p:tgtEl>
                                        <p:attrNameLst>
                                          <p:attrName>style.opacity</p:attrName>
                                        </p:attrNameLst>
                                      </p:cBhvr>
                                      <p:to>
                                        <p:strVal val="0.5"/>
                                      </p:to>
                                    </p:set>
                                    <p:animEffect filter="image" prLst="opacity: 0.5">
                                      <p:cBhvr rctx="IE">
                                        <p:cTn id="11" dur="indefinite"/>
                                        <p:tgtEl>
                                          <p:spTgt spid="3">
                                            <p:txEl>
                                              <p:pRg st="1" end="1"/>
                                            </p:txEl>
                                          </p:spTgt>
                                        </p:tgtEl>
                                      </p:cBhvr>
                                    </p:animEffect>
                                  </p:childTnLst>
                                </p:cTn>
                              </p:par>
                              <p:par>
                                <p:cTn id="12" presetID="1" presetClass="entr" presetSubtype="0" fill="hold" grpId="1"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334000"/>
          </a:xfrm>
        </p:spPr>
        <p:txBody>
          <a:bodyPr>
            <a:normAutofit fontScale="85000" lnSpcReduction="10000"/>
          </a:bodyPr>
          <a:lstStyle/>
          <a:p>
            <a:r>
              <a:rPr lang="en-US" sz="3400" b="1" dirty="0" smtClean="0"/>
              <a:t>The prophets were serving us.</a:t>
            </a:r>
          </a:p>
          <a:p>
            <a:pPr lvl="1"/>
            <a:r>
              <a:rPr lang="en-US" sz="3000" u="sng" dirty="0" smtClean="0"/>
              <a:t>1 Pet 1:10–11</a:t>
            </a:r>
            <a:r>
              <a:rPr lang="en-US" sz="3000" dirty="0" smtClean="0"/>
              <a:t>. </a:t>
            </a:r>
            <a:r>
              <a:rPr lang="en-US" sz="3200" dirty="0"/>
              <a:t>Concerning this salvation, the prophets who prophesied about the grace that was to be yours searched and inquired carefully, inquiring what person or time the Spirit of Christ in them was indicating when he predicted the sufferings of Christ and the subsequent glories. It was revealed to them that they were serving not themselves but you, in the things that have now been announced to you through those who preached the good news to you by the Holy Spirit sent from heaven, things into which angels long to look. </a:t>
            </a:r>
            <a:endParaRPr lang="en-US" sz="3200" dirty="0" smtClean="0"/>
          </a:p>
        </p:txBody>
      </p:sp>
    </p:spTree>
    <p:extLst>
      <p:ext uri="{BB962C8B-B14F-4D97-AF65-F5344CB8AC3E}">
        <p14:creationId xmlns:p14="http://schemas.microsoft.com/office/powerpoint/2010/main" val="24732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867400"/>
          </a:xfrm>
        </p:spPr>
        <p:txBody>
          <a:bodyPr>
            <a:normAutofit fontScale="85000" lnSpcReduction="10000"/>
          </a:bodyPr>
          <a:lstStyle/>
          <a:p>
            <a:r>
              <a:rPr lang="en-US" sz="3400" b="1" dirty="0"/>
              <a:t>The prophets were serving us.</a:t>
            </a:r>
          </a:p>
          <a:p>
            <a:pPr lvl="1"/>
            <a:r>
              <a:rPr lang="en-US" sz="3000" u="sng" dirty="0" smtClean="0"/>
              <a:t>1 Pet </a:t>
            </a:r>
            <a:r>
              <a:rPr lang="en-US" sz="3000" u="sng" dirty="0" smtClean="0"/>
              <a:t>1:10–12</a:t>
            </a:r>
            <a:r>
              <a:rPr lang="en-US" sz="3000" dirty="0" smtClean="0"/>
              <a:t>. </a:t>
            </a:r>
            <a:r>
              <a:rPr lang="en-US" sz="3200" dirty="0"/>
              <a:t>Concerning this salvation, the prophets who prophesied about the grace that was to be yours </a:t>
            </a:r>
            <a:r>
              <a:rPr lang="en-US" sz="3200" dirty="0">
                <a:solidFill>
                  <a:schemeClr val="tx1"/>
                </a:solidFill>
              </a:rPr>
              <a:t>searched and inquired carefully, </a:t>
            </a:r>
            <a:r>
              <a:rPr lang="en-US" sz="3200" baseline="30000" dirty="0" smtClean="0">
                <a:solidFill>
                  <a:schemeClr val="tx1"/>
                </a:solidFill>
              </a:rPr>
              <a:t>11</a:t>
            </a:r>
            <a:r>
              <a:rPr lang="en-US" sz="3200" dirty="0" smtClean="0">
                <a:solidFill>
                  <a:schemeClr val="tx1"/>
                </a:solidFill>
              </a:rPr>
              <a:t> inquiring </a:t>
            </a:r>
            <a:r>
              <a:rPr lang="en-US" sz="3200" dirty="0">
                <a:solidFill>
                  <a:schemeClr val="tx1"/>
                </a:solidFill>
              </a:rPr>
              <a:t>what person or time the Spirit of Christ in them was indicating when he predicted the sufferings of Christ and the subsequent glories</a:t>
            </a:r>
            <a:r>
              <a:rPr lang="en-US" sz="3200" dirty="0"/>
              <a:t>. </a:t>
            </a:r>
            <a:r>
              <a:rPr lang="en-US" sz="3200" baseline="30000" dirty="0" smtClean="0"/>
              <a:t>12</a:t>
            </a:r>
            <a:r>
              <a:rPr lang="en-US" sz="3200" dirty="0" smtClean="0"/>
              <a:t> It </a:t>
            </a:r>
            <a:r>
              <a:rPr lang="en-US" sz="3200" dirty="0"/>
              <a:t>was revealed to them that they were serving not themselves but you, in the things that have now been announced to you through those who preached the good news to you by the Holy Spirit sent from heaven, things into which angels long to look. </a:t>
            </a:r>
            <a:endParaRPr lang="en-US" sz="3200" dirty="0" smtClean="0"/>
          </a:p>
          <a:p>
            <a:pPr lvl="1"/>
            <a:r>
              <a:rPr lang="en-US" sz="3200" b="1" u="sng" dirty="0" smtClean="0"/>
              <a:t>Note 1</a:t>
            </a:r>
            <a:r>
              <a:rPr lang="en-US" sz="3200" b="1" dirty="0" smtClean="0"/>
              <a:t>: </a:t>
            </a:r>
            <a:r>
              <a:rPr lang="en-US" sz="3200" dirty="0" smtClean="0"/>
              <a:t>They understood something.</a:t>
            </a:r>
            <a:endParaRPr lang="en-US" sz="3000" dirty="0" smtClean="0"/>
          </a:p>
        </p:txBody>
      </p:sp>
    </p:spTree>
    <p:extLst>
      <p:ext uri="{BB962C8B-B14F-4D97-AF65-F5344CB8AC3E}">
        <p14:creationId xmlns:p14="http://schemas.microsoft.com/office/powerpoint/2010/main" val="17853241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85000" lnSpcReduction="10000"/>
          </a:bodyPr>
          <a:lstStyle/>
          <a:p>
            <a:r>
              <a:rPr lang="en-US" sz="3400" b="1" dirty="0"/>
              <a:t>The prophets were serving us.</a:t>
            </a:r>
          </a:p>
          <a:p>
            <a:pPr lvl="1"/>
            <a:r>
              <a:rPr lang="en-US" sz="3000" u="sng" dirty="0" smtClean="0"/>
              <a:t>1 Pet 1:10–11</a:t>
            </a:r>
            <a:r>
              <a:rPr lang="en-US" sz="3000" dirty="0" smtClean="0"/>
              <a:t>. </a:t>
            </a:r>
            <a:r>
              <a:rPr lang="en-US" sz="3200" dirty="0"/>
              <a:t>Concerning this salvation, the prophets who prophesied about the grace that was to be yours searched and inquired carefully, </a:t>
            </a:r>
            <a:r>
              <a:rPr lang="en-US" sz="3200" baseline="30000" dirty="0" smtClean="0"/>
              <a:t>11</a:t>
            </a:r>
            <a:r>
              <a:rPr lang="en-US" sz="3200" dirty="0" smtClean="0"/>
              <a:t> inquiring </a:t>
            </a:r>
            <a:r>
              <a:rPr lang="en-US" sz="3200" dirty="0"/>
              <a:t>what person or time the Spirit of Christ in them was indicating when he predicted the sufferings of Christ and the subsequent glories. </a:t>
            </a:r>
            <a:r>
              <a:rPr lang="en-US" sz="3200" baseline="30000" dirty="0" smtClean="0"/>
              <a:t>12</a:t>
            </a:r>
            <a:r>
              <a:rPr lang="en-US" sz="3200" dirty="0" smtClean="0"/>
              <a:t> </a:t>
            </a:r>
            <a:r>
              <a:rPr lang="en-US" sz="3200" dirty="0" smtClean="0">
                <a:solidFill>
                  <a:schemeClr val="tx1"/>
                </a:solidFill>
              </a:rPr>
              <a:t>It </a:t>
            </a:r>
            <a:r>
              <a:rPr lang="en-US" sz="3200" dirty="0">
                <a:solidFill>
                  <a:schemeClr val="tx1"/>
                </a:solidFill>
              </a:rPr>
              <a:t>was revealed to them that they were serving not themselves but you</a:t>
            </a:r>
            <a:r>
              <a:rPr lang="en-US" sz="3200" dirty="0"/>
              <a:t>, in the things that have now been announced to you through those who preached the good news to you by the Holy Spirit sent from heaven, things into which angels long to look. </a:t>
            </a:r>
            <a:endParaRPr lang="en-US" sz="3200" dirty="0" smtClean="0"/>
          </a:p>
          <a:p>
            <a:pPr lvl="1"/>
            <a:r>
              <a:rPr lang="en-US" sz="3200" b="1" u="sng" dirty="0" smtClean="0"/>
              <a:t>Note 2</a:t>
            </a:r>
            <a:r>
              <a:rPr lang="en-US" sz="3200" b="1" dirty="0" smtClean="0"/>
              <a:t>: </a:t>
            </a:r>
            <a:r>
              <a:rPr lang="en-US" sz="3200" dirty="0" smtClean="0"/>
              <a:t>They also grasped that their messages were principally for those living in the days of fulfillment.</a:t>
            </a:r>
            <a:endParaRPr lang="en-US" sz="3000" dirty="0" smtClean="0"/>
          </a:p>
        </p:txBody>
      </p:sp>
    </p:spTree>
    <p:extLst>
      <p:ext uri="{BB962C8B-B14F-4D97-AF65-F5344CB8AC3E}">
        <p14:creationId xmlns:p14="http://schemas.microsoft.com/office/powerpoint/2010/main" val="4575414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r>
              <a:rPr lang="en-US" sz="3400" b="1" dirty="0" smtClean="0"/>
              <a:t>The significance of Jesus’ resurrection and glorification for our understanding of the Old Testament.</a:t>
            </a:r>
          </a:p>
          <a:p>
            <a:pPr lvl="1"/>
            <a:r>
              <a:rPr lang="en-US" sz="3000" u="sng" dirty="0" smtClean="0"/>
              <a:t>John 2:20–22</a:t>
            </a:r>
            <a:r>
              <a:rPr lang="en-US" sz="3000" dirty="0" smtClean="0"/>
              <a:t>. </a:t>
            </a:r>
            <a:r>
              <a:rPr lang="en-US" sz="3200" dirty="0"/>
              <a:t>The Jews then said, “It has taken forty-six years to build this temple, and will you raise it up in three days?” But [Jesus] was speaking about the temple of his body. When therefore he was raised from the dead, his disciples remembered that he had said this, and they believed the Scripture and the word that Jesus had spoken. </a:t>
            </a:r>
            <a:endParaRPr lang="en-US" sz="3000" b="1" u="sng" dirty="0"/>
          </a:p>
        </p:txBody>
      </p:sp>
    </p:spTree>
    <p:extLst>
      <p:ext uri="{BB962C8B-B14F-4D97-AF65-F5344CB8AC3E}">
        <p14:creationId xmlns:p14="http://schemas.microsoft.com/office/powerpoint/2010/main" val="11118430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lnSpcReduction="10000"/>
          </a:bodyPr>
          <a:lstStyle/>
          <a:p>
            <a:pPr lvl="1"/>
            <a:r>
              <a:rPr lang="en-US" sz="3000" u="sng" dirty="0" smtClean="0"/>
              <a:t>John 12:13–16</a:t>
            </a:r>
            <a:r>
              <a:rPr lang="en-US" sz="3000" dirty="0" smtClean="0"/>
              <a:t>. </a:t>
            </a:r>
            <a:r>
              <a:rPr lang="en-US" sz="3200" dirty="0"/>
              <a:t>So they took branches of palm trees and went out to meet him, crying out, “Hosanna! Blessed is he who comes in the name of the Lord, even the King of Israel!” And Jesus found a young donkey and sat on it, just as it is written, “Fear not, daughter of Zion; behold, your king is coming, sitting on a donkey’s colt!” His disciples did not understand these things at first, but when Jesus was glorified, then they remembered that these things had been written about him and had been done to him. </a:t>
            </a:r>
            <a:endParaRPr lang="en-US" sz="3000" b="1" u="sng" dirty="0"/>
          </a:p>
        </p:txBody>
      </p:sp>
    </p:spTree>
    <p:extLst>
      <p:ext uri="{BB962C8B-B14F-4D97-AF65-F5344CB8AC3E}">
        <p14:creationId xmlns:p14="http://schemas.microsoft.com/office/powerpoint/2010/main" val="846489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181600"/>
          </a:xfrm>
        </p:spPr>
        <p:txBody>
          <a:bodyPr>
            <a:normAutofit fontScale="92500" lnSpcReduction="10000"/>
          </a:bodyPr>
          <a:lstStyle/>
          <a:p>
            <a:r>
              <a:rPr lang="en-US" sz="3400" b="1" dirty="0" smtClean="0"/>
              <a:t>Paul’s celebration of the mystery revealed.</a:t>
            </a:r>
            <a:endParaRPr lang="en-US" sz="3400" b="1" dirty="0"/>
          </a:p>
          <a:p>
            <a:pPr lvl="1"/>
            <a:r>
              <a:rPr lang="en-US" sz="3000" u="sng" dirty="0" smtClean="0"/>
              <a:t>Rom 16:25–26</a:t>
            </a:r>
            <a:r>
              <a:rPr lang="en-US" sz="3000" dirty="0" smtClean="0"/>
              <a:t>. </a:t>
            </a:r>
            <a:r>
              <a:rPr lang="en-US" sz="3200" dirty="0" smtClean="0"/>
              <a:t>Now </a:t>
            </a:r>
            <a:r>
              <a:rPr lang="en-US" sz="3200" dirty="0"/>
              <a:t>to him who is able to strengthen you according to my gospel and the preaching of Jesus Christ, according to the revelation of the mystery that was kept secret for long ages but has now been disclosed and through the prophetic writings has been made known to all nations, according to the command of the eternal God, to bring about the obedience of faith. </a:t>
            </a:r>
            <a:endParaRPr lang="en-US" sz="3000" dirty="0" smtClean="0"/>
          </a:p>
        </p:txBody>
      </p:sp>
    </p:spTree>
    <p:extLst>
      <p:ext uri="{BB962C8B-B14F-4D97-AF65-F5344CB8AC3E}">
        <p14:creationId xmlns:p14="http://schemas.microsoft.com/office/powerpoint/2010/main" val="3372877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92500" lnSpcReduction="10000"/>
          </a:bodyPr>
          <a:lstStyle/>
          <a:p>
            <a:r>
              <a:rPr lang="en-US" sz="3400" b="1" dirty="0" smtClean="0"/>
              <a:t>Paul’s celebration of the mystery revealed.</a:t>
            </a:r>
            <a:endParaRPr lang="en-US" sz="3400" b="1" dirty="0"/>
          </a:p>
          <a:p>
            <a:pPr lvl="1"/>
            <a:r>
              <a:rPr lang="en-US" sz="3000" u="sng" dirty="0" smtClean="0"/>
              <a:t>Rom 16:25–26</a:t>
            </a:r>
            <a:r>
              <a:rPr lang="en-US" sz="3000" dirty="0" smtClean="0"/>
              <a:t>. </a:t>
            </a:r>
            <a:r>
              <a:rPr lang="en-US" sz="3200" dirty="0" smtClean="0"/>
              <a:t>Now </a:t>
            </a:r>
            <a:r>
              <a:rPr lang="en-US" sz="3200" dirty="0"/>
              <a:t>to him who is able to strengthen you </a:t>
            </a:r>
            <a:r>
              <a:rPr lang="en-US" sz="3200" dirty="0" smtClean="0">
                <a:solidFill>
                  <a:schemeClr val="tx1"/>
                </a:solidFill>
              </a:rPr>
              <a:t>according to my gospel and the preaching of Jesus Christ, according to the revelation of the mystery </a:t>
            </a:r>
            <a:r>
              <a:rPr lang="en-US" sz="3200" dirty="0" smtClean="0"/>
              <a:t>that </a:t>
            </a:r>
            <a:r>
              <a:rPr lang="en-US" sz="3200" dirty="0"/>
              <a:t>was kept secret for long </a:t>
            </a:r>
            <a:r>
              <a:rPr lang="en-US" sz="3200" dirty="0" smtClean="0"/>
              <a:t>ages </a:t>
            </a:r>
            <a:r>
              <a:rPr lang="en-US" sz="3200" dirty="0"/>
              <a:t>but has now been disclosed and through the prophetic writings has been made known to all nations, according to the command of the eternal God, to bring about the obedience of faith. </a:t>
            </a:r>
            <a:endParaRPr lang="en-US" sz="3200" dirty="0" smtClean="0"/>
          </a:p>
          <a:p>
            <a:pPr lvl="1"/>
            <a:r>
              <a:rPr lang="en-US" sz="3200" b="1" u="sng" dirty="0" smtClean="0"/>
              <a:t>Note 1</a:t>
            </a:r>
            <a:r>
              <a:rPr lang="en-US" sz="3200" b="1" dirty="0" smtClean="0"/>
              <a:t>: </a:t>
            </a:r>
            <a:r>
              <a:rPr lang="en-US" sz="3200" dirty="0" smtClean="0"/>
              <a:t>The revelation of the mystery is bound up in the gospel and Paul’s preaching about Jesus Christ.</a:t>
            </a:r>
            <a:endParaRPr lang="en-US" sz="3000" u="sng" dirty="0" smtClean="0"/>
          </a:p>
        </p:txBody>
      </p:sp>
    </p:spTree>
    <p:extLst>
      <p:ext uri="{BB962C8B-B14F-4D97-AF65-F5344CB8AC3E}">
        <p14:creationId xmlns:p14="http://schemas.microsoft.com/office/powerpoint/2010/main" val="4397587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92500" lnSpcReduction="10000"/>
          </a:bodyPr>
          <a:lstStyle/>
          <a:p>
            <a:r>
              <a:rPr lang="en-US" sz="3400" b="1" dirty="0" smtClean="0"/>
              <a:t>Paul’s celebration of the mystery revealed.</a:t>
            </a:r>
            <a:endParaRPr lang="en-US" sz="3400" b="1" dirty="0"/>
          </a:p>
          <a:p>
            <a:pPr lvl="1"/>
            <a:r>
              <a:rPr lang="en-US" sz="3000" u="sng" dirty="0" smtClean="0"/>
              <a:t>Rom 16:25–26</a:t>
            </a:r>
            <a:r>
              <a:rPr lang="en-US" sz="3000" dirty="0" smtClean="0"/>
              <a:t>. </a:t>
            </a:r>
            <a:r>
              <a:rPr lang="en-US" sz="3200" dirty="0" smtClean="0"/>
              <a:t>Now </a:t>
            </a:r>
            <a:r>
              <a:rPr lang="en-US" sz="3200" dirty="0"/>
              <a:t>to him who is able to strengthen you </a:t>
            </a:r>
            <a:r>
              <a:rPr lang="en-US" sz="3200" dirty="0" smtClean="0"/>
              <a:t>according to my gospel and the preaching of Jesus Christ, according to the revelation of </a:t>
            </a:r>
            <a:r>
              <a:rPr lang="en-US" sz="3200" dirty="0" smtClean="0">
                <a:solidFill>
                  <a:schemeClr val="tx1"/>
                </a:solidFill>
              </a:rPr>
              <a:t>the mystery that </a:t>
            </a:r>
            <a:r>
              <a:rPr lang="en-US" sz="3200" dirty="0">
                <a:solidFill>
                  <a:schemeClr val="tx1"/>
                </a:solidFill>
              </a:rPr>
              <a:t>was kept secret for long </a:t>
            </a:r>
            <a:r>
              <a:rPr lang="en-US" sz="3200" dirty="0" smtClean="0">
                <a:solidFill>
                  <a:schemeClr val="tx1"/>
                </a:solidFill>
              </a:rPr>
              <a:t>ages </a:t>
            </a:r>
            <a:r>
              <a:rPr lang="en-US" sz="3200" dirty="0"/>
              <a:t>but has now been disclosed and through the prophetic writings has been made known to all nations, according to the command of the eternal God, to bring about the obedience of faith. </a:t>
            </a:r>
            <a:endParaRPr lang="en-US" sz="3200" dirty="0" smtClean="0"/>
          </a:p>
          <a:p>
            <a:pPr lvl="1"/>
            <a:r>
              <a:rPr lang="en-US" sz="3200" b="1" u="sng" dirty="0" smtClean="0"/>
              <a:t>Note 2</a:t>
            </a:r>
            <a:r>
              <a:rPr lang="en-US" sz="3200" b="1" dirty="0" smtClean="0"/>
              <a:t>: </a:t>
            </a:r>
            <a:r>
              <a:rPr lang="en-US" sz="3200" dirty="0" smtClean="0"/>
              <a:t>The message of the gospel was in some senses “kept secret for long ages,” out of the grasp of rebel and remnant alike.</a:t>
            </a:r>
            <a:endParaRPr lang="en-US" sz="3000" u="sng" dirty="0" smtClean="0"/>
          </a:p>
        </p:txBody>
      </p:sp>
    </p:spTree>
    <p:extLst>
      <p:ext uri="{BB962C8B-B14F-4D97-AF65-F5344CB8AC3E}">
        <p14:creationId xmlns:p14="http://schemas.microsoft.com/office/powerpoint/2010/main" val="12979411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92500" lnSpcReduction="10000"/>
          </a:bodyPr>
          <a:lstStyle/>
          <a:p>
            <a:r>
              <a:rPr lang="en-US" sz="3400" b="1" dirty="0" smtClean="0"/>
              <a:t>Paul’s celebration of the mystery revealed.</a:t>
            </a:r>
            <a:endParaRPr lang="en-US" sz="3400" b="1" dirty="0"/>
          </a:p>
          <a:p>
            <a:pPr lvl="1"/>
            <a:r>
              <a:rPr lang="en-US" sz="3000" u="sng" dirty="0" smtClean="0"/>
              <a:t>Rom 16:25–26</a:t>
            </a:r>
            <a:r>
              <a:rPr lang="en-US" sz="3000" dirty="0" smtClean="0"/>
              <a:t>. </a:t>
            </a:r>
            <a:r>
              <a:rPr lang="en-US" sz="3200" dirty="0" smtClean="0"/>
              <a:t>Now </a:t>
            </a:r>
            <a:r>
              <a:rPr lang="en-US" sz="3200" dirty="0"/>
              <a:t>to him who is able to strengthen you </a:t>
            </a:r>
            <a:r>
              <a:rPr lang="en-US" sz="3200" dirty="0" smtClean="0"/>
              <a:t>according to my gospel and the preaching of Jesus Christ, according to the revelation of the mystery that </a:t>
            </a:r>
            <a:r>
              <a:rPr lang="en-US" sz="3200" dirty="0"/>
              <a:t>was kept secret for long </a:t>
            </a:r>
            <a:r>
              <a:rPr lang="en-US" sz="3200" dirty="0" smtClean="0"/>
              <a:t>ages </a:t>
            </a:r>
            <a:r>
              <a:rPr lang="en-US" sz="3200" dirty="0"/>
              <a:t>but has now been disclosed and </a:t>
            </a:r>
            <a:r>
              <a:rPr lang="en-US" sz="3200" dirty="0">
                <a:solidFill>
                  <a:schemeClr val="tx1"/>
                </a:solidFill>
              </a:rPr>
              <a:t>through the prophetic writings has been made known </a:t>
            </a:r>
            <a:r>
              <a:rPr lang="en-US" sz="3200" dirty="0"/>
              <a:t>to all nations, according to the command of the eternal God, to bring about the obedience of faith. </a:t>
            </a:r>
            <a:endParaRPr lang="en-US" sz="3200" dirty="0" smtClean="0"/>
          </a:p>
          <a:p>
            <a:pPr lvl="1"/>
            <a:r>
              <a:rPr lang="en-US" sz="3200" b="1" u="sng" dirty="0" smtClean="0"/>
              <a:t>Note 3</a:t>
            </a:r>
            <a:r>
              <a:rPr lang="en-US" sz="3200" b="1" dirty="0" smtClean="0"/>
              <a:t>: </a:t>
            </a:r>
            <a:r>
              <a:rPr lang="en-US" sz="3200" dirty="0" smtClean="0"/>
              <a:t>Yet the revelation of the mystery itself is, by means of Christ, made known through the Old Testament prophets.</a:t>
            </a:r>
            <a:endParaRPr lang="en-US" sz="3000" u="sng" dirty="0" smtClean="0"/>
          </a:p>
        </p:txBody>
      </p:sp>
    </p:spTree>
    <p:extLst>
      <p:ext uri="{BB962C8B-B14F-4D97-AF65-F5344CB8AC3E}">
        <p14:creationId xmlns:p14="http://schemas.microsoft.com/office/powerpoint/2010/main" val="1359354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a:solidFill>
            <a:schemeClr val="accent6">
              <a:lumMod val="75000"/>
            </a:schemeClr>
          </a:solidFill>
        </p:spPr>
        <p:txBody>
          <a:bodyPr>
            <a:noAutofit/>
          </a:bodyPr>
          <a:lstStyle/>
          <a:p>
            <a:r>
              <a:rPr lang="en-US" sz="3200" b="1" dirty="0" smtClean="0"/>
              <a:t>6. The Centrality of Christ for</a:t>
            </a:r>
            <a:br>
              <a:rPr lang="en-US" sz="3200" b="1" dirty="0" smtClean="0"/>
            </a:br>
            <a:r>
              <a:rPr lang="en-US" sz="3200" b="1" dirty="0" smtClean="0"/>
              <a:t>Interpreting the Old Testament</a:t>
            </a:r>
            <a:endParaRPr lang="en-US" sz="3200" b="1" dirty="0"/>
          </a:p>
        </p:txBody>
      </p:sp>
      <p:sp>
        <p:nvSpPr>
          <p:cNvPr id="5" name="Content Placeholder 4"/>
          <p:cNvSpPr>
            <a:spLocks noGrp="1"/>
          </p:cNvSpPr>
          <p:nvPr>
            <p:ph idx="1"/>
          </p:nvPr>
        </p:nvSpPr>
        <p:spPr>
          <a:xfrm>
            <a:off x="457200" y="1600200"/>
            <a:ext cx="8229600" cy="5257800"/>
          </a:xfrm>
        </p:spPr>
        <p:txBody>
          <a:bodyPr/>
          <a:lstStyle/>
          <a:p>
            <a:r>
              <a:rPr lang="en-US" sz="3400" dirty="0" smtClean="0"/>
              <a:t>Synthesis:</a:t>
            </a:r>
          </a:p>
          <a:p>
            <a:pPr lvl="1"/>
            <a:r>
              <a:rPr lang="en-US" sz="3000" dirty="0" smtClean="0"/>
              <a:t>What </a:t>
            </a:r>
            <a:r>
              <a:rPr lang="en-US" sz="3000" dirty="0"/>
              <a:t>we are seeing is both organic unity and progressive development. </a:t>
            </a:r>
          </a:p>
          <a:p>
            <a:pPr lvl="1"/>
            <a:r>
              <a:rPr lang="en-US" sz="3000" dirty="0"/>
              <a:t>Christ’s appearing supplies believers with the necessary </a:t>
            </a:r>
            <a:r>
              <a:rPr lang="en-US" sz="3000" b="1" u="sng" dirty="0">
                <a:solidFill>
                  <a:schemeClr val="tx1"/>
                </a:solidFill>
              </a:rPr>
              <a:t>light</a:t>
            </a:r>
            <a:r>
              <a:rPr lang="en-US" sz="3000" dirty="0">
                <a:solidFill>
                  <a:schemeClr val="tx1"/>
                </a:solidFill>
              </a:rPr>
              <a:t> </a:t>
            </a:r>
            <a:r>
              <a:rPr lang="en-US" sz="3000" dirty="0"/>
              <a:t>to see what has been in the OT all along. </a:t>
            </a:r>
          </a:p>
          <a:p>
            <a:pPr lvl="1"/>
            <a:r>
              <a:rPr lang="en-US" sz="3000" dirty="0"/>
              <a:t>Yet his coming also supplies a </a:t>
            </a:r>
            <a:r>
              <a:rPr lang="en-US" sz="3000" b="1" u="sng" dirty="0">
                <a:solidFill>
                  <a:schemeClr val="tx1"/>
                </a:solidFill>
              </a:rPr>
              <a:t>lens</a:t>
            </a:r>
            <a:r>
              <a:rPr lang="en-US" sz="3000" dirty="0">
                <a:solidFill>
                  <a:schemeClr val="tx1"/>
                </a:solidFill>
              </a:rPr>
              <a:t> </a:t>
            </a:r>
            <a:r>
              <a:rPr lang="en-US" sz="3000" dirty="0"/>
              <a:t>that influences and guides our reading. </a:t>
            </a:r>
            <a:endParaRPr lang="en-US" sz="3000" b="1" dirty="0"/>
          </a:p>
          <a:p>
            <a:endParaRPr lang="en-US" dirty="0"/>
          </a:p>
        </p:txBody>
      </p:sp>
    </p:spTree>
    <p:extLst>
      <p:ext uri="{BB962C8B-B14F-4D97-AF65-F5344CB8AC3E}">
        <p14:creationId xmlns:p14="http://schemas.microsoft.com/office/powerpoint/2010/main" val="18411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a:solidFill>
            <a:schemeClr val="accent6">
              <a:lumMod val="75000"/>
            </a:schemeClr>
          </a:solidFill>
        </p:spPr>
        <p:txBody>
          <a:bodyPr>
            <a:noAutofit/>
          </a:bodyPr>
          <a:lstStyle/>
          <a:p>
            <a:r>
              <a:rPr lang="en-US" sz="3200" b="1" dirty="0" smtClean="0"/>
              <a:t>6. The Centrality of Christ for</a:t>
            </a:r>
            <a:br>
              <a:rPr lang="en-US" sz="3200" b="1" dirty="0" smtClean="0"/>
            </a:br>
            <a:r>
              <a:rPr lang="en-US" sz="3200" b="1" dirty="0" smtClean="0"/>
              <a:t>Interpreting the Old Testament</a:t>
            </a:r>
            <a:endParaRPr lang="en-US" sz="3200" b="1" dirty="0"/>
          </a:p>
        </p:txBody>
      </p:sp>
      <p:sp>
        <p:nvSpPr>
          <p:cNvPr id="5" name="Content Placeholder 4"/>
          <p:cNvSpPr>
            <a:spLocks noGrp="1"/>
          </p:cNvSpPr>
          <p:nvPr>
            <p:ph idx="1"/>
          </p:nvPr>
        </p:nvSpPr>
        <p:spPr>
          <a:xfrm>
            <a:off x="457200" y="1600200"/>
            <a:ext cx="8229600" cy="5257800"/>
          </a:xfrm>
        </p:spPr>
        <p:txBody>
          <a:bodyPr/>
          <a:lstStyle/>
          <a:p>
            <a:r>
              <a:rPr lang="en-US" sz="3400" dirty="0" smtClean="0"/>
              <a:t>Synthesis:</a:t>
            </a:r>
          </a:p>
          <a:p>
            <a:pPr lvl="1"/>
            <a:r>
              <a:rPr lang="en-US" sz="3000" dirty="0" smtClean="0"/>
              <a:t>What </a:t>
            </a:r>
            <a:r>
              <a:rPr lang="en-US" sz="3000" dirty="0"/>
              <a:t>we are seeing is both organic unity and progressive development. </a:t>
            </a:r>
          </a:p>
          <a:p>
            <a:pPr lvl="1"/>
            <a:r>
              <a:rPr lang="en-US" sz="3000" dirty="0"/>
              <a:t>Christ’s appearing supplies believers with the necessary </a:t>
            </a:r>
            <a:r>
              <a:rPr lang="en-US" sz="3000" b="1" u="sng" dirty="0">
                <a:solidFill>
                  <a:schemeClr val="tx1"/>
                </a:solidFill>
              </a:rPr>
              <a:t>light</a:t>
            </a:r>
            <a:r>
              <a:rPr lang="en-US" sz="3000" dirty="0">
                <a:solidFill>
                  <a:schemeClr val="tx1"/>
                </a:solidFill>
              </a:rPr>
              <a:t> </a:t>
            </a:r>
            <a:r>
              <a:rPr lang="en-US" sz="3000" dirty="0"/>
              <a:t>to see what has been in the OT all along. </a:t>
            </a:r>
            <a:r>
              <a:rPr lang="en-US" sz="3000" b="1" dirty="0" smtClean="0">
                <a:solidFill>
                  <a:schemeClr val="accent6">
                    <a:lumMod val="75000"/>
                  </a:schemeClr>
                </a:solidFill>
              </a:rPr>
              <a:t>(The Lifting of a Veil)</a:t>
            </a:r>
            <a:endParaRPr lang="en-US" sz="3000" b="1" dirty="0">
              <a:solidFill>
                <a:schemeClr val="accent6">
                  <a:lumMod val="75000"/>
                </a:schemeClr>
              </a:solidFill>
            </a:endParaRPr>
          </a:p>
          <a:p>
            <a:pPr lvl="1"/>
            <a:r>
              <a:rPr lang="en-US" sz="3000" dirty="0"/>
              <a:t>Yet his coming also supplies a </a:t>
            </a:r>
            <a:r>
              <a:rPr lang="en-US" sz="3000" b="1" u="sng" dirty="0">
                <a:solidFill>
                  <a:schemeClr val="tx1"/>
                </a:solidFill>
              </a:rPr>
              <a:t>lens</a:t>
            </a:r>
            <a:r>
              <a:rPr lang="en-US" sz="3000" dirty="0">
                <a:solidFill>
                  <a:schemeClr val="tx1"/>
                </a:solidFill>
              </a:rPr>
              <a:t> </a:t>
            </a:r>
            <a:r>
              <a:rPr lang="en-US" sz="3000" dirty="0"/>
              <a:t>that influences and guides our reading. </a:t>
            </a:r>
            <a:r>
              <a:rPr lang="en-US" sz="3000" b="1" dirty="0" smtClean="0">
                <a:solidFill>
                  <a:schemeClr val="accent6">
                    <a:lumMod val="75000"/>
                  </a:schemeClr>
                </a:solidFill>
              </a:rPr>
              <a:t>(An Answer Key)</a:t>
            </a:r>
            <a:endParaRPr lang="en-US" sz="3000" b="1" dirty="0">
              <a:solidFill>
                <a:schemeClr val="accent6">
                  <a:lumMod val="75000"/>
                </a:schemeClr>
              </a:solidFill>
            </a:endParaRPr>
          </a:p>
          <a:p>
            <a:endParaRPr lang="en-US" dirty="0"/>
          </a:p>
        </p:txBody>
      </p:sp>
    </p:spTree>
    <p:extLst>
      <p:ext uri="{BB962C8B-B14F-4D97-AF65-F5344CB8AC3E}">
        <p14:creationId xmlns:p14="http://schemas.microsoft.com/office/powerpoint/2010/main" val="1169015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a:solidFill>
            <a:schemeClr val="accent6">
              <a:lumMod val="75000"/>
            </a:schemeClr>
          </a:solidFill>
        </p:spPr>
        <p:txBody>
          <a:bodyPr>
            <a:noAutofit/>
          </a:bodyPr>
          <a:lstStyle/>
          <a:p>
            <a:r>
              <a:rPr lang="en-US" sz="3200" b="1" dirty="0" smtClean="0"/>
              <a:t>6. The Centrality of Christ for</a:t>
            </a:r>
            <a:br>
              <a:rPr lang="en-US" sz="3200" b="1" dirty="0" smtClean="0"/>
            </a:br>
            <a:r>
              <a:rPr lang="en-US" sz="3200" b="1" dirty="0" smtClean="0"/>
              <a:t>Interpreting the Old Testament</a:t>
            </a:r>
            <a:endParaRPr lang="en-US" sz="32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7141" y="1600200"/>
            <a:ext cx="8109717" cy="5257800"/>
          </a:xfrm>
        </p:spPr>
      </p:pic>
    </p:spTree>
    <p:extLst>
      <p:ext uri="{BB962C8B-B14F-4D97-AF65-F5344CB8AC3E}">
        <p14:creationId xmlns:p14="http://schemas.microsoft.com/office/powerpoint/2010/main" val="6622118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22644</TotalTime>
  <Words>3727</Words>
  <Application>Microsoft Macintosh PowerPoint</Application>
  <PresentationFormat>On-screen Show (4:3)</PresentationFormat>
  <Paragraphs>123</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Calibri</vt:lpstr>
      <vt:lpstr>Calisto MT</vt:lpstr>
      <vt:lpstr>Wingdings</vt:lpstr>
      <vt:lpstr>Arial</vt:lpstr>
      <vt:lpstr>Office Theme</vt:lpstr>
      <vt:lpstr>JESUS’ BIBLE AS CHRISTIAN SCRIPTURE</vt:lpstr>
      <vt:lpstr>Ten Reasons the Old Testament Is Important for Christians</vt:lpstr>
      <vt:lpstr>PowerPoint Presentation</vt:lpstr>
      <vt:lpstr>PowerPoint Presentation</vt:lpstr>
      <vt:lpstr>My Main Thesis</vt:lpstr>
      <vt:lpstr>1. New Testament Reflections on the Main Audience of Old Testament Instruction</vt:lpstr>
      <vt:lpstr>PowerPoint Presentation</vt:lpstr>
      <vt:lpstr>PowerPoint Presentation</vt:lpstr>
      <vt:lpstr>PowerPoint Presentation</vt:lpstr>
      <vt:lpstr>PowerPoint Presentation</vt:lpstr>
      <vt:lpstr>2. Old Testament Reflections on the Main Audience of Old Testament Instruction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New Testament Reflections on the Rebels’ Inability to Understand the Old Testament</vt:lpstr>
      <vt:lpstr>PowerPoint Presentation</vt:lpstr>
      <vt:lpstr>PowerPoint Presentation</vt:lpstr>
      <vt:lpstr>4. New Testament Reflections on the Remnant’s Inability to Fully Understand the Old Testament</vt:lpstr>
      <vt:lpstr>PowerPoint Presentation</vt:lpstr>
      <vt:lpstr>PowerPoint Presentation</vt:lpstr>
      <vt:lpstr>5. New Testament Reflections on the Old Testament’s Mystery Revealed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The Centrality of Christ for Interpreting the Old Testament</vt:lpstr>
      <vt:lpstr>6. The Centrality of Christ for Interpreting the Old Testament</vt:lpstr>
      <vt:lpstr>6. The Centrality of Christ for Interpreting the Old Testament</vt:lpstr>
    </vt:vector>
  </TitlesOfParts>
  <Company>Bethlehem College and Seminary</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DeRouchie</dc:creator>
  <cp:lastModifiedBy>Jason S. DeRouchie</cp:lastModifiedBy>
  <cp:revision>419</cp:revision>
  <dcterms:created xsi:type="dcterms:W3CDTF">2013-09-30T12:33:17Z</dcterms:created>
  <dcterms:modified xsi:type="dcterms:W3CDTF">2017-10-10T15:07:17Z</dcterms:modified>
</cp:coreProperties>
</file>