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8" r:id="rId3"/>
    <p:sldId id="260" r:id="rId4"/>
    <p:sldId id="258" r:id="rId5"/>
    <p:sldId id="259" r:id="rId6"/>
    <p:sldId id="261" r:id="rId7"/>
    <p:sldId id="269" r:id="rId8"/>
    <p:sldId id="272" r:id="rId9"/>
    <p:sldId id="273" r:id="rId10"/>
    <p:sldId id="262" r:id="rId11"/>
    <p:sldId id="263" r:id="rId12"/>
    <p:sldId id="264" r:id="rId13"/>
    <p:sldId id="271" r:id="rId14"/>
    <p:sldId id="266" r:id="rId15"/>
    <p:sldId id="267" r:id="rId16"/>
    <p:sldId id="26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3"/>
    <p:restoredTop sz="94647"/>
  </p:normalViewPr>
  <p:slideViewPr>
    <p:cSldViewPr snapToGrid="0" snapToObjects="1">
      <p:cViewPr varScale="1">
        <p:scale>
          <a:sx n="74" d="100"/>
          <a:sy n="74" d="100"/>
        </p:scale>
        <p:origin x="184" y="1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485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32444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6074" y="808056"/>
            <a:ext cx="8664066" cy="1077229"/>
          </a:xfrm>
        </p:spPr>
        <p:txBody>
          <a:bodyPr>
            <a:normAutofit/>
          </a:bodyPr>
          <a:lstStyle>
            <a:lvl1pPr>
              <a:defRPr sz="4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6074" y="2052116"/>
            <a:ext cx="8664065" cy="4805884"/>
          </a:xfrm>
        </p:spPr>
        <p:txBody>
          <a:bodyPr anchor="t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89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680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59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9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716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306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19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064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163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42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E9174AA0-C7BF-A141-955B-68B731539601}" type="datetimeFigureOut">
              <a:rPr lang="en-US" smtClean="0"/>
              <a:t>6/19/18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08CDB-917A-0C4A-9C20-EC669A31E891}" type="slidenum">
              <a:rPr lang="en-US" smtClean="0"/>
              <a:t>‹#›</a:t>
            </a:fld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215859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66014B6-FE71-4745-B43E-954D71434FD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8000"/>
          </a:blip>
          <a:stretch>
            <a:fillRect/>
          </a:stretch>
        </p:blipFill>
        <p:spPr>
          <a:xfrm>
            <a:off x="-207298" y="0"/>
            <a:ext cx="9144000" cy="685055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954B9F-1CDE-204D-ABE3-03039B298D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1808" y="2299856"/>
            <a:ext cx="5518066" cy="2618508"/>
          </a:xfrm>
        </p:spPr>
        <p:txBody>
          <a:bodyPr>
            <a:normAutofit/>
          </a:bodyPr>
          <a:lstStyle/>
          <a:p>
            <a:r>
              <a:rPr lang="en-US" sz="7200" dirty="0"/>
              <a:t>An Invitation to RUTH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79BC71-D202-0C4A-BC50-229CC4A77B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72274" y="4752109"/>
            <a:ext cx="5357600" cy="1641763"/>
          </a:xfrm>
        </p:spPr>
        <p:txBody>
          <a:bodyPr>
            <a:normAutofit fontScale="70000" lnSpcReduction="20000"/>
          </a:bodyPr>
          <a:lstStyle/>
          <a:p>
            <a:r>
              <a:rPr lang="en-US" sz="4600" dirty="0"/>
              <a:t>Rev. Dr. Jason </a:t>
            </a:r>
            <a:r>
              <a:rPr lang="en-US" sz="4600" dirty="0" err="1"/>
              <a:t>DeRouchie</a:t>
            </a:r>
            <a:endParaRPr lang="en-US" sz="4600" dirty="0"/>
          </a:p>
          <a:p>
            <a:r>
              <a:rPr lang="en-US" sz="3100" dirty="0"/>
              <a:t>Bethlehem’s Women’s Bible Study</a:t>
            </a:r>
            <a:br>
              <a:rPr lang="en-US" sz="3100" dirty="0"/>
            </a:br>
            <a:r>
              <a:rPr lang="en-US" sz="3100" dirty="0"/>
              <a:t>Summer 2018</a:t>
            </a:r>
          </a:p>
        </p:txBody>
      </p:sp>
    </p:spTree>
    <p:extLst>
      <p:ext uri="{BB962C8B-B14F-4D97-AF65-F5344CB8AC3E}">
        <p14:creationId xmlns:p14="http://schemas.microsoft.com/office/powerpoint/2010/main" val="2759221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74811-96A2-4F40-AE55-9F6EFF18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623743F-ED9E-E54F-B379-492815903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6107" y="7446"/>
            <a:ext cx="9144000" cy="6850554"/>
          </a:xfrm>
        </p:spPr>
      </p:pic>
    </p:spTree>
    <p:extLst>
      <p:ext uri="{BB962C8B-B14F-4D97-AF65-F5344CB8AC3E}">
        <p14:creationId xmlns:p14="http://schemas.microsoft.com/office/powerpoint/2010/main" val="146777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3231-FC15-6F47-A52F-6BDBE2C97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1. Ruth’s setting in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7744-3FA8-D841-A3C9-4E9B3FED4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“The days that the judges ruled” (Ruth 1:1):</a:t>
            </a:r>
          </a:p>
          <a:p>
            <a:pPr lvl="1"/>
            <a:r>
              <a:rPr lang="en-US" dirty="0"/>
              <a:t>Days of Israel’s tribal confederation</a:t>
            </a:r>
          </a:p>
          <a:p>
            <a:pPr lvl="1"/>
            <a:r>
              <a:rPr lang="en-US" dirty="0"/>
              <a:t>Days of Israel’s </a:t>
            </a:r>
            <a:r>
              <a:rPr lang="en-US" dirty="0" err="1"/>
              <a:t>Canaanization</a:t>
            </a:r>
            <a:r>
              <a:rPr lang="en-US" dirty="0"/>
              <a:t> (</a:t>
            </a:r>
            <a:r>
              <a:rPr lang="en-US" dirty="0" err="1"/>
              <a:t>Judg</a:t>
            </a:r>
            <a:r>
              <a:rPr lang="en-US" dirty="0"/>
              <a:t> 2:2–3)</a:t>
            </a:r>
          </a:p>
          <a:p>
            <a:pPr lvl="1"/>
            <a:r>
              <a:rPr lang="en-US" dirty="0"/>
              <a:t>Days of cycles of disobedience and divine curse (2:11–19)</a:t>
            </a:r>
          </a:p>
        </p:txBody>
      </p:sp>
    </p:spTree>
    <p:extLst>
      <p:ext uri="{BB962C8B-B14F-4D97-AF65-F5344CB8AC3E}">
        <p14:creationId xmlns:p14="http://schemas.microsoft.com/office/powerpoint/2010/main" val="3070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41127-E2ED-E042-A0CE-1CAB66F48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84601"/>
            <a:ext cx="7958331" cy="107722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Downward Spiraling Cycles of Disobedience in Judges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3B86084-1FE3-1A42-A520-CDEF7E64AE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65365"/>
          <a:stretch/>
        </p:blipFill>
        <p:spPr>
          <a:xfrm>
            <a:off x="4000514" y="1433781"/>
            <a:ext cx="5180918" cy="5424219"/>
          </a:xfrm>
        </p:spPr>
      </p:pic>
    </p:spTree>
    <p:extLst>
      <p:ext uri="{BB962C8B-B14F-4D97-AF65-F5344CB8AC3E}">
        <p14:creationId xmlns:p14="http://schemas.microsoft.com/office/powerpoint/2010/main" val="3139696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3231-FC15-6F47-A52F-6BDBE2C97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1. Ruth’s setting in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7744-3FA8-D841-A3C9-4E9B3FED4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“The days that the judges ruled” (Ruth 1:1):</a:t>
            </a:r>
          </a:p>
          <a:p>
            <a:pPr lvl="1"/>
            <a:r>
              <a:rPr lang="en-US" dirty="0"/>
              <a:t>Days of Israel’s tribal confederation</a:t>
            </a:r>
          </a:p>
          <a:p>
            <a:pPr lvl="1"/>
            <a:r>
              <a:rPr lang="en-US" dirty="0"/>
              <a:t>Days of Israel’s </a:t>
            </a:r>
            <a:r>
              <a:rPr lang="en-US" dirty="0" err="1"/>
              <a:t>Canaanization</a:t>
            </a:r>
            <a:r>
              <a:rPr lang="en-US" dirty="0"/>
              <a:t> (</a:t>
            </a:r>
            <a:r>
              <a:rPr lang="en-US" dirty="0" err="1"/>
              <a:t>Judg</a:t>
            </a:r>
            <a:r>
              <a:rPr lang="en-US" dirty="0"/>
              <a:t> 2:2–3)</a:t>
            </a:r>
          </a:p>
          <a:p>
            <a:pPr lvl="1"/>
            <a:r>
              <a:rPr lang="en-US" dirty="0"/>
              <a:t>Days of cycles of disobedience and divine curse (2:11–19)</a:t>
            </a:r>
          </a:p>
          <a:p>
            <a:pPr lvl="1"/>
            <a:r>
              <a:rPr lang="en-US" dirty="0"/>
              <a:t>Days of increasingly degenerate thinking, relationships, and rule</a:t>
            </a:r>
          </a:p>
          <a:p>
            <a:pPr lvl="1"/>
            <a:r>
              <a:rPr lang="en-US" dirty="0"/>
              <a:t>Days of self-rule (</a:t>
            </a:r>
            <a:r>
              <a:rPr lang="en-US" dirty="0" err="1"/>
              <a:t>Judg</a:t>
            </a:r>
            <a:r>
              <a:rPr lang="en-US" dirty="0"/>
              <a:t> 21:25)</a:t>
            </a:r>
          </a:p>
        </p:txBody>
      </p:sp>
    </p:spTree>
    <p:extLst>
      <p:ext uri="{BB962C8B-B14F-4D97-AF65-F5344CB8AC3E}">
        <p14:creationId xmlns:p14="http://schemas.microsoft.com/office/powerpoint/2010/main" val="103776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3231-FC15-6F47-A52F-6BDBE2C97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1. Ruth’s setting in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7744-3FA8-D841-A3C9-4E9B3FED4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“There was a famine in the land” (Ruth 1:1):</a:t>
            </a:r>
          </a:p>
          <a:p>
            <a:pPr lvl="1"/>
            <a:r>
              <a:rPr lang="en-US" dirty="0"/>
              <a:t>Highlights the curse-context (</a:t>
            </a:r>
            <a:r>
              <a:rPr lang="en-US" dirty="0" err="1"/>
              <a:t>Deut</a:t>
            </a:r>
            <a:r>
              <a:rPr lang="en-US" dirty="0"/>
              <a:t> 28:15, 23–24)</a:t>
            </a:r>
          </a:p>
          <a:p>
            <a:pPr lvl="1"/>
            <a:r>
              <a:rPr lang="en-US" dirty="0"/>
              <a:t>Forces a departure from “the house of bread” in Moab (Ruth 1:1)</a:t>
            </a:r>
          </a:p>
          <a:p>
            <a:pPr lvl="1"/>
            <a:r>
              <a:rPr lang="en-US" dirty="0"/>
              <a:t>Draws attention to Bethlehem</a:t>
            </a:r>
          </a:p>
          <a:p>
            <a:r>
              <a:rPr lang="en-US" dirty="0"/>
              <a:t>The significance? 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94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51B3C6D-313F-244A-A2F0-3428532F59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7495" y="-2164"/>
            <a:ext cx="9146885" cy="6860164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074811-96A2-4F40-AE55-9F6EFF187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074" y="808056"/>
            <a:ext cx="8664066" cy="1511398"/>
          </a:xfrm>
          <a:solidFill>
            <a:schemeClr val="tx1">
              <a:alpha val="26000"/>
            </a:schemeClr>
          </a:solidFill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“Then she arose with her daughters-in-law to return from the country of Moab, for she heard in the fields of Moab that the LORD had visited his people and given them food” (Ruth 1:6).</a:t>
            </a:r>
          </a:p>
        </p:txBody>
      </p:sp>
    </p:spTree>
    <p:extLst>
      <p:ext uri="{BB962C8B-B14F-4D97-AF65-F5344CB8AC3E}">
        <p14:creationId xmlns:p14="http://schemas.microsoft.com/office/powerpoint/2010/main" val="1242039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74811-96A2-4F40-AE55-9F6EFF187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074" y="808056"/>
            <a:ext cx="8664066" cy="1511398"/>
          </a:xfrm>
          <a:solidFill>
            <a:schemeClr val="tx1">
              <a:alpha val="26000"/>
            </a:schemeClr>
          </a:solidFill>
        </p:spPr>
        <p:txBody>
          <a:bodyPr>
            <a:normAutofit/>
          </a:bodyPr>
          <a:lstStyle/>
          <a:p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A8890007-693E-FA48-BEFE-B3AAA1AAF5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487638" y="0"/>
            <a:ext cx="75009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410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74811-96A2-4F40-AE55-9F6EFF187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074" y="808056"/>
            <a:ext cx="8664066" cy="1511398"/>
          </a:xfrm>
          <a:solidFill>
            <a:schemeClr val="tx1">
              <a:alpha val="26000"/>
            </a:schemeClr>
          </a:solidFill>
        </p:spPr>
        <p:txBody>
          <a:bodyPr>
            <a:normAutofit/>
          </a:bodyPr>
          <a:lstStyle/>
          <a:p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9AB1FFA-17D1-4E4F-8712-104F84357A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2021" y="-9281"/>
            <a:ext cx="7472171" cy="6867281"/>
          </a:xfrm>
        </p:spPr>
      </p:pic>
    </p:spTree>
    <p:extLst>
      <p:ext uri="{BB962C8B-B14F-4D97-AF65-F5344CB8AC3E}">
        <p14:creationId xmlns:p14="http://schemas.microsoft.com/office/powerpoint/2010/main" val="1800156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3231-FC15-6F47-A52F-6BDBE2C97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2. Ruth’s Moabite 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7744-3FA8-D841-A3C9-4E9B3FED4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Introductory matters:</a:t>
            </a:r>
          </a:p>
          <a:p>
            <a:pPr lvl="1"/>
            <a:r>
              <a:rPr lang="en-US" dirty="0"/>
              <a:t>Moab’s origin (Gen 19:36–37)</a:t>
            </a:r>
          </a:p>
          <a:p>
            <a:pPr lvl="1"/>
            <a:r>
              <a:rPr lang="en-US" dirty="0"/>
              <a:t>God’s curse on Moab (</a:t>
            </a:r>
            <a:r>
              <a:rPr lang="en-US" dirty="0" err="1"/>
              <a:t>Deut</a:t>
            </a:r>
            <a:r>
              <a:rPr lang="en-US" dirty="0"/>
              <a:t> 23:3–4; cf. </a:t>
            </a:r>
            <a:r>
              <a:rPr lang="en-US" dirty="0" err="1"/>
              <a:t>Num</a:t>
            </a:r>
            <a:r>
              <a:rPr lang="en-US" dirty="0"/>
              <a:t> 22–24)</a:t>
            </a:r>
          </a:p>
          <a:p>
            <a:pPr lvl="1"/>
            <a:r>
              <a:rPr lang="en-US" dirty="0"/>
              <a:t>Moab’s influence in the days of the judges (</a:t>
            </a:r>
            <a:r>
              <a:rPr lang="en-US" dirty="0" err="1"/>
              <a:t>Judg</a:t>
            </a:r>
            <a:r>
              <a:rPr lang="en-US" dirty="0"/>
              <a:t> 3:12–30; 10:6)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23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3231-FC15-6F47-A52F-6BDBE2C97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2. Ruth’s Moabite 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7744-3FA8-D841-A3C9-4E9B3FED4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significance of Ruth’s Moabite descent</a:t>
            </a:r>
          </a:p>
          <a:p>
            <a:pPr lvl="1"/>
            <a:r>
              <a:rPr lang="en-US" dirty="0"/>
              <a:t>God wholly redeems those who repent (</a:t>
            </a:r>
            <a:r>
              <a:rPr lang="en-US" dirty="0" err="1"/>
              <a:t>Deut</a:t>
            </a:r>
            <a:r>
              <a:rPr lang="en-US" dirty="0"/>
              <a:t> 23:3).</a:t>
            </a:r>
          </a:p>
          <a:p>
            <a:pPr lvl="1"/>
            <a:r>
              <a:rPr lang="en-US" dirty="0"/>
              <a:t>God uses broken people for great things (Ruth 4:21–22; Matt 1:5–6; cf. Josh 2:9, 11; 6:25).</a:t>
            </a:r>
          </a:p>
          <a:p>
            <a:pPr lvl="1"/>
            <a:r>
              <a:rPr lang="en-US" dirty="0"/>
              <a:t>God is slowly making friends out of enemies (Gen 12:3; 22:18; </a:t>
            </a:r>
            <a:r>
              <a:rPr lang="en-US" dirty="0" err="1"/>
              <a:t>Exod</a:t>
            </a:r>
            <a:r>
              <a:rPr lang="en-US" dirty="0"/>
              <a:t> 12:48).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494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3231-FC15-6F47-A52F-6BDBE2C97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3. Key themes in Ruth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7744-3FA8-D841-A3C9-4E9B3FED4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Yahweh treasures covenant faithfulness.</a:t>
            </a:r>
          </a:p>
          <a:p>
            <a:pPr lvl="1"/>
            <a:r>
              <a:rPr lang="en-US" dirty="0"/>
              <a:t>Ruth is loyal both to her mother-in-law Naomi and to Naomi’s God (Ruth 1:16–17).</a:t>
            </a:r>
          </a:p>
          <a:p>
            <a:pPr lvl="1"/>
            <a:r>
              <a:rPr lang="en-US" dirty="0"/>
              <a:t>Ruth is dependent, seeking refuge in Yahweh (2:12).</a:t>
            </a:r>
          </a:p>
          <a:p>
            <a:pPr lvl="1"/>
            <a:r>
              <a:rPr lang="en-US" dirty="0"/>
              <a:t>Ruth is a “worthy” woman (3:11).</a:t>
            </a:r>
          </a:p>
          <a:p>
            <a:pPr lvl="1"/>
            <a:r>
              <a:rPr lang="en-US" dirty="0"/>
              <a:t>Boaz is an ideal Israelite, a “worthy man” (2:1)</a:t>
            </a:r>
          </a:p>
          <a:p>
            <a:pPr lvl="1"/>
            <a:r>
              <a:rPr lang="en-US" dirty="0"/>
              <a:t>Boaz is faithful to God’s covenant (2:20; 4:1–14; cf. </a:t>
            </a:r>
            <a:r>
              <a:rPr lang="en-US" dirty="0" err="1"/>
              <a:t>Deut</a:t>
            </a:r>
            <a:r>
              <a:rPr lang="en-US" dirty="0"/>
              <a:t> 25:5–10).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39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C829D86-0C14-2443-A31A-76DC1C8532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8339" y="0"/>
            <a:ext cx="10242897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074811-96A2-4F40-AE55-9F6EFF187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074" y="808057"/>
            <a:ext cx="8664066" cy="976138"/>
          </a:xfrm>
          <a:solidFill>
            <a:schemeClr val="tx1">
              <a:alpha val="21000"/>
            </a:schemeClr>
          </a:solidFill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“Your people shall be my people, and your God my God” (Ruth 1:16).</a:t>
            </a:r>
          </a:p>
        </p:txBody>
      </p:sp>
    </p:spTree>
    <p:extLst>
      <p:ext uri="{BB962C8B-B14F-4D97-AF65-F5344CB8AC3E}">
        <p14:creationId xmlns:p14="http://schemas.microsoft.com/office/powerpoint/2010/main" val="8571814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3231-FC15-6F47-A52F-6BDBE2C97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3. Key themes in Ruth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7744-3FA8-D841-A3C9-4E9B3FED4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Yahweh is a redeeming God.</a:t>
            </a:r>
          </a:p>
          <a:p>
            <a:pPr lvl="1"/>
            <a:r>
              <a:rPr lang="en-US" dirty="0"/>
              <a:t>“Redeem / redeemer” = 22x (cf. Ruth 2:12, 20; 3:9)</a:t>
            </a:r>
          </a:p>
          <a:p>
            <a:pPr lvl="1"/>
            <a:r>
              <a:rPr lang="en-US" dirty="0"/>
              <a:t>Backdrop for the work of Christ: Isa 54:4–5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8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3231-FC15-6F47-A52F-6BDBE2C97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3. Key themes in Ruth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7744-3FA8-D841-A3C9-4E9B3FED4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Yahweh will fulfill his promises to redeem and restore Israel, ultimately through the line of David.</a:t>
            </a:r>
          </a:p>
          <a:p>
            <a:pPr lvl="1"/>
            <a:r>
              <a:rPr lang="en-US" dirty="0"/>
              <a:t>Through Boaz and Ruth, God is doing something akin to reconstituting a new Israel (Ruth 4:11).</a:t>
            </a:r>
          </a:p>
          <a:p>
            <a:pPr lvl="1"/>
            <a:r>
              <a:rPr lang="en-US" dirty="0"/>
              <a:t>The book’s last word “David” issues a ray of messianic hope in the midst of darkness (4:22).</a:t>
            </a:r>
          </a:p>
          <a:p>
            <a:pPr lvl="1"/>
            <a:r>
              <a:rPr lang="en-US" dirty="0"/>
              <a:t>The ending recalls messianic promises in Genesis (4:18–22; cf. Gen 3:15; 49:8, 10).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331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08F9EA9C-E3A7-B24F-88B5-F21787EFF8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820" y="-2488"/>
            <a:ext cx="9157257" cy="6860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6493231-FC15-6F47-A52F-6BDBE2C97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2604" y="808056"/>
            <a:ext cx="3667535" cy="764266"/>
          </a:xfrm>
          <a:solidFill>
            <a:schemeClr val="tx1">
              <a:alpha val="51000"/>
            </a:schemeClr>
          </a:solidFill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4. 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7744-3FA8-D841-A3C9-4E9B3FED4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2440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534</Words>
  <Application>Microsoft Macintosh PowerPoint</Application>
  <PresentationFormat>Widescreen</PresentationFormat>
  <Paragraphs>51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MS Shell Dlg 2</vt:lpstr>
      <vt:lpstr>Wingdings</vt:lpstr>
      <vt:lpstr>Wingdings 3</vt:lpstr>
      <vt:lpstr>Madison</vt:lpstr>
      <vt:lpstr>An Invitation to RUTH</vt:lpstr>
      <vt:lpstr>PowerPoint Presentation</vt:lpstr>
      <vt:lpstr>1. Ruth’s setting in time</vt:lpstr>
      <vt:lpstr>Downward Spiraling Cycles of Disobedience in Judges</vt:lpstr>
      <vt:lpstr>1. Ruth’s setting in time</vt:lpstr>
      <vt:lpstr>1. Ruth’s setting in time</vt:lpstr>
      <vt:lpstr>“Then she arose with her daughters-in-law to return from the country of Moab, for she heard in the fields of Moab that the LORD had visited his people and given them food” (Ruth 1:6).</vt:lpstr>
      <vt:lpstr>PowerPoint Presentation</vt:lpstr>
      <vt:lpstr>PowerPoint Presentation</vt:lpstr>
      <vt:lpstr>2. Ruth’s Moabite background</vt:lpstr>
      <vt:lpstr>2. Ruth’s Moabite background</vt:lpstr>
      <vt:lpstr>3. Key themes in Ruth</vt:lpstr>
      <vt:lpstr>“Your people shall be my people, and your God my God” (Ruth 1:16).</vt:lpstr>
      <vt:lpstr>3. Key themes in Ruth</vt:lpstr>
      <vt:lpstr>3. Key themes in Ruth</vt:lpstr>
      <vt:lpstr>4. Conclusion</vt:lpstr>
    </vt:vector>
  </TitlesOfParts>
  <Company/>
  <LinksUpToDate>false</LinksUpToDate>
  <SharedDoc>false</SharedDoc>
  <HyperlinksChanged>false</HyperlinksChanged>
  <AppVersion>16.0014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Invitation to RUTH</dc:title>
  <dc:creator>––</dc:creator>
  <cp:lastModifiedBy>––</cp:lastModifiedBy>
  <cp:revision>14</cp:revision>
  <dcterms:created xsi:type="dcterms:W3CDTF">2018-06-19T20:25:02Z</dcterms:created>
  <dcterms:modified xsi:type="dcterms:W3CDTF">2018-06-20T00:23:45Z</dcterms:modified>
</cp:coreProperties>
</file>